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4" r:id="rId5"/>
    <p:sldMasterId id="2147483756" r:id="rId6"/>
    <p:sldMasterId id="2147483768" r:id="rId7"/>
    <p:sldMasterId id="2147483780" r:id="rId8"/>
    <p:sldMasterId id="2147483792" r:id="rId9"/>
    <p:sldMasterId id="2147483804" r:id="rId10"/>
    <p:sldMasterId id="2147483840" r:id="rId11"/>
    <p:sldMasterId id="2147483858" r:id="rId12"/>
    <p:sldMasterId id="2147483870" r:id="rId13"/>
  </p:sldMasterIdLst>
  <p:notesMasterIdLst>
    <p:notesMasterId r:id="rId37"/>
  </p:notesMasterIdLst>
  <p:sldIdLst>
    <p:sldId id="256" r:id="rId14"/>
    <p:sldId id="271" r:id="rId15"/>
    <p:sldId id="272" r:id="rId16"/>
    <p:sldId id="257" r:id="rId17"/>
    <p:sldId id="260" r:id="rId18"/>
    <p:sldId id="259" r:id="rId19"/>
    <p:sldId id="264" r:id="rId20"/>
    <p:sldId id="265" r:id="rId21"/>
    <p:sldId id="266" r:id="rId22"/>
    <p:sldId id="267" r:id="rId23"/>
    <p:sldId id="269" r:id="rId24"/>
    <p:sldId id="268" r:id="rId25"/>
    <p:sldId id="270" r:id="rId26"/>
    <p:sldId id="274" r:id="rId27"/>
    <p:sldId id="273" r:id="rId28"/>
    <p:sldId id="275" r:id="rId29"/>
    <p:sldId id="276" r:id="rId30"/>
    <p:sldId id="277" r:id="rId31"/>
    <p:sldId id="278" r:id="rId32"/>
    <p:sldId id="279" r:id="rId33"/>
    <p:sldId id="280" r:id="rId34"/>
    <p:sldId id="281" r:id="rId35"/>
    <p:sldId id="28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8" d="100"/>
          <a:sy n="88" d="100"/>
        </p:scale>
        <p:origin x="-797"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E58E95-E201-4050-BC7F-877E6AF22580}" type="doc">
      <dgm:prSet loTypeId="urn:microsoft.com/office/officeart/2005/8/layout/target3" loCatId="list" qsTypeId="urn:microsoft.com/office/officeart/2005/8/quickstyle/simple5" qsCatId="simple" csTypeId="urn:microsoft.com/office/officeart/2005/8/colors/colorful4" csCatId="colorful" phldr="1"/>
      <dgm:spPr/>
      <dgm:t>
        <a:bodyPr/>
        <a:lstStyle/>
        <a:p>
          <a:endParaRPr lang="en-US"/>
        </a:p>
      </dgm:t>
    </dgm:pt>
    <dgm:pt modelId="{787BE827-45B4-47BD-B069-435598B44A56}">
      <dgm:prSet phldrT="[Text]"/>
      <dgm:spPr>
        <a:xfrm>
          <a:off x="2423160" y="281939"/>
          <a:ext cx="5654040" cy="4846320"/>
        </a:xfrm>
        <a:solidFill>
          <a:sysClr val="window" lastClr="FFFFFF">
            <a:alpha val="90000"/>
            <a:hueOff val="0"/>
            <a:satOff val="0"/>
            <a:lumOff val="0"/>
            <a:alphaOff val="0"/>
          </a:sysClr>
        </a:solidFill>
        <a:ln w="9525" cap="flat" cmpd="sng" algn="ctr">
          <a:solidFill>
            <a:srgbClr val="D8B25C">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dirty="0" smtClean="0">
              <a:solidFill>
                <a:sysClr val="windowText" lastClr="000000"/>
              </a:solidFill>
              <a:latin typeface="Calibri"/>
              <a:ea typeface="+mn-ea"/>
              <a:cs typeface="+mn-cs"/>
            </a:rPr>
            <a:t>Federal</a:t>
          </a:r>
          <a:endParaRPr lang="en-US" dirty="0">
            <a:solidFill>
              <a:sysClr val="windowText" lastClr="000000"/>
            </a:solidFill>
            <a:latin typeface="Calibri"/>
            <a:ea typeface="+mn-ea"/>
            <a:cs typeface="+mn-cs"/>
          </a:endParaRPr>
        </a:p>
      </dgm:t>
    </dgm:pt>
    <dgm:pt modelId="{E8826E0E-E3D2-4CBB-9EF4-BC7726A507D5}" type="parTrans" cxnId="{271EC19F-6306-4674-B267-1EB2332498BB}">
      <dgm:prSet/>
      <dgm:spPr/>
      <dgm:t>
        <a:bodyPr/>
        <a:lstStyle/>
        <a:p>
          <a:endParaRPr lang="en-US"/>
        </a:p>
      </dgm:t>
    </dgm:pt>
    <dgm:pt modelId="{98E18F02-9109-43F0-8A02-294BF8D0FB2F}" type="sibTrans" cxnId="{271EC19F-6306-4674-B267-1EB2332498BB}">
      <dgm:prSet/>
      <dgm:spPr/>
      <dgm:t>
        <a:bodyPr/>
        <a:lstStyle/>
        <a:p>
          <a:endParaRPr lang="en-US"/>
        </a:p>
      </dgm:t>
    </dgm:pt>
    <dgm:pt modelId="{698247E3-393C-413A-A38C-A84BF19D5B18}">
      <dgm:prSet/>
      <dgm:spPr>
        <a:xfrm>
          <a:off x="5250180" y="281939"/>
          <a:ext cx="2827020" cy="1453899"/>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Congress</a:t>
          </a:r>
        </a:p>
      </dgm:t>
    </dgm:pt>
    <dgm:pt modelId="{FBFDB7FE-76E5-4548-8232-910A554C5EBD}" type="parTrans" cxnId="{7B387F09-2576-4419-8171-7E8E32FE4FAD}">
      <dgm:prSet/>
      <dgm:spPr/>
      <dgm:t>
        <a:bodyPr/>
        <a:lstStyle/>
        <a:p>
          <a:endParaRPr lang="en-US"/>
        </a:p>
      </dgm:t>
    </dgm:pt>
    <dgm:pt modelId="{6F043D3A-B82B-4804-A41D-E2F2DFD9D813}" type="sibTrans" cxnId="{7B387F09-2576-4419-8171-7E8E32FE4FAD}">
      <dgm:prSet/>
      <dgm:spPr/>
      <dgm:t>
        <a:bodyPr/>
        <a:lstStyle/>
        <a:p>
          <a:endParaRPr lang="en-US"/>
        </a:p>
      </dgm:t>
    </dgm:pt>
    <dgm:pt modelId="{396C376E-B601-4A4E-834B-849B88A2ED92}">
      <dgm:prSet/>
      <dgm:spPr>
        <a:xfrm>
          <a:off x="5250180" y="281939"/>
          <a:ext cx="2827020" cy="1453899"/>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U.S. Department of Labor</a:t>
          </a:r>
        </a:p>
      </dgm:t>
    </dgm:pt>
    <dgm:pt modelId="{438CDB69-F5B4-4C7D-B548-AC569ECDD983}" type="parTrans" cxnId="{D006E4A6-87B5-4B12-A871-DD04D6A02F12}">
      <dgm:prSet/>
      <dgm:spPr/>
      <dgm:t>
        <a:bodyPr/>
        <a:lstStyle/>
        <a:p>
          <a:endParaRPr lang="en-US"/>
        </a:p>
      </dgm:t>
    </dgm:pt>
    <dgm:pt modelId="{4ADD0B8C-A8B0-4188-B8EA-3615FA00BBF8}" type="sibTrans" cxnId="{D006E4A6-87B5-4B12-A871-DD04D6A02F12}">
      <dgm:prSet/>
      <dgm:spPr/>
      <dgm:t>
        <a:bodyPr/>
        <a:lstStyle/>
        <a:p>
          <a:endParaRPr lang="en-US"/>
        </a:p>
      </dgm:t>
    </dgm:pt>
    <dgm:pt modelId="{D119EA23-176C-4B0C-A6D2-B5A152D08522}">
      <dgm:prSet/>
      <dgm:spPr>
        <a:xfrm>
          <a:off x="5250180" y="281939"/>
          <a:ext cx="2827020" cy="1453899"/>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Regional Office - Chicago</a:t>
          </a:r>
        </a:p>
      </dgm:t>
    </dgm:pt>
    <dgm:pt modelId="{DC3A0B3D-C5A7-42D9-AC52-6F835E667460}" type="parTrans" cxnId="{B3F2FD50-2B59-49AC-B445-4F7B2B45D254}">
      <dgm:prSet/>
      <dgm:spPr/>
      <dgm:t>
        <a:bodyPr/>
        <a:lstStyle/>
        <a:p>
          <a:endParaRPr lang="en-US"/>
        </a:p>
      </dgm:t>
    </dgm:pt>
    <dgm:pt modelId="{950B62B7-470C-4F2D-8D69-B8FA4D81CE36}" type="sibTrans" cxnId="{B3F2FD50-2B59-49AC-B445-4F7B2B45D254}">
      <dgm:prSet/>
      <dgm:spPr/>
      <dgm:t>
        <a:bodyPr/>
        <a:lstStyle/>
        <a:p>
          <a:endParaRPr lang="en-US"/>
        </a:p>
      </dgm:t>
    </dgm:pt>
    <dgm:pt modelId="{84A7060B-EA91-454E-8CAC-686145514759}">
      <dgm:prSet/>
      <dgm:spPr>
        <a:xfrm>
          <a:off x="5250180" y="281939"/>
          <a:ext cx="2827020" cy="1453899"/>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U.S. Department of Health &amp; Human Services</a:t>
          </a:r>
        </a:p>
      </dgm:t>
    </dgm:pt>
    <dgm:pt modelId="{C264EFC6-06BE-48C4-997D-C910030B6F4A}" type="parTrans" cxnId="{391A1A53-B222-42EF-B66A-C436045A4579}">
      <dgm:prSet/>
      <dgm:spPr/>
      <dgm:t>
        <a:bodyPr/>
        <a:lstStyle/>
        <a:p>
          <a:endParaRPr lang="en-US"/>
        </a:p>
      </dgm:t>
    </dgm:pt>
    <dgm:pt modelId="{97ADE6C4-94E7-4292-9153-EE504295D84C}" type="sibTrans" cxnId="{391A1A53-B222-42EF-B66A-C436045A4579}">
      <dgm:prSet/>
      <dgm:spPr/>
      <dgm:t>
        <a:bodyPr/>
        <a:lstStyle/>
        <a:p>
          <a:endParaRPr lang="en-US"/>
        </a:p>
      </dgm:t>
    </dgm:pt>
    <dgm:pt modelId="{80685248-0E53-4765-83CA-860ABE59B449}">
      <dgm:prSet/>
      <dgm:spPr>
        <a:xfrm>
          <a:off x="2423160" y="1735839"/>
          <a:ext cx="5654040" cy="3150104"/>
        </a:xfrm>
        <a:solidFill>
          <a:sysClr val="window" lastClr="FFFFFF">
            <a:alpha val="90000"/>
            <a:hueOff val="0"/>
            <a:satOff val="0"/>
            <a:lumOff val="0"/>
            <a:alphaOff val="0"/>
          </a:sysClr>
        </a:solidFill>
        <a:ln w="9525" cap="flat" cmpd="sng" algn="ctr">
          <a:solidFill>
            <a:srgbClr val="D8B25C">
              <a:hueOff val="3742489"/>
              <a:satOff val="-20694"/>
              <a:lumOff val="-1765"/>
              <a:alphaOff val="0"/>
            </a:srgbClr>
          </a:solidFill>
          <a:prstDash val="solid"/>
        </a:ln>
        <a:effectLst>
          <a:outerShdw blurRad="40000" dist="23000" dir="5400000" rotWithShape="0">
            <a:srgbClr val="000000">
              <a:alpha val="35000"/>
            </a:srgbClr>
          </a:outerShdw>
        </a:effectLst>
      </dgm:spPr>
      <dgm:t>
        <a:bodyPr/>
        <a:lstStyle/>
        <a:p>
          <a:r>
            <a:rPr lang="en-US" dirty="0" smtClean="0">
              <a:solidFill>
                <a:sysClr val="windowText" lastClr="000000">
                  <a:hueOff val="0"/>
                  <a:satOff val="0"/>
                  <a:lumOff val="0"/>
                  <a:alphaOff val="0"/>
                </a:sysClr>
              </a:solidFill>
              <a:latin typeface="Calibri"/>
              <a:ea typeface="+mn-ea"/>
              <a:cs typeface="+mn-cs"/>
            </a:rPr>
            <a:t>State </a:t>
          </a:r>
        </a:p>
      </dgm:t>
    </dgm:pt>
    <dgm:pt modelId="{A419D6D5-7B80-44F5-8326-266900CC3DA2}" type="parTrans" cxnId="{A36A6760-9F1F-4D8B-B123-1F25BF654E97}">
      <dgm:prSet/>
      <dgm:spPr/>
      <dgm:t>
        <a:bodyPr/>
        <a:lstStyle/>
        <a:p>
          <a:endParaRPr lang="en-US"/>
        </a:p>
      </dgm:t>
    </dgm:pt>
    <dgm:pt modelId="{D83F62AB-3EF7-4BE3-A27C-CABE8282D069}" type="sibTrans" cxnId="{A36A6760-9F1F-4D8B-B123-1F25BF654E97}">
      <dgm:prSet/>
      <dgm:spPr/>
      <dgm:t>
        <a:bodyPr/>
        <a:lstStyle/>
        <a:p>
          <a:endParaRPr lang="en-US"/>
        </a:p>
      </dgm:t>
    </dgm:pt>
    <dgm:pt modelId="{E9A70CEC-BF4A-4CA5-9A7A-CE24CB2BEFF9}">
      <dgm:prSet/>
      <dgm:spPr>
        <a:xfrm>
          <a:off x="5250180" y="1735839"/>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Governor</a:t>
          </a:r>
          <a:endParaRPr lang="en-US" dirty="0">
            <a:solidFill>
              <a:sysClr val="windowText" lastClr="000000">
                <a:hueOff val="0"/>
                <a:satOff val="0"/>
                <a:lumOff val="0"/>
                <a:alphaOff val="0"/>
              </a:sysClr>
            </a:solidFill>
            <a:latin typeface="Calibri"/>
            <a:ea typeface="+mn-ea"/>
            <a:cs typeface="+mn-cs"/>
          </a:endParaRPr>
        </a:p>
      </dgm:t>
    </dgm:pt>
    <dgm:pt modelId="{52D21E44-0681-4B31-84C5-A37FDC96252C}" type="parTrans" cxnId="{D84E6ED1-3CF8-4243-A619-7585433506AC}">
      <dgm:prSet/>
      <dgm:spPr/>
      <dgm:t>
        <a:bodyPr/>
        <a:lstStyle/>
        <a:p>
          <a:endParaRPr lang="en-US"/>
        </a:p>
      </dgm:t>
    </dgm:pt>
    <dgm:pt modelId="{7CE51ADF-F8E4-4282-AB4D-31041F6A4869}" type="sibTrans" cxnId="{D84E6ED1-3CF8-4243-A619-7585433506AC}">
      <dgm:prSet/>
      <dgm:spPr/>
      <dgm:t>
        <a:bodyPr/>
        <a:lstStyle/>
        <a:p>
          <a:endParaRPr lang="en-US"/>
        </a:p>
      </dgm:t>
    </dgm:pt>
    <dgm:pt modelId="{DE0D994A-58A5-4692-BD0A-2A388F6E19CA}">
      <dgm:prSet/>
      <dgm:spPr>
        <a:xfrm>
          <a:off x="5250180" y="1735839"/>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Governor’s Talent Investment Board (GTIB)</a:t>
          </a:r>
        </a:p>
      </dgm:t>
    </dgm:pt>
    <dgm:pt modelId="{07BABB33-00B4-4DE2-A49F-9245187EEFDF}" type="parTrans" cxnId="{2F337F72-4AB1-4E45-91FA-32A4AA3F4A84}">
      <dgm:prSet/>
      <dgm:spPr/>
      <dgm:t>
        <a:bodyPr/>
        <a:lstStyle/>
        <a:p>
          <a:endParaRPr lang="en-US"/>
        </a:p>
      </dgm:t>
    </dgm:pt>
    <dgm:pt modelId="{30F563AE-9D89-40D3-8A76-2D31769C6B05}" type="sibTrans" cxnId="{2F337F72-4AB1-4E45-91FA-32A4AA3F4A84}">
      <dgm:prSet/>
      <dgm:spPr/>
      <dgm:t>
        <a:bodyPr/>
        <a:lstStyle/>
        <a:p>
          <a:endParaRPr lang="en-US"/>
        </a:p>
      </dgm:t>
    </dgm:pt>
    <dgm:pt modelId="{AD7271D7-7603-41A1-A8A4-6DDEC79C067A}">
      <dgm:prSet/>
      <dgm:spPr>
        <a:xfrm>
          <a:off x="5250180" y="1735839"/>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State Agencies – WDA</a:t>
          </a:r>
        </a:p>
      </dgm:t>
    </dgm:pt>
    <dgm:pt modelId="{F117AA17-AE33-4CDC-9F65-7CD3941F029B}" type="parTrans" cxnId="{EC6E7658-A394-4368-9003-95566BD6E4B1}">
      <dgm:prSet/>
      <dgm:spPr/>
      <dgm:t>
        <a:bodyPr/>
        <a:lstStyle/>
        <a:p>
          <a:endParaRPr lang="en-US"/>
        </a:p>
      </dgm:t>
    </dgm:pt>
    <dgm:pt modelId="{44AA7386-C4DC-4E44-A085-9CA4AF85803D}" type="sibTrans" cxnId="{EC6E7658-A394-4368-9003-95566BD6E4B1}">
      <dgm:prSet/>
      <dgm:spPr/>
      <dgm:t>
        <a:bodyPr/>
        <a:lstStyle/>
        <a:p>
          <a:endParaRPr lang="en-US"/>
        </a:p>
      </dgm:t>
    </dgm:pt>
    <dgm:pt modelId="{7199B39B-2CA1-4F30-B36A-15550FA97D63}">
      <dgm:prSet/>
      <dgm:spPr>
        <a:xfrm>
          <a:off x="2423160" y="3200405"/>
          <a:ext cx="5654040" cy="1453894"/>
        </a:xfrm>
        <a:solidFill>
          <a:sysClr val="window" lastClr="FFFFFF">
            <a:alpha val="90000"/>
            <a:hueOff val="0"/>
            <a:satOff val="0"/>
            <a:lumOff val="0"/>
            <a:alphaOff val="0"/>
          </a:sysClr>
        </a:solidFill>
        <a:ln w="9525" cap="flat" cmpd="sng" algn="ctr">
          <a:solidFill>
            <a:srgbClr val="D8B25C">
              <a:hueOff val="7484979"/>
              <a:satOff val="-41387"/>
              <a:lumOff val="-3529"/>
              <a:alphaOff val="0"/>
            </a:srgbClr>
          </a:solidFill>
          <a:prstDash val="solid"/>
        </a:ln>
        <a:effectLst>
          <a:outerShdw blurRad="40000" dist="23000" dir="5400000" rotWithShape="0">
            <a:srgbClr val="000000">
              <a:alpha val="35000"/>
            </a:srgbClr>
          </a:outerShdw>
        </a:effectLst>
      </dgm:spPr>
      <dgm:t>
        <a:bodyPr/>
        <a:lstStyle/>
        <a:p>
          <a:r>
            <a:rPr lang="en-US" dirty="0" smtClean="0">
              <a:solidFill>
                <a:sysClr val="windowText" lastClr="000000">
                  <a:hueOff val="0"/>
                  <a:satOff val="0"/>
                  <a:lumOff val="0"/>
                  <a:alphaOff val="0"/>
                </a:sysClr>
              </a:solidFill>
              <a:latin typeface="Calibri"/>
              <a:ea typeface="+mn-ea"/>
              <a:cs typeface="+mn-cs"/>
            </a:rPr>
            <a:t>Locals</a:t>
          </a:r>
        </a:p>
      </dgm:t>
    </dgm:pt>
    <dgm:pt modelId="{7352ECD8-D32B-4DB2-9AF1-E095963A9D31}" type="parTrans" cxnId="{8C0B3228-7B32-4153-8443-7FEB15809256}">
      <dgm:prSet/>
      <dgm:spPr/>
      <dgm:t>
        <a:bodyPr/>
        <a:lstStyle/>
        <a:p>
          <a:endParaRPr lang="en-US"/>
        </a:p>
      </dgm:t>
    </dgm:pt>
    <dgm:pt modelId="{BCCF0B11-4F72-4211-8BE8-75FD5CCD7ED5}" type="sibTrans" cxnId="{8C0B3228-7B32-4153-8443-7FEB15809256}">
      <dgm:prSet/>
      <dgm:spPr/>
      <dgm:t>
        <a:bodyPr/>
        <a:lstStyle/>
        <a:p>
          <a:endParaRPr lang="en-US"/>
        </a:p>
      </dgm:t>
    </dgm:pt>
    <dgm:pt modelId="{8A383FB1-DA1A-43D1-802E-7CC6E92E72FB}">
      <dgm:prSet/>
      <dgm:spPr>
        <a:xfrm>
          <a:off x="5250180" y="3189733"/>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LEO</a:t>
          </a:r>
        </a:p>
      </dgm:t>
    </dgm:pt>
    <dgm:pt modelId="{1DD826AB-CAC4-437D-BFE1-EE3AD3A9F2AA}" type="parTrans" cxnId="{8B2B6B32-9263-4361-8321-4C251AFDB575}">
      <dgm:prSet/>
      <dgm:spPr/>
      <dgm:t>
        <a:bodyPr/>
        <a:lstStyle/>
        <a:p>
          <a:endParaRPr lang="en-US"/>
        </a:p>
      </dgm:t>
    </dgm:pt>
    <dgm:pt modelId="{954A4798-DA22-4537-BC14-1BB7EB1EA366}" type="sibTrans" cxnId="{8B2B6B32-9263-4361-8321-4C251AFDB575}">
      <dgm:prSet/>
      <dgm:spPr/>
      <dgm:t>
        <a:bodyPr/>
        <a:lstStyle/>
        <a:p>
          <a:endParaRPr lang="en-US"/>
        </a:p>
      </dgm:t>
    </dgm:pt>
    <dgm:pt modelId="{D6BE86E6-466F-4EBE-8AAF-74267084F587}">
      <dgm:prSet/>
      <dgm:spPr>
        <a:xfrm>
          <a:off x="5250180" y="3189733"/>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WDB</a:t>
          </a:r>
        </a:p>
      </dgm:t>
    </dgm:pt>
    <dgm:pt modelId="{9E1FF1A3-901D-4BBC-86A1-B23217330AFE}" type="parTrans" cxnId="{5DA72853-9D84-4165-9B93-20B5B3C96372}">
      <dgm:prSet/>
      <dgm:spPr/>
      <dgm:t>
        <a:bodyPr/>
        <a:lstStyle/>
        <a:p>
          <a:endParaRPr lang="en-US"/>
        </a:p>
      </dgm:t>
    </dgm:pt>
    <dgm:pt modelId="{C273167A-6A88-41E3-8ABD-E62CC1B8D5CB}" type="sibTrans" cxnId="{5DA72853-9D84-4165-9B93-20B5B3C96372}">
      <dgm:prSet/>
      <dgm:spPr/>
      <dgm:t>
        <a:bodyPr/>
        <a:lstStyle/>
        <a:p>
          <a:endParaRPr lang="en-US"/>
        </a:p>
      </dgm:t>
    </dgm:pt>
    <dgm:pt modelId="{7F7B303E-25E1-43C6-9487-1CAA715B03FB}">
      <dgm:prSet/>
      <dgm:spPr>
        <a:xfrm>
          <a:off x="5250180" y="3189733"/>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MWAs</a:t>
          </a:r>
        </a:p>
      </dgm:t>
    </dgm:pt>
    <dgm:pt modelId="{7ABCDB9D-F264-44F8-A0F2-51D96405AA40}" type="parTrans" cxnId="{9D8FBB94-32C8-4A0D-AF28-E038AF83687F}">
      <dgm:prSet/>
      <dgm:spPr/>
      <dgm:t>
        <a:bodyPr/>
        <a:lstStyle/>
        <a:p>
          <a:endParaRPr lang="en-US"/>
        </a:p>
      </dgm:t>
    </dgm:pt>
    <dgm:pt modelId="{C619D197-0597-4347-A1AF-AD2E61501370}" type="sibTrans" cxnId="{9D8FBB94-32C8-4A0D-AF28-E038AF83687F}">
      <dgm:prSet/>
      <dgm:spPr/>
      <dgm:t>
        <a:bodyPr/>
        <a:lstStyle/>
        <a:p>
          <a:endParaRPr lang="en-US"/>
        </a:p>
      </dgm:t>
    </dgm:pt>
    <dgm:pt modelId="{466A6D04-CC77-4780-BCBC-434ACF1D0E2F}">
      <dgm:prSet/>
      <dgm:spPr>
        <a:xfrm>
          <a:off x="5250180" y="3189733"/>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One Stop Operator</a:t>
          </a:r>
        </a:p>
      </dgm:t>
    </dgm:pt>
    <dgm:pt modelId="{39171532-452D-40C7-8647-A163BDA7B5BF}" type="parTrans" cxnId="{1FABDDE1-2212-4EC1-9E5A-1CAA61764C72}">
      <dgm:prSet/>
      <dgm:spPr/>
      <dgm:t>
        <a:bodyPr/>
        <a:lstStyle/>
        <a:p>
          <a:endParaRPr lang="en-US"/>
        </a:p>
      </dgm:t>
    </dgm:pt>
    <dgm:pt modelId="{A22F8CCE-B54A-487B-B9C8-A702D0EA756F}" type="sibTrans" cxnId="{1FABDDE1-2212-4EC1-9E5A-1CAA61764C72}">
      <dgm:prSet/>
      <dgm:spPr/>
      <dgm:t>
        <a:bodyPr/>
        <a:lstStyle/>
        <a:p>
          <a:endParaRPr lang="en-US"/>
        </a:p>
      </dgm:t>
    </dgm:pt>
    <dgm:pt modelId="{377C3331-037A-4544-9C3D-11CEC901BC63}">
      <dgm:prSet/>
      <dgm:spPr>
        <a:xfrm>
          <a:off x="5250180" y="3189733"/>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Michigan Works! Association</a:t>
          </a:r>
        </a:p>
      </dgm:t>
    </dgm:pt>
    <dgm:pt modelId="{CCE8BA4C-B367-4821-9C71-19C0C6B81DC2}" type="parTrans" cxnId="{B51EF46B-3702-4229-9F21-8A8B5619E988}">
      <dgm:prSet/>
      <dgm:spPr/>
      <dgm:t>
        <a:bodyPr/>
        <a:lstStyle/>
        <a:p>
          <a:endParaRPr lang="en-US"/>
        </a:p>
      </dgm:t>
    </dgm:pt>
    <dgm:pt modelId="{A09275DE-84F5-47F8-9C7A-8C5828B9755E}" type="sibTrans" cxnId="{B51EF46B-3702-4229-9F21-8A8B5619E988}">
      <dgm:prSet/>
      <dgm:spPr/>
      <dgm:t>
        <a:bodyPr/>
        <a:lstStyle/>
        <a:p>
          <a:endParaRPr lang="en-US"/>
        </a:p>
      </dgm:t>
    </dgm:pt>
    <dgm:pt modelId="{1229FBE6-38F4-4901-88B7-2406490BEB28}">
      <dgm:prSet/>
      <dgm:spPr>
        <a:xfrm>
          <a:off x="5250180" y="3189733"/>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Partner Agencies</a:t>
          </a:r>
        </a:p>
      </dgm:t>
    </dgm:pt>
    <dgm:pt modelId="{DB66CEC7-87FB-4E48-AF6B-A6E2A60352D9}" type="parTrans" cxnId="{05CC6CA9-CABC-4B69-9F2A-0A0685F82DC9}">
      <dgm:prSet/>
      <dgm:spPr/>
      <dgm:t>
        <a:bodyPr/>
        <a:lstStyle/>
        <a:p>
          <a:endParaRPr lang="en-US"/>
        </a:p>
      </dgm:t>
    </dgm:pt>
    <dgm:pt modelId="{5C70B6A7-9E4F-405D-9C74-4FFB49B414C3}" type="sibTrans" cxnId="{05CC6CA9-CABC-4B69-9F2A-0A0685F82DC9}">
      <dgm:prSet/>
      <dgm:spPr/>
      <dgm:t>
        <a:bodyPr/>
        <a:lstStyle/>
        <a:p>
          <a:endParaRPr lang="en-US"/>
        </a:p>
      </dgm:t>
    </dgm:pt>
    <dgm:pt modelId="{9C98394C-5E03-43BE-948D-6121D6B11EF9}">
      <dgm:prSet/>
      <dgm:spPr>
        <a:xfrm>
          <a:off x="5250180" y="1735839"/>
          <a:ext cx="2827020" cy="1453894"/>
        </a:xfrm>
        <a:noFill/>
        <a:ln w="9525" cap="flat" cmpd="sng" algn="ctr">
          <a:noFill/>
          <a:prstDash val="solid"/>
        </a:ln>
        <a:effectLst>
          <a:outerShdw blurRad="40000" dist="23000" dir="5400000" rotWithShape="0">
            <a:srgbClr val="000000">
              <a:alpha val="35000"/>
            </a:srgbClr>
          </a:outerShdw>
        </a:effectLst>
        <a:sp3d/>
      </dgm:spPr>
      <dgm:t>
        <a:bodyPr/>
        <a:lstStyle/>
        <a:p>
          <a:r>
            <a:rPr lang="en-US" dirty="0" smtClean="0">
              <a:solidFill>
                <a:sysClr val="windowText" lastClr="000000">
                  <a:hueOff val="0"/>
                  <a:satOff val="0"/>
                  <a:lumOff val="0"/>
                  <a:alphaOff val="0"/>
                </a:sysClr>
              </a:solidFill>
              <a:latin typeface="Calibri"/>
              <a:ea typeface="+mn-ea"/>
              <a:cs typeface="+mn-cs"/>
            </a:rPr>
            <a:t>Legislature</a:t>
          </a:r>
        </a:p>
      </dgm:t>
    </dgm:pt>
    <dgm:pt modelId="{86A9EC99-C81A-4DEB-BC55-BA124EBED0BE}" type="parTrans" cxnId="{34625EA8-DA1F-40F0-B5CD-E47910651DFB}">
      <dgm:prSet/>
      <dgm:spPr/>
      <dgm:t>
        <a:bodyPr/>
        <a:lstStyle/>
        <a:p>
          <a:endParaRPr lang="en-US"/>
        </a:p>
      </dgm:t>
    </dgm:pt>
    <dgm:pt modelId="{AB730411-99B8-4EFC-876A-75203A9C0453}" type="sibTrans" cxnId="{34625EA8-DA1F-40F0-B5CD-E47910651DFB}">
      <dgm:prSet/>
      <dgm:spPr/>
      <dgm:t>
        <a:bodyPr/>
        <a:lstStyle/>
        <a:p>
          <a:endParaRPr lang="en-US"/>
        </a:p>
      </dgm:t>
    </dgm:pt>
    <dgm:pt modelId="{68CDACED-1ED2-4F31-A604-6E139416DB36}" type="pres">
      <dgm:prSet presAssocID="{E7E58E95-E201-4050-BC7F-877E6AF22580}" presName="Name0" presStyleCnt="0">
        <dgm:presLayoutVars>
          <dgm:chMax val="7"/>
          <dgm:dir/>
          <dgm:animLvl val="lvl"/>
          <dgm:resizeHandles val="exact"/>
        </dgm:presLayoutVars>
      </dgm:prSet>
      <dgm:spPr/>
      <dgm:t>
        <a:bodyPr/>
        <a:lstStyle/>
        <a:p>
          <a:endParaRPr lang="en-US"/>
        </a:p>
      </dgm:t>
    </dgm:pt>
    <dgm:pt modelId="{51475A4F-E85E-4015-B258-3244E42F0728}" type="pres">
      <dgm:prSet presAssocID="{787BE827-45B4-47BD-B069-435598B44A56}" presName="circle1" presStyleLbl="node1" presStyleIdx="0" presStyleCnt="3"/>
      <dgm:spPr>
        <a:xfrm>
          <a:off x="0" y="281939"/>
          <a:ext cx="4846320" cy="4846320"/>
        </a:xfrm>
        <a:prstGeom prst="pie">
          <a:avLst>
            <a:gd name="adj1" fmla="val 5400000"/>
            <a:gd name="adj2" fmla="val 16200000"/>
          </a:avLst>
        </a:prstGeom>
        <a:gradFill rotWithShape="0">
          <a:gsLst>
            <a:gs pos="0">
              <a:srgbClr val="D8B25C">
                <a:hueOff val="0"/>
                <a:satOff val="0"/>
                <a:lumOff val="0"/>
                <a:alphaOff val="0"/>
                <a:shade val="51000"/>
                <a:satMod val="130000"/>
              </a:srgbClr>
            </a:gs>
            <a:gs pos="80000">
              <a:srgbClr val="D8B25C">
                <a:hueOff val="0"/>
                <a:satOff val="0"/>
                <a:lumOff val="0"/>
                <a:alphaOff val="0"/>
                <a:shade val="93000"/>
                <a:satMod val="130000"/>
              </a:srgbClr>
            </a:gs>
            <a:gs pos="100000">
              <a:srgbClr val="D8B25C">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p>
      </dgm:t>
    </dgm:pt>
    <dgm:pt modelId="{D86B6C33-5924-42B6-B571-1FAFDB1C4953}" type="pres">
      <dgm:prSet presAssocID="{787BE827-45B4-47BD-B069-435598B44A56}" presName="space" presStyleCnt="0"/>
      <dgm:spPr/>
    </dgm:pt>
    <dgm:pt modelId="{9FD44C99-672C-420B-8A55-B00121A3429E}" type="pres">
      <dgm:prSet presAssocID="{787BE827-45B4-47BD-B069-435598B44A56}" presName="rect1" presStyleLbl="alignAcc1" presStyleIdx="0" presStyleCnt="3"/>
      <dgm:spPr>
        <a:prstGeom prst="rect">
          <a:avLst/>
        </a:prstGeom>
      </dgm:spPr>
      <dgm:t>
        <a:bodyPr/>
        <a:lstStyle/>
        <a:p>
          <a:endParaRPr lang="en-US"/>
        </a:p>
      </dgm:t>
    </dgm:pt>
    <dgm:pt modelId="{645667C9-1E77-4B4E-9F20-51CFCE70C93D}" type="pres">
      <dgm:prSet presAssocID="{80685248-0E53-4765-83CA-860ABE59B449}" presName="vertSpace2" presStyleLbl="node1" presStyleIdx="0" presStyleCnt="3"/>
      <dgm:spPr/>
    </dgm:pt>
    <dgm:pt modelId="{BCB7AE42-A7A8-4A5B-9629-11F5B0395245}" type="pres">
      <dgm:prSet presAssocID="{80685248-0E53-4765-83CA-860ABE59B449}" presName="circle2" presStyleLbl="node1" presStyleIdx="1" presStyleCnt="3"/>
      <dgm:spPr>
        <a:xfrm>
          <a:off x="848107" y="1735839"/>
          <a:ext cx="3150104" cy="3150104"/>
        </a:xfrm>
        <a:prstGeom prst="pie">
          <a:avLst>
            <a:gd name="adj1" fmla="val 5400000"/>
            <a:gd name="adj2" fmla="val 16200000"/>
          </a:avLst>
        </a:prstGeom>
        <a:gradFill rotWithShape="0">
          <a:gsLst>
            <a:gs pos="0">
              <a:srgbClr val="D8B25C">
                <a:hueOff val="3742489"/>
                <a:satOff val="-20694"/>
                <a:lumOff val="-1765"/>
                <a:alphaOff val="0"/>
                <a:shade val="51000"/>
                <a:satMod val="130000"/>
              </a:srgbClr>
            </a:gs>
            <a:gs pos="80000">
              <a:srgbClr val="D8B25C">
                <a:hueOff val="3742489"/>
                <a:satOff val="-20694"/>
                <a:lumOff val="-1765"/>
                <a:alphaOff val="0"/>
                <a:shade val="93000"/>
                <a:satMod val="130000"/>
              </a:srgbClr>
            </a:gs>
            <a:gs pos="100000">
              <a:srgbClr val="D8B25C">
                <a:hueOff val="3742489"/>
                <a:satOff val="-20694"/>
                <a:lumOff val="-176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p>
      </dgm:t>
    </dgm:pt>
    <dgm:pt modelId="{A50F4C47-C126-4079-BC80-9A4B6969D4EF}" type="pres">
      <dgm:prSet presAssocID="{80685248-0E53-4765-83CA-860ABE59B449}" presName="rect2" presStyleLbl="alignAcc1" presStyleIdx="1" presStyleCnt="3"/>
      <dgm:spPr>
        <a:prstGeom prst="rect">
          <a:avLst/>
        </a:prstGeom>
      </dgm:spPr>
      <dgm:t>
        <a:bodyPr/>
        <a:lstStyle/>
        <a:p>
          <a:endParaRPr lang="en-US"/>
        </a:p>
      </dgm:t>
    </dgm:pt>
    <dgm:pt modelId="{E043BF20-737B-4527-BF9D-3969885ED1CA}" type="pres">
      <dgm:prSet presAssocID="{7199B39B-2CA1-4F30-B36A-15550FA97D63}" presName="vertSpace3" presStyleLbl="node1" presStyleIdx="1" presStyleCnt="3"/>
      <dgm:spPr/>
    </dgm:pt>
    <dgm:pt modelId="{4A10F2B5-15A9-46B8-98AA-6488567A810F}" type="pres">
      <dgm:prSet presAssocID="{7199B39B-2CA1-4F30-B36A-15550FA97D63}" presName="circle3" presStyleLbl="node1" presStyleIdx="2" presStyleCnt="3"/>
      <dgm:spPr>
        <a:xfrm>
          <a:off x="1696212" y="3189733"/>
          <a:ext cx="1453894" cy="1453894"/>
        </a:xfrm>
        <a:prstGeom prst="pie">
          <a:avLst>
            <a:gd name="adj1" fmla="val 5400000"/>
            <a:gd name="adj2" fmla="val 16200000"/>
          </a:avLst>
        </a:prstGeom>
        <a:gradFill rotWithShape="0">
          <a:gsLst>
            <a:gs pos="0">
              <a:srgbClr val="D8B25C">
                <a:hueOff val="7484979"/>
                <a:satOff val="-41387"/>
                <a:lumOff val="-3529"/>
                <a:alphaOff val="0"/>
                <a:shade val="51000"/>
                <a:satMod val="130000"/>
              </a:srgbClr>
            </a:gs>
            <a:gs pos="80000">
              <a:srgbClr val="D8B25C">
                <a:hueOff val="7484979"/>
                <a:satOff val="-41387"/>
                <a:lumOff val="-3529"/>
                <a:alphaOff val="0"/>
                <a:shade val="93000"/>
                <a:satMod val="130000"/>
              </a:srgbClr>
            </a:gs>
            <a:gs pos="100000">
              <a:srgbClr val="D8B25C">
                <a:hueOff val="7484979"/>
                <a:satOff val="-41387"/>
                <a:lumOff val="-352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p>
      </dgm:t>
    </dgm:pt>
    <dgm:pt modelId="{B80A65C5-44A5-49F3-BF49-BDADB43DBEF1}" type="pres">
      <dgm:prSet presAssocID="{7199B39B-2CA1-4F30-B36A-15550FA97D63}" presName="rect3" presStyleLbl="alignAcc1" presStyleIdx="2" presStyleCnt="3" custLinFactNeighborX="270" custLinFactNeighborY="734"/>
      <dgm:spPr>
        <a:prstGeom prst="rect">
          <a:avLst/>
        </a:prstGeom>
      </dgm:spPr>
      <dgm:t>
        <a:bodyPr/>
        <a:lstStyle/>
        <a:p>
          <a:endParaRPr lang="en-US"/>
        </a:p>
      </dgm:t>
    </dgm:pt>
    <dgm:pt modelId="{ACDFFB35-597B-455B-BC68-A02850F7C563}" type="pres">
      <dgm:prSet presAssocID="{787BE827-45B4-47BD-B069-435598B44A56}" presName="rect1ParTx" presStyleLbl="alignAcc1" presStyleIdx="2" presStyleCnt="3">
        <dgm:presLayoutVars>
          <dgm:chMax val="1"/>
          <dgm:bulletEnabled val="1"/>
        </dgm:presLayoutVars>
      </dgm:prSet>
      <dgm:spPr/>
      <dgm:t>
        <a:bodyPr/>
        <a:lstStyle/>
        <a:p>
          <a:endParaRPr lang="en-US"/>
        </a:p>
      </dgm:t>
    </dgm:pt>
    <dgm:pt modelId="{8FD7CD9A-390B-4A61-A5E4-4B8F5DFDA577}" type="pres">
      <dgm:prSet presAssocID="{787BE827-45B4-47BD-B069-435598B44A56}" presName="rect1ChTx" presStyleLbl="alignAcc1" presStyleIdx="2" presStyleCnt="3">
        <dgm:presLayoutVars>
          <dgm:bulletEnabled val="1"/>
        </dgm:presLayoutVars>
      </dgm:prSet>
      <dgm:spPr>
        <a:prstGeom prst="rect">
          <a:avLst/>
        </a:prstGeom>
      </dgm:spPr>
      <dgm:t>
        <a:bodyPr/>
        <a:lstStyle/>
        <a:p>
          <a:endParaRPr lang="en-US"/>
        </a:p>
      </dgm:t>
    </dgm:pt>
    <dgm:pt modelId="{225EE177-FA1D-4EA2-BF32-36CD9C2F1A74}" type="pres">
      <dgm:prSet presAssocID="{80685248-0E53-4765-83CA-860ABE59B449}" presName="rect2ParTx" presStyleLbl="alignAcc1" presStyleIdx="2" presStyleCnt="3">
        <dgm:presLayoutVars>
          <dgm:chMax val="1"/>
          <dgm:bulletEnabled val="1"/>
        </dgm:presLayoutVars>
      </dgm:prSet>
      <dgm:spPr/>
      <dgm:t>
        <a:bodyPr/>
        <a:lstStyle/>
        <a:p>
          <a:endParaRPr lang="en-US"/>
        </a:p>
      </dgm:t>
    </dgm:pt>
    <dgm:pt modelId="{E0959F82-71FF-43B4-8958-4E8B9CF711D8}" type="pres">
      <dgm:prSet presAssocID="{80685248-0E53-4765-83CA-860ABE59B449}" presName="rect2ChTx" presStyleLbl="alignAcc1" presStyleIdx="2" presStyleCnt="3">
        <dgm:presLayoutVars>
          <dgm:bulletEnabled val="1"/>
        </dgm:presLayoutVars>
      </dgm:prSet>
      <dgm:spPr>
        <a:prstGeom prst="rect">
          <a:avLst/>
        </a:prstGeom>
      </dgm:spPr>
      <dgm:t>
        <a:bodyPr/>
        <a:lstStyle/>
        <a:p>
          <a:endParaRPr lang="en-US"/>
        </a:p>
      </dgm:t>
    </dgm:pt>
    <dgm:pt modelId="{A2C61834-EBDA-480A-9623-23A84FB1D5EB}" type="pres">
      <dgm:prSet presAssocID="{7199B39B-2CA1-4F30-B36A-15550FA97D63}" presName="rect3ParTx" presStyleLbl="alignAcc1" presStyleIdx="2" presStyleCnt="3">
        <dgm:presLayoutVars>
          <dgm:chMax val="1"/>
          <dgm:bulletEnabled val="1"/>
        </dgm:presLayoutVars>
      </dgm:prSet>
      <dgm:spPr/>
      <dgm:t>
        <a:bodyPr/>
        <a:lstStyle/>
        <a:p>
          <a:endParaRPr lang="en-US"/>
        </a:p>
      </dgm:t>
    </dgm:pt>
    <dgm:pt modelId="{FD72B5E2-47F1-4D50-8292-85C4A45BF506}" type="pres">
      <dgm:prSet presAssocID="{7199B39B-2CA1-4F30-B36A-15550FA97D63}" presName="rect3ChTx" presStyleLbl="alignAcc1" presStyleIdx="2" presStyleCnt="3">
        <dgm:presLayoutVars>
          <dgm:bulletEnabled val="1"/>
        </dgm:presLayoutVars>
      </dgm:prSet>
      <dgm:spPr>
        <a:prstGeom prst="rect">
          <a:avLst/>
        </a:prstGeom>
      </dgm:spPr>
      <dgm:t>
        <a:bodyPr/>
        <a:lstStyle/>
        <a:p>
          <a:endParaRPr lang="en-US"/>
        </a:p>
      </dgm:t>
    </dgm:pt>
  </dgm:ptLst>
  <dgm:cxnLst>
    <dgm:cxn modelId="{19F2C23F-84DC-40F1-BA8E-BC300C2409D3}" type="presOf" srcId="{7199B39B-2CA1-4F30-B36A-15550FA97D63}" destId="{B80A65C5-44A5-49F3-BF49-BDADB43DBEF1}" srcOrd="0" destOrd="0" presId="urn:microsoft.com/office/officeart/2005/8/layout/target3"/>
    <dgm:cxn modelId="{2F337F72-4AB1-4E45-91FA-32A4AA3F4A84}" srcId="{80685248-0E53-4765-83CA-860ABE59B449}" destId="{DE0D994A-58A5-4692-BD0A-2A388F6E19CA}" srcOrd="1" destOrd="0" parTransId="{07BABB33-00B4-4DE2-A49F-9245187EEFDF}" sibTransId="{30F563AE-9D89-40D3-8A76-2D31769C6B05}"/>
    <dgm:cxn modelId="{74012A3B-8C2A-4100-B23B-96DD9F44A8B7}" type="presOf" srcId="{466A6D04-CC77-4780-BCBC-434ACF1D0E2F}" destId="{FD72B5E2-47F1-4D50-8292-85C4A45BF506}" srcOrd="0" destOrd="3" presId="urn:microsoft.com/office/officeart/2005/8/layout/target3"/>
    <dgm:cxn modelId="{2C126CD5-D96B-40C0-848B-E165045E3E76}" type="presOf" srcId="{396C376E-B601-4A4E-834B-849B88A2ED92}" destId="{8FD7CD9A-390B-4A61-A5E4-4B8F5DFDA577}" srcOrd="0" destOrd="1" presId="urn:microsoft.com/office/officeart/2005/8/layout/target3"/>
    <dgm:cxn modelId="{274A7295-968A-4843-8F30-8CCF8528F735}" type="presOf" srcId="{D119EA23-176C-4B0C-A6D2-B5A152D08522}" destId="{8FD7CD9A-390B-4A61-A5E4-4B8F5DFDA577}" srcOrd="0" destOrd="2" presId="urn:microsoft.com/office/officeart/2005/8/layout/target3"/>
    <dgm:cxn modelId="{EC6E7658-A394-4368-9003-95566BD6E4B1}" srcId="{80685248-0E53-4765-83CA-860ABE59B449}" destId="{AD7271D7-7603-41A1-A8A4-6DDEC79C067A}" srcOrd="3" destOrd="0" parTransId="{F117AA17-AE33-4CDC-9F65-7CD3941F029B}" sibTransId="{44AA7386-C4DC-4E44-A085-9CA4AF85803D}"/>
    <dgm:cxn modelId="{BD5EE2D4-BC86-42BE-9AD2-710327F5E212}" type="presOf" srcId="{698247E3-393C-413A-A38C-A84BF19D5B18}" destId="{8FD7CD9A-390B-4A61-A5E4-4B8F5DFDA577}" srcOrd="0" destOrd="0" presId="urn:microsoft.com/office/officeart/2005/8/layout/target3"/>
    <dgm:cxn modelId="{EA1D9EE0-89B0-45EC-A2F2-37D63DF5F470}" type="presOf" srcId="{787BE827-45B4-47BD-B069-435598B44A56}" destId="{9FD44C99-672C-420B-8A55-B00121A3429E}" srcOrd="0" destOrd="0" presId="urn:microsoft.com/office/officeart/2005/8/layout/target3"/>
    <dgm:cxn modelId="{271EC19F-6306-4674-B267-1EB2332498BB}" srcId="{E7E58E95-E201-4050-BC7F-877E6AF22580}" destId="{787BE827-45B4-47BD-B069-435598B44A56}" srcOrd="0" destOrd="0" parTransId="{E8826E0E-E3D2-4CBB-9EF4-BC7726A507D5}" sibTransId="{98E18F02-9109-43F0-8A02-294BF8D0FB2F}"/>
    <dgm:cxn modelId="{D84E6ED1-3CF8-4243-A619-7585433506AC}" srcId="{80685248-0E53-4765-83CA-860ABE59B449}" destId="{E9A70CEC-BF4A-4CA5-9A7A-CE24CB2BEFF9}" srcOrd="0" destOrd="0" parTransId="{52D21E44-0681-4B31-84C5-A37FDC96252C}" sibTransId="{7CE51ADF-F8E4-4282-AB4D-31041F6A4869}"/>
    <dgm:cxn modelId="{6CDE3E9B-49C8-432F-8A92-DCB81E0192CD}" type="presOf" srcId="{80685248-0E53-4765-83CA-860ABE59B449}" destId="{A50F4C47-C126-4079-BC80-9A4B6969D4EF}" srcOrd="0" destOrd="0" presId="urn:microsoft.com/office/officeart/2005/8/layout/target3"/>
    <dgm:cxn modelId="{160B754C-366D-4FCE-9870-EA632BAE409E}" type="presOf" srcId="{AD7271D7-7603-41A1-A8A4-6DDEC79C067A}" destId="{E0959F82-71FF-43B4-8958-4E8B9CF711D8}" srcOrd="0" destOrd="3" presId="urn:microsoft.com/office/officeart/2005/8/layout/target3"/>
    <dgm:cxn modelId="{A36A6760-9F1F-4D8B-B123-1F25BF654E97}" srcId="{E7E58E95-E201-4050-BC7F-877E6AF22580}" destId="{80685248-0E53-4765-83CA-860ABE59B449}" srcOrd="1" destOrd="0" parTransId="{A419D6D5-7B80-44F5-8326-266900CC3DA2}" sibTransId="{D83F62AB-3EF7-4BE3-A27C-CABE8282D069}"/>
    <dgm:cxn modelId="{E4729D58-A03C-4C28-9C5B-585AB5DE58D1}" type="presOf" srcId="{7F7B303E-25E1-43C6-9487-1CAA715B03FB}" destId="{FD72B5E2-47F1-4D50-8292-85C4A45BF506}" srcOrd="0" destOrd="2" presId="urn:microsoft.com/office/officeart/2005/8/layout/target3"/>
    <dgm:cxn modelId="{B51EF46B-3702-4229-9F21-8A8B5619E988}" srcId="{7199B39B-2CA1-4F30-B36A-15550FA97D63}" destId="{377C3331-037A-4544-9C3D-11CEC901BC63}" srcOrd="4" destOrd="0" parTransId="{CCE8BA4C-B367-4821-9C71-19C0C6B81DC2}" sibTransId="{A09275DE-84F5-47F8-9C7A-8C5828B9755E}"/>
    <dgm:cxn modelId="{F879C829-F8F6-4E9D-BB40-305D2AC11EC5}" type="presOf" srcId="{80685248-0E53-4765-83CA-860ABE59B449}" destId="{225EE177-FA1D-4EA2-BF32-36CD9C2F1A74}" srcOrd="1" destOrd="0" presId="urn:microsoft.com/office/officeart/2005/8/layout/target3"/>
    <dgm:cxn modelId="{5DA72853-9D84-4165-9B93-20B5B3C96372}" srcId="{7199B39B-2CA1-4F30-B36A-15550FA97D63}" destId="{D6BE86E6-466F-4EBE-8AAF-74267084F587}" srcOrd="1" destOrd="0" parTransId="{9E1FF1A3-901D-4BBC-86A1-B23217330AFE}" sibTransId="{C273167A-6A88-41E3-8ABD-E62CC1B8D5CB}"/>
    <dgm:cxn modelId="{D1671384-AE96-4BCC-8AD3-FD01AE61F86B}" type="presOf" srcId="{787BE827-45B4-47BD-B069-435598B44A56}" destId="{ACDFFB35-597B-455B-BC68-A02850F7C563}" srcOrd="1" destOrd="0" presId="urn:microsoft.com/office/officeart/2005/8/layout/target3"/>
    <dgm:cxn modelId="{B4770B7B-9A77-4F07-B804-458FB30EB464}" type="presOf" srcId="{E9A70CEC-BF4A-4CA5-9A7A-CE24CB2BEFF9}" destId="{E0959F82-71FF-43B4-8958-4E8B9CF711D8}" srcOrd="0" destOrd="0" presId="urn:microsoft.com/office/officeart/2005/8/layout/target3"/>
    <dgm:cxn modelId="{05CC6CA9-CABC-4B69-9F2A-0A0685F82DC9}" srcId="{7199B39B-2CA1-4F30-B36A-15550FA97D63}" destId="{1229FBE6-38F4-4901-88B7-2406490BEB28}" srcOrd="5" destOrd="0" parTransId="{DB66CEC7-87FB-4E48-AF6B-A6E2A60352D9}" sibTransId="{5C70B6A7-9E4F-405D-9C74-4FFB49B414C3}"/>
    <dgm:cxn modelId="{1FABDDE1-2212-4EC1-9E5A-1CAA61764C72}" srcId="{7199B39B-2CA1-4F30-B36A-15550FA97D63}" destId="{466A6D04-CC77-4780-BCBC-434ACF1D0E2F}" srcOrd="3" destOrd="0" parTransId="{39171532-452D-40C7-8647-A163BDA7B5BF}" sibTransId="{A22F8CCE-B54A-487B-B9C8-A702D0EA756F}"/>
    <dgm:cxn modelId="{391A1A53-B222-42EF-B66A-C436045A4579}" srcId="{787BE827-45B4-47BD-B069-435598B44A56}" destId="{84A7060B-EA91-454E-8CAC-686145514759}" srcOrd="2" destOrd="0" parTransId="{C264EFC6-06BE-48C4-997D-C910030B6F4A}" sibTransId="{97ADE6C4-94E7-4292-9153-EE504295D84C}"/>
    <dgm:cxn modelId="{D006E4A6-87B5-4B12-A871-DD04D6A02F12}" srcId="{787BE827-45B4-47BD-B069-435598B44A56}" destId="{396C376E-B601-4A4E-834B-849B88A2ED92}" srcOrd="1" destOrd="0" parTransId="{438CDB69-F5B4-4C7D-B548-AC569ECDD983}" sibTransId="{4ADD0B8C-A8B0-4188-B8EA-3615FA00BBF8}"/>
    <dgm:cxn modelId="{721B6819-BA21-48B8-9687-9BAA7679B451}" type="presOf" srcId="{377C3331-037A-4544-9C3D-11CEC901BC63}" destId="{FD72B5E2-47F1-4D50-8292-85C4A45BF506}" srcOrd="0" destOrd="4" presId="urn:microsoft.com/office/officeart/2005/8/layout/target3"/>
    <dgm:cxn modelId="{4C7AE9A1-0FE0-472D-A1B4-DDD42E91D864}" type="presOf" srcId="{8A383FB1-DA1A-43D1-802E-7CC6E92E72FB}" destId="{FD72B5E2-47F1-4D50-8292-85C4A45BF506}" srcOrd="0" destOrd="0" presId="urn:microsoft.com/office/officeart/2005/8/layout/target3"/>
    <dgm:cxn modelId="{9D8FBB94-32C8-4A0D-AF28-E038AF83687F}" srcId="{7199B39B-2CA1-4F30-B36A-15550FA97D63}" destId="{7F7B303E-25E1-43C6-9487-1CAA715B03FB}" srcOrd="2" destOrd="0" parTransId="{7ABCDB9D-F264-44F8-A0F2-51D96405AA40}" sibTransId="{C619D197-0597-4347-A1AF-AD2E61501370}"/>
    <dgm:cxn modelId="{8C0B3228-7B32-4153-8443-7FEB15809256}" srcId="{E7E58E95-E201-4050-BC7F-877E6AF22580}" destId="{7199B39B-2CA1-4F30-B36A-15550FA97D63}" srcOrd="2" destOrd="0" parTransId="{7352ECD8-D32B-4DB2-9AF1-E095963A9D31}" sibTransId="{BCCF0B11-4F72-4211-8BE8-75FD5CCD7ED5}"/>
    <dgm:cxn modelId="{5952FEC1-E8EE-4D7C-AB00-C13FA7DBC771}" type="presOf" srcId="{1229FBE6-38F4-4901-88B7-2406490BEB28}" destId="{FD72B5E2-47F1-4D50-8292-85C4A45BF506}" srcOrd="0" destOrd="5" presId="urn:microsoft.com/office/officeart/2005/8/layout/target3"/>
    <dgm:cxn modelId="{873245B5-A2F3-4959-BE7F-3AAACF7DF473}" type="presOf" srcId="{D6BE86E6-466F-4EBE-8AAF-74267084F587}" destId="{FD72B5E2-47F1-4D50-8292-85C4A45BF506}" srcOrd="0" destOrd="1" presId="urn:microsoft.com/office/officeart/2005/8/layout/target3"/>
    <dgm:cxn modelId="{F90409C2-4D97-4BFE-8C7F-6C5F239DA777}" type="presOf" srcId="{DE0D994A-58A5-4692-BD0A-2A388F6E19CA}" destId="{E0959F82-71FF-43B4-8958-4E8B9CF711D8}" srcOrd="0" destOrd="1" presId="urn:microsoft.com/office/officeart/2005/8/layout/target3"/>
    <dgm:cxn modelId="{8042740C-9CDA-4458-B721-410A6B559886}" type="presOf" srcId="{9C98394C-5E03-43BE-948D-6121D6B11EF9}" destId="{E0959F82-71FF-43B4-8958-4E8B9CF711D8}" srcOrd="0" destOrd="2" presId="urn:microsoft.com/office/officeart/2005/8/layout/target3"/>
    <dgm:cxn modelId="{B3F2FD50-2B59-49AC-B445-4F7B2B45D254}" srcId="{396C376E-B601-4A4E-834B-849B88A2ED92}" destId="{D119EA23-176C-4B0C-A6D2-B5A152D08522}" srcOrd="0" destOrd="0" parTransId="{DC3A0B3D-C5A7-42D9-AC52-6F835E667460}" sibTransId="{950B62B7-470C-4F2D-8D69-B8FA4D81CE36}"/>
    <dgm:cxn modelId="{8E1A2251-75D9-46ED-872C-3F54E6BAB511}" type="presOf" srcId="{7199B39B-2CA1-4F30-B36A-15550FA97D63}" destId="{A2C61834-EBDA-480A-9623-23A84FB1D5EB}" srcOrd="1" destOrd="0" presId="urn:microsoft.com/office/officeart/2005/8/layout/target3"/>
    <dgm:cxn modelId="{07167E3F-A811-4BF4-8262-C5A85DC981F7}" type="presOf" srcId="{84A7060B-EA91-454E-8CAC-686145514759}" destId="{8FD7CD9A-390B-4A61-A5E4-4B8F5DFDA577}" srcOrd="0" destOrd="3" presId="urn:microsoft.com/office/officeart/2005/8/layout/target3"/>
    <dgm:cxn modelId="{8B2B6B32-9263-4361-8321-4C251AFDB575}" srcId="{7199B39B-2CA1-4F30-B36A-15550FA97D63}" destId="{8A383FB1-DA1A-43D1-802E-7CC6E92E72FB}" srcOrd="0" destOrd="0" parTransId="{1DD826AB-CAC4-437D-BFE1-EE3AD3A9F2AA}" sibTransId="{954A4798-DA22-4537-BC14-1BB7EB1EA366}"/>
    <dgm:cxn modelId="{7B387F09-2576-4419-8171-7E8E32FE4FAD}" srcId="{787BE827-45B4-47BD-B069-435598B44A56}" destId="{698247E3-393C-413A-A38C-A84BF19D5B18}" srcOrd="0" destOrd="0" parTransId="{FBFDB7FE-76E5-4548-8232-910A554C5EBD}" sibTransId="{6F043D3A-B82B-4804-A41D-E2F2DFD9D813}"/>
    <dgm:cxn modelId="{34625EA8-DA1F-40F0-B5CD-E47910651DFB}" srcId="{80685248-0E53-4765-83CA-860ABE59B449}" destId="{9C98394C-5E03-43BE-948D-6121D6B11EF9}" srcOrd="2" destOrd="0" parTransId="{86A9EC99-C81A-4DEB-BC55-BA124EBED0BE}" sibTransId="{AB730411-99B8-4EFC-876A-75203A9C0453}"/>
    <dgm:cxn modelId="{4B69C4B7-843E-45C1-93F4-DE9854E1A7D3}" type="presOf" srcId="{E7E58E95-E201-4050-BC7F-877E6AF22580}" destId="{68CDACED-1ED2-4F31-A604-6E139416DB36}" srcOrd="0" destOrd="0" presId="urn:microsoft.com/office/officeart/2005/8/layout/target3"/>
    <dgm:cxn modelId="{A6BE0B75-E495-4B49-9D3F-EC3EB76D47EF}" type="presParOf" srcId="{68CDACED-1ED2-4F31-A604-6E139416DB36}" destId="{51475A4F-E85E-4015-B258-3244E42F0728}" srcOrd="0" destOrd="0" presId="urn:microsoft.com/office/officeart/2005/8/layout/target3"/>
    <dgm:cxn modelId="{DB962ABD-C280-477F-85B3-C19FB0E6F782}" type="presParOf" srcId="{68CDACED-1ED2-4F31-A604-6E139416DB36}" destId="{D86B6C33-5924-42B6-B571-1FAFDB1C4953}" srcOrd="1" destOrd="0" presId="urn:microsoft.com/office/officeart/2005/8/layout/target3"/>
    <dgm:cxn modelId="{69C1777A-DFE4-401F-98CF-122E07518A86}" type="presParOf" srcId="{68CDACED-1ED2-4F31-A604-6E139416DB36}" destId="{9FD44C99-672C-420B-8A55-B00121A3429E}" srcOrd="2" destOrd="0" presId="urn:microsoft.com/office/officeart/2005/8/layout/target3"/>
    <dgm:cxn modelId="{5D6B3C13-AA41-4F99-ADAF-A03EE07342BF}" type="presParOf" srcId="{68CDACED-1ED2-4F31-A604-6E139416DB36}" destId="{645667C9-1E77-4B4E-9F20-51CFCE70C93D}" srcOrd="3" destOrd="0" presId="urn:microsoft.com/office/officeart/2005/8/layout/target3"/>
    <dgm:cxn modelId="{33860720-25CA-414A-9885-AC90A78C3A60}" type="presParOf" srcId="{68CDACED-1ED2-4F31-A604-6E139416DB36}" destId="{BCB7AE42-A7A8-4A5B-9629-11F5B0395245}" srcOrd="4" destOrd="0" presId="urn:microsoft.com/office/officeart/2005/8/layout/target3"/>
    <dgm:cxn modelId="{9D20A257-4982-4B35-9A0F-8265C6A67346}" type="presParOf" srcId="{68CDACED-1ED2-4F31-A604-6E139416DB36}" destId="{A50F4C47-C126-4079-BC80-9A4B6969D4EF}" srcOrd="5" destOrd="0" presId="urn:microsoft.com/office/officeart/2005/8/layout/target3"/>
    <dgm:cxn modelId="{050BC0A1-AFC8-459A-A294-37BCE754622E}" type="presParOf" srcId="{68CDACED-1ED2-4F31-A604-6E139416DB36}" destId="{E043BF20-737B-4527-BF9D-3969885ED1CA}" srcOrd="6" destOrd="0" presId="urn:microsoft.com/office/officeart/2005/8/layout/target3"/>
    <dgm:cxn modelId="{61104324-F5C6-4383-ABBD-F2BB92B633B9}" type="presParOf" srcId="{68CDACED-1ED2-4F31-A604-6E139416DB36}" destId="{4A10F2B5-15A9-46B8-98AA-6488567A810F}" srcOrd="7" destOrd="0" presId="urn:microsoft.com/office/officeart/2005/8/layout/target3"/>
    <dgm:cxn modelId="{D630AF5B-AC28-4FD7-87B4-27AAE7CCC256}" type="presParOf" srcId="{68CDACED-1ED2-4F31-A604-6E139416DB36}" destId="{B80A65C5-44A5-49F3-BF49-BDADB43DBEF1}" srcOrd="8" destOrd="0" presId="urn:microsoft.com/office/officeart/2005/8/layout/target3"/>
    <dgm:cxn modelId="{7FEC7F0E-C403-4ADF-A129-49D669007EED}" type="presParOf" srcId="{68CDACED-1ED2-4F31-A604-6E139416DB36}" destId="{ACDFFB35-597B-455B-BC68-A02850F7C563}" srcOrd="9" destOrd="0" presId="urn:microsoft.com/office/officeart/2005/8/layout/target3"/>
    <dgm:cxn modelId="{7FF107AB-DCA6-400F-87BA-D5BD35844F40}" type="presParOf" srcId="{68CDACED-1ED2-4F31-A604-6E139416DB36}" destId="{8FD7CD9A-390B-4A61-A5E4-4B8F5DFDA577}" srcOrd="10" destOrd="0" presId="urn:microsoft.com/office/officeart/2005/8/layout/target3"/>
    <dgm:cxn modelId="{D3BA9532-A186-4944-8401-3679CA29F8B3}" type="presParOf" srcId="{68CDACED-1ED2-4F31-A604-6E139416DB36}" destId="{225EE177-FA1D-4EA2-BF32-36CD9C2F1A74}" srcOrd="11" destOrd="0" presId="urn:microsoft.com/office/officeart/2005/8/layout/target3"/>
    <dgm:cxn modelId="{62A4D4B8-8EA9-46EA-B070-E2B16CF60DBB}" type="presParOf" srcId="{68CDACED-1ED2-4F31-A604-6E139416DB36}" destId="{E0959F82-71FF-43B4-8958-4E8B9CF711D8}" srcOrd="12" destOrd="0" presId="urn:microsoft.com/office/officeart/2005/8/layout/target3"/>
    <dgm:cxn modelId="{66B29D75-ADE1-4EE6-BCAB-F90FEF447456}" type="presParOf" srcId="{68CDACED-1ED2-4F31-A604-6E139416DB36}" destId="{A2C61834-EBDA-480A-9623-23A84FB1D5EB}" srcOrd="13" destOrd="0" presId="urn:microsoft.com/office/officeart/2005/8/layout/target3"/>
    <dgm:cxn modelId="{7D88AC78-0E3B-4213-9055-725FDFF45D5C}" type="presParOf" srcId="{68CDACED-1ED2-4F31-A604-6E139416DB36}" destId="{FD72B5E2-47F1-4D50-8292-85C4A45BF506}"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0F498D-9B24-4332-9097-712279C16D4A}"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n-US"/>
        </a:p>
      </dgm:t>
    </dgm:pt>
    <dgm:pt modelId="{A8F78E8F-1079-462B-B621-4BE71E932603}">
      <dgm:prSet phldrT="[Text]"/>
      <dgm:spPr>
        <a:xfrm>
          <a:off x="0" y="284062"/>
          <a:ext cx="8153400" cy="359774"/>
        </a:xfrm>
        <a:gradFill rotWithShape="0">
          <a:gsLst>
            <a:gs pos="0">
              <a:srgbClr val="D8B25C">
                <a:hueOff val="0"/>
                <a:satOff val="0"/>
                <a:lumOff val="0"/>
                <a:alphaOff val="0"/>
                <a:shade val="51000"/>
                <a:satMod val="130000"/>
              </a:srgbClr>
            </a:gs>
            <a:gs pos="80000">
              <a:srgbClr val="D8B25C">
                <a:hueOff val="0"/>
                <a:satOff val="0"/>
                <a:lumOff val="0"/>
                <a:alphaOff val="0"/>
                <a:shade val="93000"/>
                <a:satMod val="130000"/>
              </a:srgbClr>
            </a:gs>
            <a:gs pos="100000">
              <a:srgbClr val="D8B25C">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 lastClr="FFFFFF"/>
              </a:solidFill>
              <a:latin typeface="Calibri"/>
              <a:ea typeface="+mn-ea"/>
              <a:cs typeface="+mn-cs"/>
            </a:rPr>
            <a:t>Established in 1987 to provide services and support to Michigan’s Workforce Development System</a:t>
          </a:r>
          <a:endParaRPr lang="en-US" dirty="0">
            <a:solidFill>
              <a:sysClr val="window" lastClr="FFFFFF"/>
            </a:solidFill>
            <a:latin typeface="Calibri"/>
            <a:ea typeface="+mn-ea"/>
            <a:cs typeface="+mn-cs"/>
          </a:endParaRPr>
        </a:p>
      </dgm:t>
    </dgm:pt>
    <dgm:pt modelId="{E0C5BE27-224D-4367-8B69-3C787EC03C2B}" type="parTrans" cxnId="{38D8EA34-5498-496D-AA56-E9B778160670}">
      <dgm:prSet/>
      <dgm:spPr/>
      <dgm:t>
        <a:bodyPr/>
        <a:lstStyle/>
        <a:p>
          <a:endParaRPr lang="en-US"/>
        </a:p>
      </dgm:t>
    </dgm:pt>
    <dgm:pt modelId="{1E0D3355-7858-46F5-A45D-70AE66B66151}" type="sibTrans" cxnId="{38D8EA34-5498-496D-AA56-E9B778160670}">
      <dgm:prSet/>
      <dgm:spPr/>
      <dgm:t>
        <a:bodyPr/>
        <a:lstStyle/>
        <a:p>
          <a:endParaRPr lang="en-US"/>
        </a:p>
      </dgm:t>
    </dgm:pt>
    <dgm:pt modelId="{F00D43B8-22B7-42C1-98AA-817397564743}">
      <dgm:prSet/>
      <dgm:spPr>
        <a:xfrm>
          <a:off x="0" y="687037"/>
          <a:ext cx="8153400" cy="359774"/>
        </a:xfrm>
        <a:gradFill rotWithShape="0">
          <a:gsLst>
            <a:gs pos="0">
              <a:srgbClr val="D8B25C">
                <a:hueOff val="1496996"/>
                <a:satOff val="-8277"/>
                <a:lumOff val="-706"/>
                <a:alphaOff val="0"/>
                <a:shade val="51000"/>
                <a:satMod val="130000"/>
              </a:srgbClr>
            </a:gs>
            <a:gs pos="80000">
              <a:srgbClr val="D8B25C">
                <a:hueOff val="1496996"/>
                <a:satOff val="-8277"/>
                <a:lumOff val="-706"/>
                <a:alphaOff val="0"/>
                <a:shade val="93000"/>
                <a:satMod val="130000"/>
              </a:srgbClr>
            </a:gs>
            <a:gs pos="100000">
              <a:srgbClr val="D8B25C">
                <a:hueOff val="1496996"/>
                <a:satOff val="-8277"/>
                <a:lumOff val="-70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 lastClr="FFFFFF"/>
              </a:solidFill>
              <a:latin typeface="Calibri"/>
              <a:ea typeface="+mn-ea"/>
              <a:cs typeface="+mn-cs"/>
            </a:rPr>
            <a:t>First unified workforce development system in the country</a:t>
          </a:r>
        </a:p>
      </dgm:t>
    </dgm:pt>
    <dgm:pt modelId="{4B82E957-0A2B-43A4-BA21-EF62FF01E036}" type="parTrans" cxnId="{3589A2E4-968C-4A24-8ED5-0BE857AC3DD9}">
      <dgm:prSet/>
      <dgm:spPr/>
      <dgm:t>
        <a:bodyPr/>
        <a:lstStyle/>
        <a:p>
          <a:endParaRPr lang="en-US"/>
        </a:p>
      </dgm:t>
    </dgm:pt>
    <dgm:pt modelId="{AECFB500-6215-4413-B2FD-486B0513B54B}" type="sibTrans" cxnId="{3589A2E4-968C-4A24-8ED5-0BE857AC3DD9}">
      <dgm:prSet/>
      <dgm:spPr/>
      <dgm:t>
        <a:bodyPr/>
        <a:lstStyle/>
        <a:p>
          <a:endParaRPr lang="en-US"/>
        </a:p>
      </dgm:t>
    </dgm:pt>
    <dgm:pt modelId="{408C94BD-D399-4E6A-91BE-3B273ABBC3CB}">
      <dgm:prSet/>
      <dgm:spPr>
        <a:xfrm>
          <a:off x="0" y="1090012"/>
          <a:ext cx="8153400" cy="359774"/>
        </a:xfrm>
        <a:gradFill rotWithShape="0">
          <a:gsLst>
            <a:gs pos="0">
              <a:srgbClr val="D8B25C">
                <a:hueOff val="2993992"/>
                <a:satOff val="-16555"/>
                <a:lumOff val="-1412"/>
                <a:alphaOff val="0"/>
                <a:shade val="51000"/>
                <a:satMod val="130000"/>
              </a:srgbClr>
            </a:gs>
            <a:gs pos="80000">
              <a:srgbClr val="D8B25C">
                <a:hueOff val="2993992"/>
                <a:satOff val="-16555"/>
                <a:lumOff val="-1412"/>
                <a:alphaOff val="0"/>
                <a:shade val="93000"/>
                <a:satMod val="130000"/>
              </a:srgbClr>
            </a:gs>
            <a:gs pos="100000">
              <a:srgbClr val="D8B25C">
                <a:hueOff val="2993992"/>
                <a:satOff val="-16555"/>
                <a:lumOff val="-141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 lastClr="FFFFFF"/>
              </a:solidFill>
              <a:latin typeface="Calibri"/>
              <a:ea typeface="+mn-ea"/>
              <a:cs typeface="+mn-cs"/>
            </a:rPr>
            <a:t>Is a non-profit membership organization that supports the Michigan Works! system</a:t>
          </a:r>
        </a:p>
      </dgm:t>
    </dgm:pt>
    <dgm:pt modelId="{E6ACA7AD-30F3-44EF-A07C-9A6AFECF253D}" type="parTrans" cxnId="{C937F80E-23DF-4047-8555-08296751B941}">
      <dgm:prSet/>
      <dgm:spPr/>
      <dgm:t>
        <a:bodyPr/>
        <a:lstStyle/>
        <a:p>
          <a:endParaRPr lang="en-US"/>
        </a:p>
      </dgm:t>
    </dgm:pt>
    <dgm:pt modelId="{5AFCD324-F29F-4777-8358-5491F44C718D}" type="sibTrans" cxnId="{C937F80E-23DF-4047-8555-08296751B941}">
      <dgm:prSet/>
      <dgm:spPr/>
      <dgm:t>
        <a:bodyPr/>
        <a:lstStyle/>
        <a:p>
          <a:endParaRPr lang="en-US"/>
        </a:p>
      </dgm:t>
    </dgm:pt>
    <dgm:pt modelId="{D627829E-5543-46A3-A1B8-913E133CDC26}">
      <dgm:prSet/>
      <dgm:spPr>
        <a:xfrm>
          <a:off x="0" y="1492987"/>
          <a:ext cx="8153400" cy="359774"/>
        </a:xfrm>
        <a:gradFill rotWithShape="0">
          <a:gsLst>
            <a:gs pos="0">
              <a:srgbClr val="D8B25C">
                <a:hueOff val="4490988"/>
                <a:satOff val="-24832"/>
                <a:lumOff val="-2117"/>
                <a:alphaOff val="0"/>
                <a:shade val="51000"/>
                <a:satMod val="130000"/>
              </a:srgbClr>
            </a:gs>
            <a:gs pos="80000">
              <a:srgbClr val="D8B25C">
                <a:hueOff val="4490988"/>
                <a:satOff val="-24832"/>
                <a:lumOff val="-2117"/>
                <a:alphaOff val="0"/>
                <a:shade val="93000"/>
                <a:satMod val="130000"/>
              </a:srgbClr>
            </a:gs>
            <a:gs pos="100000">
              <a:srgbClr val="D8B25C">
                <a:hueOff val="4490988"/>
                <a:satOff val="-24832"/>
                <a:lumOff val="-21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 lastClr="FFFFFF"/>
              </a:solidFill>
              <a:latin typeface="Calibri"/>
              <a:ea typeface="+mn-ea"/>
              <a:cs typeface="+mn-cs"/>
            </a:rPr>
            <a:t>Connects members with resources to help them better serve employers and job seekers</a:t>
          </a:r>
        </a:p>
      </dgm:t>
    </dgm:pt>
    <dgm:pt modelId="{83CE664E-EFEE-44D3-872A-AA8BBA135E1A}" type="parTrans" cxnId="{5B3214B0-905E-44DD-B0CB-EB634023E265}">
      <dgm:prSet/>
      <dgm:spPr/>
      <dgm:t>
        <a:bodyPr/>
        <a:lstStyle/>
        <a:p>
          <a:endParaRPr lang="en-US"/>
        </a:p>
      </dgm:t>
    </dgm:pt>
    <dgm:pt modelId="{DFC1CC38-C432-453A-B278-AFF47F3B8347}" type="sibTrans" cxnId="{5B3214B0-905E-44DD-B0CB-EB634023E265}">
      <dgm:prSet/>
      <dgm:spPr/>
      <dgm:t>
        <a:bodyPr/>
        <a:lstStyle/>
        <a:p>
          <a:endParaRPr lang="en-US"/>
        </a:p>
      </dgm:t>
    </dgm:pt>
    <dgm:pt modelId="{9C4F42E4-B2CA-46CA-BCBE-E5AB770AB2D0}">
      <dgm:prSet/>
      <dgm:spPr>
        <a:xfrm>
          <a:off x="0" y="1895962"/>
          <a:ext cx="8153400" cy="359774"/>
        </a:xfrm>
        <a:gradFill rotWithShape="0">
          <a:gsLst>
            <a:gs pos="0">
              <a:srgbClr val="D8B25C">
                <a:hueOff val="5987983"/>
                <a:satOff val="-33110"/>
                <a:lumOff val="-2823"/>
                <a:alphaOff val="0"/>
                <a:shade val="51000"/>
                <a:satMod val="130000"/>
              </a:srgbClr>
            </a:gs>
            <a:gs pos="80000">
              <a:srgbClr val="D8B25C">
                <a:hueOff val="5987983"/>
                <a:satOff val="-33110"/>
                <a:lumOff val="-2823"/>
                <a:alphaOff val="0"/>
                <a:shade val="93000"/>
                <a:satMod val="130000"/>
              </a:srgbClr>
            </a:gs>
            <a:gs pos="100000">
              <a:srgbClr val="D8B25C">
                <a:hueOff val="5987983"/>
                <a:satOff val="-33110"/>
                <a:lumOff val="-282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 lastClr="FFFFFF"/>
              </a:solidFill>
              <a:latin typeface="Calibri"/>
              <a:ea typeface="+mn-ea"/>
              <a:cs typeface="+mn-cs"/>
            </a:rPr>
            <a:t>Members include:</a:t>
          </a:r>
        </a:p>
      </dgm:t>
    </dgm:pt>
    <dgm:pt modelId="{E3024765-8D03-4863-BEE6-E57B64666D90}" type="parTrans" cxnId="{9A7E124A-643D-4558-94D7-7AE68658F8D4}">
      <dgm:prSet/>
      <dgm:spPr/>
      <dgm:t>
        <a:bodyPr/>
        <a:lstStyle/>
        <a:p>
          <a:endParaRPr lang="en-US"/>
        </a:p>
      </dgm:t>
    </dgm:pt>
    <dgm:pt modelId="{48E1429F-0053-43EF-82B9-6FB81BBECD81}" type="sibTrans" cxnId="{9A7E124A-643D-4558-94D7-7AE68658F8D4}">
      <dgm:prSet/>
      <dgm:spPr/>
      <dgm:t>
        <a:bodyPr/>
        <a:lstStyle/>
        <a:p>
          <a:endParaRPr lang="en-US"/>
        </a:p>
      </dgm:t>
    </dgm:pt>
    <dgm:pt modelId="{981983D2-BD68-4D2F-BB99-D20972BAB588}">
      <dgm:prSet/>
      <dgm:spPr>
        <a:xfrm>
          <a:off x="0" y="2255737"/>
          <a:ext cx="8153400" cy="822825"/>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MWAs</a:t>
          </a:r>
        </a:p>
      </dgm:t>
    </dgm:pt>
    <dgm:pt modelId="{822A5957-2FEB-4E68-AB05-B932BD7B168F}" type="parTrans" cxnId="{A8BD92E6-43B7-4332-B344-C9B4868740D0}">
      <dgm:prSet/>
      <dgm:spPr/>
      <dgm:t>
        <a:bodyPr/>
        <a:lstStyle/>
        <a:p>
          <a:endParaRPr lang="en-US"/>
        </a:p>
      </dgm:t>
    </dgm:pt>
    <dgm:pt modelId="{2DAF6AA9-E599-4B85-99F1-7B744FD4157A}" type="sibTrans" cxnId="{A8BD92E6-43B7-4332-B344-C9B4868740D0}">
      <dgm:prSet/>
      <dgm:spPr/>
      <dgm:t>
        <a:bodyPr/>
        <a:lstStyle/>
        <a:p>
          <a:endParaRPr lang="en-US"/>
        </a:p>
      </dgm:t>
    </dgm:pt>
    <dgm:pt modelId="{7144F0D5-0B63-4102-AD6C-4ADB9A7497FE}">
      <dgm:prSet/>
      <dgm:spPr>
        <a:xfrm>
          <a:off x="0" y="2255737"/>
          <a:ext cx="8153400" cy="822825"/>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MWA Board Chairs</a:t>
          </a:r>
        </a:p>
      </dgm:t>
    </dgm:pt>
    <dgm:pt modelId="{1025F625-F8A8-4C76-BA01-4F8BD25A6F40}" type="parTrans" cxnId="{EE4D0C30-CE36-482A-8078-92F845703F7F}">
      <dgm:prSet/>
      <dgm:spPr/>
      <dgm:t>
        <a:bodyPr/>
        <a:lstStyle/>
        <a:p>
          <a:endParaRPr lang="en-US"/>
        </a:p>
      </dgm:t>
    </dgm:pt>
    <dgm:pt modelId="{25235F5B-F449-424E-BA27-6629580ED120}" type="sibTrans" cxnId="{EE4D0C30-CE36-482A-8078-92F845703F7F}">
      <dgm:prSet/>
      <dgm:spPr/>
      <dgm:t>
        <a:bodyPr/>
        <a:lstStyle/>
        <a:p>
          <a:endParaRPr lang="en-US"/>
        </a:p>
      </dgm:t>
    </dgm:pt>
    <dgm:pt modelId="{17A9D6D3-EF36-4A87-999A-EB3E4846368F}">
      <dgm:prSet/>
      <dgm:spPr>
        <a:xfrm>
          <a:off x="0" y="2255737"/>
          <a:ext cx="8153400" cy="822825"/>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Chief Elected Officials</a:t>
          </a:r>
        </a:p>
      </dgm:t>
    </dgm:pt>
    <dgm:pt modelId="{39FB3712-1B4F-4157-8A3B-8C134FA1C3FB}" type="parTrans" cxnId="{BC3207FC-2E6A-4D68-BE26-1F8D1FF4F749}">
      <dgm:prSet/>
      <dgm:spPr/>
      <dgm:t>
        <a:bodyPr/>
        <a:lstStyle/>
        <a:p>
          <a:endParaRPr lang="en-US"/>
        </a:p>
      </dgm:t>
    </dgm:pt>
    <dgm:pt modelId="{071298D5-5713-44B6-8748-ED756C35A8E1}" type="sibTrans" cxnId="{BC3207FC-2E6A-4D68-BE26-1F8D1FF4F749}">
      <dgm:prSet/>
      <dgm:spPr/>
      <dgm:t>
        <a:bodyPr/>
        <a:lstStyle/>
        <a:p>
          <a:endParaRPr lang="en-US"/>
        </a:p>
      </dgm:t>
    </dgm:pt>
    <dgm:pt modelId="{BD452600-A7AC-47E0-A1BD-F5DACD680B09}">
      <dgm:prSet/>
      <dgm:spPr>
        <a:xfrm>
          <a:off x="0" y="2255737"/>
          <a:ext cx="8153400" cy="822825"/>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Associate Members</a:t>
          </a:r>
          <a:endParaRPr lang="en-US" dirty="0">
            <a:solidFill>
              <a:sysClr val="windowText" lastClr="000000">
                <a:hueOff val="0"/>
                <a:satOff val="0"/>
                <a:lumOff val="0"/>
                <a:alphaOff val="0"/>
              </a:sysClr>
            </a:solidFill>
            <a:latin typeface="Calibri"/>
            <a:ea typeface="+mn-ea"/>
            <a:cs typeface="+mn-cs"/>
          </a:endParaRPr>
        </a:p>
      </dgm:t>
    </dgm:pt>
    <dgm:pt modelId="{9029B66A-F0AA-4959-8A26-B1789D40A5CA}" type="parTrans" cxnId="{CF501B78-7C15-4DA4-8690-FBA03161F4A7}">
      <dgm:prSet/>
      <dgm:spPr/>
      <dgm:t>
        <a:bodyPr/>
        <a:lstStyle/>
        <a:p>
          <a:endParaRPr lang="en-US"/>
        </a:p>
      </dgm:t>
    </dgm:pt>
    <dgm:pt modelId="{8F5C22D4-68D8-4E74-A43A-B32A2CA37B7F}" type="sibTrans" cxnId="{CF501B78-7C15-4DA4-8690-FBA03161F4A7}">
      <dgm:prSet/>
      <dgm:spPr/>
      <dgm:t>
        <a:bodyPr/>
        <a:lstStyle/>
        <a:p>
          <a:endParaRPr lang="en-US"/>
        </a:p>
      </dgm:t>
    </dgm:pt>
    <dgm:pt modelId="{28C4B9A4-AE24-4E26-A191-0E26E2BFFC54}">
      <dgm:prSet/>
      <dgm:spPr>
        <a:xfrm>
          <a:off x="0" y="3078562"/>
          <a:ext cx="8153400" cy="359774"/>
        </a:xfrm>
        <a:gradFill rotWithShape="0">
          <a:gsLst>
            <a:gs pos="0">
              <a:srgbClr val="D8B25C">
                <a:hueOff val="7484979"/>
                <a:satOff val="-41387"/>
                <a:lumOff val="-3529"/>
                <a:alphaOff val="0"/>
                <a:shade val="51000"/>
                <a:satMod val="130000"/>
              </a:srgbClr>
            </a:gs>
            <a:gs pos="80000">
              <a:srgbClr val="D8B25C">
                <a:hueOff val="7484979"/>
                <a:satOff val="-41387"/>
                <a:lumOff val="-3529"/>
                <a:alphaOff val="0"/>
                <a:shade val="93000"/>
                <a:satMod val="130000"/>
              </a:srgbClr>
            </a:gs>
            <a:gs pos="100000">
              <a:srgbClr val="D8B25C">
                <a:hueOff val="7484979"/>
                <a:satOff val="-41387"/>
                <a:lumOff val="-352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 lastClr="FFFFFF"/>
              </a:solidFill>
              <a:latin typeface="Calibri"/>
              <a:ea typeface="+mn-ea"/>
              <a:cs typeface="+mn-cs"/>
            </a:rPr>
            <a:t>Services provided:</a:t>
          </a:r>
        </a:p>
      </dgm:t>
    </dgm:pt>
    <dgm:pt modelId="{4D3FA07C-F40F-4970-A3B8-5BA8F5053BEC}" type="parTrans" cxnId="{C2ACAD67-FEE5-4487-BA17-1703D0A6045C}">
      <dgm:prSet/>
      <dgm:spPr/>
      <dgm:t>
        <a:bodyPr/>
        <a:lstStyle/>
        <a:p>
          <a:endParaRPr lang="en-US"/>
        </a:p>
      </dgm:t>
    </dgm:pt>
    <dgm:pt modelId="{C988ABF6-10C9-4E07-A1F1-B943366805D9}" type="sibTrans" cxnId="{C2ACAD67-FEE5-4487-BA17-1703D0A6045C}">
      <dgm:prSet/>
      <dgm:spPr/>
      <dgm:t>
        <a:bodyPr/>
        <a:lstStyle/>
        <a:p>
          <a:endParaRPr lang="en-US"/>
        </a:p>
      </dgm:t>
    </dgm:pt>
    <dgm:pt modelId="{4EA394F1-CADD-47F5-8B37-12A139B1E679}">
      <dgm:prSet/>
      <dgm:spPr>
        <a:xfrm>
          <a:off x="0" y="3438337"/>
          <a:ext cx="8153400" cy="621000"/>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Advocacy and participation in the legislative process </a:t>
          </a:r>
        </a:p>
      </dgm:t>
    </dgm:pt>
    <dgm:pt modelId="{ADBCE78D-5F8B-4775-A363-5A0CC57B952D}" type="parTrans" cxnId="{662DC191-D550-424F-8420-E08A305D7C6E}">
      <dgm:prSet/>
      <dgm:spPr/>
      <dgm:t>
        <a:bodyPr/>
        <a:lstStyle/>
        <a:p>
          <a:endParaRPr lang="en-US"/>
        </a:p>
      </dgm:t>
    </dgm:pt>
    <dgm:pt modelId="{DD267E73-AA76-47B2-9834-0E47813D429A}" type="sibTrans" cxnId="{662DC191-D550-424F-8420-E08A305D7C6E}">
      <dgm:prSet/>
      <dgm:spPr/>
      <dgm:t>
        <a:bodyPr/>
        <a:lstStyle/>
        <a:p>
          <a:endParaRPr lang="en-US"/>
        </a:p>
      </dgm:t>
    </dgm:pt>
    <dgm:pt modelId="{3A181512-3130-4850-9546-FE6B32C23AD2}">
      <dgm:prSet/>
      <dgm:spPr>
        <a:xfrm>
          <a:off x="0" y="3438337"/>
          <a:ext cx="8153400" cy="621000"/>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Convenes meetings as a way for members to network and share best practices</a:t>
          </a:r>
        </a:p>
      </dgm:t>
    </dgm:pt>
    <dgm:pt modelId="{71C10547-C7B1-4EA2-99A1-1CCAF0489610}" type="parTrans" cxnId="{7A873258-3A8B-4735-8136-E34D79ABD8BC}">
      <dgm:prSet/>
      <dgm:spPr/>
      <dgm:t>
        <a:bodyPr/>
        <a:lstStyle/>
        <a:p>
          <a:endParaRPr lang="en-US"/>
        </a:p>
      </dgm:t>
    </dgm:pt>
    <dgm:pt modelId="{B80BF68B-612E-45C9-984F-541D3ADA4B72}" type="sibTrans" cxnId="{7A873258-3A8B-4735-8136-E34D79ABD8BC}">
      <dgm:prSet/>
      <dgm:spPr/>
      <dgm:t>
        <a:bodyPr/>
        <a:lstStyle/>
        <a:p>
          <a:endParaRPr lang="en-US"/>
        </a:p>
      </dgm:t>
    </dgm:pt>
    <dgm:pt modelId="{1218D1CF-1AC1-41F5-AFB2-ACB74A22E111}">
      <dgm:prSet/>
      <dgm:spPr>
        <a:xfrm>
          <a:off x="0" y="3438337"/>
          <a:ext cx="8153400" cy="621000"/>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Creates events to promote the System</a:t>
          </a:r>
        </a:p>
      </dgm:t>
    </dgm:pt>
    <dgm:pt modelId="{03B64FA8-11F6-4FC4-9F48-48B13C273180}" type="parTrans" cxnId="{6C9C5F61-BB5D-44C2-8140-404559A6A95D}">
      <dgm:prSet/>
      <dgm:spPr/>
      <dgm:t>
        <a:bodyPr/>
        <a:lstStyle/>
        <a:p>
          <a:endParaRPr lang="en-US"/>
        </a:p>
      </dgm:t>
    </dgm:pt>
    <dgm:pt modelId="{255F722F-9A8C-432D-9D4C-B0CD1BB68D2B}" type="sibTrans" cxnId="{6C9C5F61-BB5D-44C2-8140-404559A6A95D}">
      <dgm:prSet/>
      <dgm:spPr/>
      <dgm:t>
        <a:bodyPr/>
        <a:lstStyle/>
        <a:p>
          <a:endParaRPr lang="en-US"/>
        </a:p>
      </dgm:t>
    </dgm:pt>
    <dgm:pt modelId="{D222E574-A8A4-445E-A8FF-A6EA13BB679D}" type="pres">
      <dgm:prSet presAssocID="{AE0F498D-9B24-4332-9097-712279C16D4A}" presName="linear" presStyleCnt="0">
        <dgm:presLayoutVars>
          <dgm:animLvl val="lvl"/>
          <dgm:resizeHandles val="exact"/>
        </dgm:presLayoutVars>
      </dgm:prSet>
      <dgm:spPr/>
      <dgm:t>
        <a:bodyPr/>
        <a:lstStyle/>
        <a:p>
          <a:endParaRPr lang="en-US"/>
        </a:p>
      </dgm:t>
    </dgm:pt>
    <dgm:pt modelId="{714D0CBF-D54C-4A0D-8F47-3CCBD4CB4475}" type="pres">
      <dgm:prSet presAssocID="{A8F78E8F-1079-462B-B621-4BE71E932603}" presName="parentText" presStyleLbl="node1" presStyleIdx="0" presStyleCnt="6">
        <dgm:presLayoutVars>
          <dgm:chMax val="0"/>
          <dgm:bulletEnabled val="1"/>
        </dgm:presLayoutVars>
      </dgm:prSet>
      <dgm:spPr>
        <a:prstGeom prst="roundRect">
          <a:avLst/>
        </a:prstGeom>
      </dgm:spPr>
      <dgm:t>
        <a:bodyPr/>
        <a:lstStyle/>
        <a:p>
          <a:endParaRPr lang="en-US"/>
        </a:p>
      </dgm:t>
    </dgm:pt>
    <dgm:pt modelId="{8125A608-281D-42D7-907C-497D95FC457C}" type="pres">
      <dgm:prSet presAssocID="{1E0D3355-7858-46F5-A45D-70AE66B66151}" presName="spacer" presStyleCnt="0"/>
      <dgm:spPr/>
    </dgm:pt>
    <dgm:pt modelId="{566F5873-18B4-4631-A992-35A25D7DDE5D}" type="pres">
      <dgm:prSet presAssocID="{F00D43B8-22B7-42C1-98AA-817397564743}" presName="parentText" presStyleLbl="node1" presStyleIdx="1" presStyleCnt="6">
        <dgm:presLayoutVars>
          <dgm:chMax val="0"/>
          <dgm:bulletEnabled val="1"/>
        </dgm:presLayoutVars>
      </dgm:prSet>
      <dgm:spPr>
        <a:prstGeom prst="roundRect">
          <a:avLst/>
        </a:prstGeom>
      </dgm:spPr>
      <dgm:t>
        <a:bodyPr/>
        <a:lstStyle/>
        <a:p>
          <a:endParaRPr lang="en-US"/>
        </a:p>
      </dgm:t>
    </dgm:pt>
    <dgm:pt modelId="{F49411BB-AA1B-48C3-8E1C-2F882C09AD1D}" type="pres">
      <dgm:prSet presAssocID="{AECFB500-6215-4413-B2FD-486B0513B54B}" presName="spacer" presStyleCnt="0"/>
      <dgm:spPr/>
    </dgm:pt>
    <dgm:pt modelId="{35B714A4-213C-41CE-B476-E5CF60AD5ADE}" type="pres">
      <dgm:prSet presAssocID="{408C94BD-D399-4E6A-91BE-3B273ABBC3CB}" presName="parentText" presStyleLbl="node1" presStyleIdx="2" presStyleCnt="6">
        <dgm:presLayoutVars>
          <dgm:chMax val="0"/>
          <dgm:bulletEnabled val="1"/>
        </dgm:presLayoutVars>
      </dgm:prSet>
      <dgm:spPr>
        <a:prstGeom prst="roundRect">
          <a:avLst/>
        </a:prstGeom>
      </dgm:spPr>
      <dgm:t>
        <a:bodyPr/>
        <a:lstStyle/>
        <a:p>
          <a:endParaRPr lang="en-US"/>
        </a:p>
      </dgm:t>
    </dgm:pt>
    <dgm:pt modelId="{06E72D92-3045-4B09-B48C-4F2F2C502559}" type="pres">
      <dgm:prSet presAssocID="{5AFCD324-F29F-4777-8358-5491F44C718D}" presName="spacer" presStyleCnt="0"/>
      <dgm:spPr/>
    </dgm:pt>
    <dgm:pt modelId="{98354FD1-18BA-4C6E-88E8-4411B9439342}" type="pres">
      <dgm:prSet presAssocID="{D627829E-5543-46A3-A1B8-913E133CDC26}" presName="parentText" presStyleLbl="node1" presStyleIdx="3" presStyleCnt="6">
        <dgm:presLayoutVars>
          <dgm:chMax val="0"/>
          <dgm:bulletEnabled val="1"/>
        </dgm:presLayoutVars>
      </dgm:prSet>
      <dgm:spPr>
        <a:prstGeom prst="roundRect">
          <a:avLst/>
        </a:prstGeom>
      </dgm:spPr>
      <dgm:t>
        <a:bodyPr/>
        <a:lstStyle/>
        <a:p>
          <a:endParaRPr lang="en-US"/>
        </a:p>
      </dgm:t>
    </dgm:pt>
    <dgm:pt modelId="{4BB405EE-B2EB-48C7-A6D8-CB6B47EE2ECC}" type="pres">
      <dgm:prSet presAssocID="{DFC1CC38-C432-453A-B278-AFF47F3B8347}" presName="spacer" presStyleCnt="0"/>
      <dgm:spPr/>
    </dgm:pt>
    <dgm:pt modelId="{B345A393-4CE6-4AFE-A2DB-C005A3D8CAEF}" type="pres">
      <dgm:prSet presAssocID="{9C4F42E4-B2CA-46CA-BCBE-E5AB770AB2D0}" presName="parentText" presStyleLbl="node1" presStyleIdx="4" presStyleCnt="6">
        <dgm:presLayoutVars>
          <dgm:chMax val="0"/>
          <dgm:bulletEnabled val="1"/>
        </dgm:presLayoutVars>
      </dgm:prSet>
      <dgm:spPr>
        <a:prstGeom prst="roundRect">
          <a:avLst/>
        </a:prstGeom>
      </dgm:spPr>
      <dgm:t>
        <a:bodyPr/>
        <a:lstStyle/>
        <a:p>
          <a:endParaRPr lang="en-US"/>
        </a:p>
      </dgm:t>
    </dgm:pt>
    <dgm:pt modelId="{B40CFE1A-3EFC-4B9B-A08B-170F67DD43F4}" type="pres">
      <dgm:prSet presAssocID="{9C4F42E4-B2CA-46CA-BCBE-E5AB770AB2D0}" presName="childText" presStyleLbl="revTx" presStyleIdx="0" presStyleCnt="2">
        <dgm:presLayoutVars>
          <dgm:bulletEnabled val="1"/>
        </dgm:presLayoutVars>
      </dgm:prSet>
      <dgm:spPr>
        <a:prstGeom prst="rect">
          <a:avLst/>
        </a:prstGeom>
      </dgm:spPr>
      <dgm:t>
        <a:bodyPr/>
        <a:lstStyle/>
        <a:p>
          <a:endParaRPr lang="en-US"/>
        </a:p>
      </dgm:t>
    </dgm:pt>
    <dgm:pt modelId="{F3DA5CCB-A1A5-45A8-A58E-1A633CB2F1A0}" type="pres">
      <dgm:prSet presAssocID="{28C4B9A4-AE24-4E26-A191-0E26E2BFFC54}" presName="parentText" presStyleLbl="node1" presStyleIdx="5" presStyleCnt="6">
        <dgm:presLayoutVars>
          <dgm:chMax val="0"/>
          <dgm:bulletEnabled val="1"/>
        </dgm:presLayoutVars>
      </dgm:prSet>
      <dgm:spPr>
        <a:prstGeom prst="roundRect">
          <a:avLst/>
        </a:prstGeom>
      </dgm:spPr>
      <dgm:t>
        <a:bodyPr/>
        <a:lstStyle/>
        <a:p>
          <a:endParaRPr lang="en-US"/>
        </a:p>
      </dgm:t>
    </dgm:pt>
    <dgm:pt modelId="{72B48B10-D09B-464D-95DD-DA1BBEBD4F2F}" type="pres">
      <dgm:prSet presAssocID="{28C4B9A4-AE24-4E26-A191-0E26E2BFFC54}" presName="childText" presStyleLbl="revTx" presStyleIdx="1" presStyleCnt="2">
        <dgm:presLayoutVars>
          <dgm:bulletEnabled val="1"/>
        </dgm:presLayoutVars>
      </dgm:prSet>
      <dgm:spPr>
        <a:prstGeom prst="rect">
          <a:avLst/>
        </a:prstGeom>
      </dgm:spPr>
      <dgm:t>
        <a:bodyPr/>
        <a:lstStyle/>
        <a:p>
          <a:endParaRPr lang="en-US"/>
        </a:p>
      </dgm:t>
    </dgm:pt>
  </dgm:ptLst>
  <dgm:cxnLst>
    <dgm:cxn modelId="{08993922-E4C4-4AC1-9533-E1B2FF5BF1B3}" type="presOf" srcId="{1218D1CF-1AC1-41F5-AFB2-ACB74A22E111}" destId="{72B48B10-D09B-464D-95DD-DA1BBEBD4F2F}" srcOrd="0" destOrd="2" presId="urn:microsoft.com/office/officeart/2005/8/layout/vList2"/>
    <dgm:cxn modelId="{5B3214B0-905E-44DD-B0CB-EB634023E265}" srcId="{AE0F498D-9B24-4332-9097-712279C16D4A}" destId="{D627829E-5543-46A3-A1B8-913E133CDC26}" srcOrd="3" destOrd="0" parTransId="{83CE664E-EFEE-44D3-872A-AA8BBA135E1A}" sibTransId="{DFC1CC38-C432-453A-B278-AFF47F3B8347}"/>
    <dgm:cxn modelId="{9A7E124A-643D-4558-94D7-7AE68658F8D4}" srcId="{AE0F498D-9B24-4332-9097-712279C16D4A}" destId="{9C4F42E4-B2CA-46CA-BCBE-E5AB770AB2D0}" srcOrd="4" destOrd="0" parTransId="{E3024765-8D03-4863-BEE6-E57B64666D90}" sibTransId="{48E1429F-0053-43EF-82B9-6FB81BBECD81}"/>
    <dgm:cxn modelId="{662DC191-D550-424F-8420-E08A305D7C6E}" srcId="{28C4B9A4-AE24-4E26-A191-0E26E2BFFC54}" destId="{4EA394F1-CADD-47F5-8B37-12A139B1E679}" srcOrd="0" destOrd="0" parTransId="{ADBCE78D-5F8B-4775-A363-5A0CC57B952D}" sibTransId="{DD267E73-AA76-47B2-9834-0E47813D429A}"/>
    <dgm:cxn modelId="{B2C5DDFF-B4E7-40F6-8DE5-22F17CA54278}" type="presOf" srcId="{17A9D6D3-EF36-4A87-999A-EB3E4846368F}" destId="{B40CFE1A-3EFC-4B9B-A08B-170F67DD43F4}" srcOrd="0" destOrd="2" presId="urn:microsoft.com/office/officeart/2005/8/layout/vList2"/>
    <dgm:cxn modelId="{6AD87BD4-A205-4495-A12D-1EEA8B6C4E2A}" type="presOf" srcId="{A8F78E8F-1079-462B-B621-4BE71E932603}" destId="{714D0CBF-D54C-4A0D-8F47-3CCBD4CB4475}" srcOrd="0" destOrd="0" presId="urn:microsoft.com/office/officeart/2005/8/layout/vList2"/>
    <dgm:cxn modelId="{E40DA406-805F-472B-A437-89C3DEBFCE6B}" type="presOf" srcId="{7144F0D5-0B63-4102-AD6C-4ADB9A7497FE}" destId="{B40CFE1A-3EFC-4B9B-A08B-170F67DD43F4}" srcOrd="0" destOrd="1" presId="urn:microsoft.com/office/officeart/2005/8/layout/vList2"/>
    <dgm:cxn modelId="{2E9891AA-ABC4-4417-93FA-21DEAD910892}" type="presOf" srcId="{AE0F498D-9B24-4332-9097-712279C16D4A}" destId="{D222E574-A8A4-445E-A8FF-A6EA13BB679D}" srcOrd="0" destOrd="0" presId="urn:microsoft.com/office/officeart/2005/8/layout/vList2"/>
    <dgm:cxn modelId="{67415D01-05E0-413C-88E7-CF2A614D641E}" type="presOf" srcId="{981983D2-BD68-4D2F-BB99-D20972BAB588}" destId="{B40CFE1A-3EFC-4B9B-A08B-170F67DD43F4}" srcOrd="0" destOrd="0" presId="urn:microsoft.com/office/officeart/2005/8/layout/vList2"/>
    <dgm:cxn modelId="{CBE3E625-843B-45DF-AA17-C0B2B83A1939}" type="presOf" srcId="{4EA394F1-CADD-47F5-8B37-12A139B1E679}" destId="{72B48B10-D09B-464D-95DD-DA1BBEBD4F2F}" srcOrd="0" destOrd="0" presId="urn:microsoft.com/office/officeart/2005/8/layout/vList2"/>
    <dgm:cxn modelId="{38D8EA34-5498-496D-AA56-E9B778160670}" srcId="{AE0F498D-9B24-4332-9097-712279C16D4A}" destId="{A8F78E8F-1079-462B-B621-4BE71E932603}" srcOrd="0" destOrd="0" parTransId="{E0C5BE27-224D-4367-8B69-3C787EC03C2B}" sibTransId="{1E0D3355-7858-46F5-A45D-70AE66B66151}"/>
    <dgm:cxn modelId="{C15C7EF6-D4B7-45D1-8FBA-DC827D096D45}" type="presOf" srcId="{9C4F42E4-B2CA-46CA-BCBE-E5AB770AB2D0}" destId="{B345A393-4CE6-4AFE-A2DB-C005A3D8CAEF}" srcOrd="0" destOrd="0" presId="urn:microsoft.com/office/officeart/2005/8/layout/vList2"/>
    <dgm:cxn modelId="{3589A2E4-968C-4A24-8ED5-0BE857AC3DD9}" srcId="{AE0F498D-9B24-4332-9097-712279C16D4A}" destId="{F00D43B8-22B7-42C1-98AA-817397564743}" srcOrd="1" destOrd="0" parTransId="{4B82E957-0A2B-43A4-BA21-EF62FF01E036}" sibTransId="{AECFB500-6215-4413-B2FD-486B0513B54B}"/>
    <dgm:cxn modelId="{E29921A8-9118-4183-83AA-E896B3B816C2}" type="presOf" srcId="{BD452600-A7AC-47E0-A1BD-F5DACD680B09}" destId="{B40CFE1A-3EFC-4B9B-A08B-170F67DD43F4}" srcOrd="0" destOrd="3" presId="urn:microsoft.com/office/officeart/2005/8/layout/vList2"/>
    <dgm:cxn modelId="{D39A2629-3E7F-4588-AA0C-254E01E7F184}" type="presOf" srcId="{F00D43B8-22B7-42C1-98AA-817397564743}" destId="{566F5873-18B4-4631-A992-35A25D7DDE5D}" srcOrd="0" destOrd="0" presId="urn:microsoft.com/office/officeart/2005/8/layout/vList2"/>
    <dgm:cxn modelId="{BC3207FC-2E6A-4D68-BE26-1F8D1FF4F749}" srcId="{9C4F42E4-B2CA-46CA-BCBE-E5AB770AB2D0}" destId="{17A9D6D3-EF36-4A87-999A-EB3E4846368F}" srcOrd="2" destOrd="0" parTransId="{39FB3712-1B4F-4157-8A3B-8C134FA1C3FB}" sibTransId="{071298D5-5713-44B6-8748-ED756C35A8E1}"/>
    <dgm:cxn modelId="{CD5790DF-6022-423F-9AFE-45AC81CFFA64}" type="presOf" srcId="{3A181512-3130-4850-9546-FE6B32C23AD2}" destId="{72B48B10-D09B-464D-95DD-DA1BBEBD4F2F}" srcOrd="0" destOrd="1" presId="urn:microsoft.com/office/officeart/2005/8/layout/vList2"/>
    <dgm:cxn modelId="{CF501B78-7C15-4DA4-8690-FBA03161F4A7}" srcId="{9C4F42E4-B2CA-46CA-BCBE-E5AB770AB2D0}" destId="{BD452600-A7AC-47E0-A1BD-F5DACD680B09}" srcOrd="3" destOrd="0" parTransId="{9029B66A-F0AA-4959-8A26-B1789D40A5CA}" sibTransId="{8F5C22D4-68D8-4E74-A43A-B32A2CA37B7F}"/>
    <dgm:cxn modelId="{5C959616-BD17-4FF7-AAD1-5CBC4A830AB4}" type="presOf" srcId="{D627829E-5543-46A3-A1B8-913E133CDC26}" destId="{98354FD1-18BA-4C6E-88E8-4411B9439342}" srcOrd="0" destOrd="0" presId="urn:microsoft.com/office/officeart/2005/8/layout/vList2"/>
    <dgm:cxn modelId="{EE4D0C30-CE36-482A-8078-92F845703F7F}" srcId="{9C4F42E4-B2CA-46CA-BCBE-E5AB770AB2D0}" destId="{7144F0D5-0B63-4102-AD6C-4ADB9A7497FE}" srcOrd="1" destOrd="0" parTransId="{1025F625-F8A8-4C76-BA01-4F8BD25A6F40}" sibTransId="{25235F5B-F449-424E-BA27-6629580ED120}"/>
    <dgm:cxn modelId="{3931EB34-3312-49CE-805D-0061CC594B29}" type="presOf" srcId="{408C94BD-D399-4E6A-91BE-3B273ABBC3CB}" destId="{35B714A4-213C-41CE-B476-E5CF60AD5ADE}" srcOrd="0" destOrd="0" presId="urn:microsoft.com/office/officeart/2005/8/layout/vList2"/>
    <dgm:cxn modelId="{6C9C5F61-BB5D-44C2-8140-404559A6A95D}" srcId="{28C4B9A4-AE24-4E26-A191-0E26E2BFFC54}" destId="{1218D1CF-1AC1-41F5-AFB2-ACB74A22E111}" srcOrd="2" destOrd="0" parTransId="{03B64FA8-11F6-4FC4-9F48-48B13C273180}" sibTransId="{255F722F-9A8C-432D-9D4C-B0CD1BB68D2B}"/>
    <dgm:cxn modelId="{7A873258-3A8B-4735-8136-E34D79ABD8BC}" srcId="{28C4B9A4-AE24-4E26-A191-0E26E2BFFC54}" destId="{3A181512-3130-4850-9546-FE6B32C23AD2}" srcOrd="1" destOrd="0" parTransId="{71C10547-C7B1-4EA2-99A1-1CCAF0489610}" sibTransId="{B80BF68B-612E-45C9-984F-541D3ADA4B72}"/>
    <dgm:cxn modelId="{A8BD92E6-43B7-4332-B344-C9B4868740D0}" srcId="{9C4F42E4-B2CA-46CA-BCBE-E5AB770AB2D0}" destId="{981983D2-BD68-4D2F-BB99-D20972BAB588}" srcOrd="0" destOrd="0" parTransId="{822A5957-2FEB-4E68-AB05-B932BD7B168F}" sibTransId="{2DAF6AA9-E599-4B85-99F1-7B744FD4157A}"/>
    <dgm:cxn modelId="{C937F80E-23DF-4047-8555-08296751B941}" srcId="{AE0F498D-9B24-4332-9097-712279C16D4A}" destId="{408C94BD-D399-4E6A-91BE-3B273ABBC3CB}" srcOrd="2" destOrd="0" parTransId="{E6ACA7AD-30F3-44EF-A07C-9A6AFECF253D}" sibTransId="{5AFCD324-F29F-4777-8358-5491F44C718D}"/>
    <dgm:cxn modelId="{154B4E62-AB32-45B4-9F01-213E718F6225}" type="presOf" srcId="{28C4B9A4-AE24-4E26-A191-0E26E2BFFC54}" destId="{F3DA5CCB-A1A5-45A8-A58E-1A633CB2F1A0}" srcOrd="0" destOrd="0" presId="urn:microsoft.com/office/officeart/2005/8/layout/vList2"/>
    <dgm:cxn modelId="{C2ACAD67-FEE5-4487-BA17-1703D0A6045C}" srcId="{AE0F498D-9B24-4332-9097-712279C16D4A}" destId="{28C4B9A4-AE24-4E26-A191-0E26E2BFFC54}" srcOrd="5" destOrd="0" parTransId="{4D3FA07C-F40F-4970-A3B8-5BA8F5053BEC}" sibTransId="{C988ABF6-10C9-4E07-A1F1-B943366805D9}"/>
    <dgm:cxn modelId="{4F030E3B-C1C5-43AD-97D1-E1BCC5DA437D}" type="presParOf" srcId="{D222E574-A8A4-445E-A8FF-A6EA13BB679D}" destId="{714D0CBF-D54C-4A0D-8F47-3CCBD4CB4475}" srcOrd="0" destOrd="0" presId="urn:microsoft.com/office/officeart/2005/8/layout/vList2"/>
    <dgm:cxn modelId="{8C47AD33-D1D7-4DF4-B446-D247831A23A3}" type="presParOf" srcId="{D222E574-A8A4-445E-A8FF-A6EA13BB679D}" destId="{8125A608-281D-42D7-907C-497D95FC457C}" srcOrd="1" destOrd="0" presId="urn:microsoft.com/office/officeart/2005/8/layout/vList2"/>
    <dgm:cxn modelId="{EE76EFE7-774F-4CFF-A776-A0EB98793557}" type="presParOf" srcId="{D222E574-A8A4-445E-A8FF-A6EA13BB679D}" destId="{566F5873-18B4-4631-A992-35A25D7DDE5D}" srcOrd="2" destOrd="0" presId="urn:microsoft.com/office/officeart/2005/8/layout/vList2"/>
    <dgm:cxn modelId="{93CA83B6-B541-443A-B161-B4735FD1102B}" type="presParOf" srcId="{D222E574-A8A4-445E-A8FF-A6EA13BB679D}" destId="{F49411BB-AA1B-48C3-8E1C-2F882C09AD1D}" srcOrd="3" destOrd="0" presId="urn:microsoft.com/office/officeart/2005/8/layout/vList2"/>
    <dgm:cxn modelId="{C225E96C-CA25-4F8F-8FE7-9A6C93E7C6B2}" type="presParOf" srcId="{D222E574-A8A4-445E-A8FF-A6EA13BB679D}" destId="{35B714A4-213C-41CE-B476-E5CF60AD5ADE}" srcOrd="4" destOrd="0" presId="urn:microsoft.com/office/officeart/2005/8/layout/vList2"/>
    <dgm:cxn modelId="{3640E0F8-3AE2-428D-9712-0CEBD89DB86F}" type="presParOf" srcId="{D222E574-A8A4-445E-A8FF-A6EA13BB679D}" destId="{06E72D92-3045-4B09-B48C-4F2F2C502559}" srcOrd="5" destOrd="0" presId="urn:microsoft.com/office/officeart/2005/8/layout/vList2"/>
    <dgm:cxn modelId="{AAD932DB-46F0-467D-A25E-54875FBF269E}" type="presParOf" srcId="{D222E574-A8A4-445E-A8FF-A6EA13BB679D}" destId="{98354FD1-18BA-4C6E-88E8-4411B9439342}" srcOrd="6" destOrd="0" presId="urn:microsoft.com/office/officeart/2005/8/layout/vList2"/>
    <dgm:cxn modelId="{13D215B9-094F-47C4-81B5-B5BF16B5F280}" type="presParOf" srcId="{D222E574-A8A4-445E-A8FF-A6EA13BB679D}" destId="{4BB405EE-B2EB-48C7-A6D8-CB6B47EE2ECC}" srcOrd="7" destOrd="0" presId="urn:microsoft.com/office/officeart/2005/8/layout/vList2"/>
    <dgm:cxn modelId="{736318B6-E694-4540-A585-3471AEE0AA54}" type="presParOf" srcId="{D222E574-A8A4-445E-A8FF-A6EA13BB679D}" destId="{B345A393-4CE6-4AFE-A2DB-C005A3D8CAEF}" srcOrd="8" destOrd="0" presId="urn:microsoft.com/office/officeart/2005/8/layout/vList2"/>
    <dgm:cxn modelId="{EEBF919D-B546-4243-B39F-50E98C4D2CEF}" type="presParOf" srcId="{D222E574-A8A4-445E-A8FF-A6EA13BB679D}" destId="{B40CFE1A-3EFC-4B9B-A08B-170F67DD43F4}" srcOrd="9" destOrd="0" presId="urn:microsoft.com/office/officeart/2005/8/layout/vList2"/>
    <dgm:cxn modelId="{C9C0DFB9-285D-4AFA-9F2F-61C52D344DAF}" type="presParOf" srcId="{D222E574-A8A4-445E-A8FF-A6EA13BB679D}" destId="{F3DA5CCB-A1A5-45A8-A58E-1A633CB2F1A0}" srcOrd="10" destOrd="0" presId="urn:microsoft.com/office/officeart/2005/8/layout/vList2"/>
    <dgm:cxn modelId="{3C3F3F30-D589-4DB0-992A-464CA5E383A9}" type="presParOf" srcId="{D222E574-A8A4-445E-A8FF-A6EA13BB679D}" destId="{72B48B10-D09B-464D-95DD-DA1BBEBD4F2F}"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BCCC36-B1EE-4C89-BC49-E553D8B353D0}"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9851414F-5A41-40E3-9A2A-FE3C1A42E31A}">
      <dgm:prSet phldrT="[Text]"/>
      <dgm:spPr/>
      <dgm:t>
        <a:bodyPr/>
        <a:lstStyle/>
        <a:p>
          <a:r>
            <a:rPr lang="en-US" dirty="0" smtClean="0"/>
            <a:t>Provide administrative support for the local WDB</a:t>
          </a:r>
          <a:endParaRPr lang="en-US" dirty="0"/>
        </a:p>
      </dgm:t>
    </dgm:pt>
    <dgm:pt modelId="{F37934A5-7E0F-4094-924D-6103472CA7C1}" type="parTrans" cxnId="{5525A882-E74B-4D11-9BED-A19D42EB2278}">
      <dgm:prSet/>
      <dgm:spPr/>
      <dgm:t>
        <a:bodyPr/>
        <a:lstStyle/>
        <a:p>
          <a:endParaRPr lang="en-US"/>
        </a:p>
      </dgm:t>
    </dgm:pt>
    <dgm:pt modelId="{55ACAA9C-01FC-4379-890E-CAD0ABFA32EF}" type="sibTrans" cxnId="{5525A882-E74B-4D11-9BED-A19D42EB2278}">
      <dgm:prSet/>
      <dgm:spPr/>
      <dgm:t>
        <a:bodyPr/>
        <a:lstStyle/>
        <a:p>
          <a:endParaRPr lang="en-US"/>
        </a:p>
      </dgm:t>
    </dgm:pt>
    <dgm:pt modelId="{619B54B7-92F0-4BD4-A994-7774F9B74DA0}">
      <dgm:prSet/>
      <dgm:spPr/>
      <dgm:t>
        <a:bodyPr/>
        <a:lstStyle/>
        <a:p>
          <a:r>
            <a:rPr lang="en-US" dirty="0" smtClean="0"/>
            <a:t>Partner with the State</a:t>
          </a:r>
        </a:p>
      </dgm:t>
    </dgm:pt>
    <dgm:pt modelId="{D845FC73-2166-4C4F-AD66-72B97927BBE4}" type="parTrans" cxnId="{E8E156B7-1F63-4196-A3A4-FB238BAF63CD}">
      <dgm:prSet/>
      <dgm:spPr/>
      <dgm:t>
        <a:bodyPr/>
        <a:lstStyle/>
        <a:p>
          <a:endParaRPr lang="en-US"/>
        </a:p>
      </dgm:t>
    </dgm:pt>
    <dgm:pt modelId="{5CC63480-2499-497B-B867-E69DA830886B}" type="sibTrans" cxnId="{E8E156B7-1F63-4196-A3A4-FB238BAF63CD}">
      <dgm:prSet/>
      <dgm:spPr/>
      <dgm:t>
        <a:bodyPr/>
        <a:lstStyle/>
        <a:p>
          <a:endParaRPr lang="en-US"/>
        </a:p>
      </dgm:t>
    </dgm:pt>
    <dgm:pt modelId="{19643A48-9E66-4E6E-9A15-4026E8F4E3DD}">
      <dgm:prSet/>
      <dgm:spPr/>
      <dgm:t>
        <a:bodyPr/>
        <a:lstStyle/>
        <a:p>
          <a:r>
            <a:rPr lang="en-US" dirty="0" smtClean="0"/>
            <a:t>May provide direct services, may contract services, or a combination of both</a:t>
          </a:r>
        </a:p>
      </dgm:t>
    </dgm:pt>
    <dgm:pt modelId="{79D91E29-8E43-482E-ADF7-F2C7EAFFDE45}" type="parTrans" cxnId="{F7FDA75C-AC96-408E-8B2B-DC9A6249A723}">
      <dgm:prSet/>
      <dgm:spPr/>
      <dgm:t>
        <a:bodyPr/>
        <a:lstStyle/>
        <a:p>
          <a:endParaRPr lang="en-US"/>
        </a:p>
      </dgm:t>
    </dgm:pt>
    <dgm:pt modelId="{7B16E515-273A-4464-ADDD-B81BDEF26CCC}" type="sibTrans" cxnId="{F7FDA75C-AC96-408E-8B2B-DC9A6249A723}">
      <dgm:prSet/>
      <dgm:spPr/>
      <dgm:t>
        <a:bodyPr/>
        <a:lstStyle/>
        <a:p>
          <a:endParaRPr lang="en-US"/>
        </a:p>
      </dgm:t>
    </dgm:pt>
    <dgm:pt modelId="{F79BE624-9342-4065-883E-3C442E67150F}">
      <dgm:prSet/>
      <dgm:spPr/>
      <dgm:t>
        <a:bodyPr/>
        <a:lstStyle/>
        <a:p>
          <a:r>
            <a:rPr lang="en-US" dirty="0" smtClean="0"/>
            <a:t>Ensure local plan/priorities are followed</a:t>
          </a:r>
        </a:p>
      </dgm:t>
    </dgm:pt>
    <dgm:pt modelId="{F963223B-2B7B-4DFA-B844-C33660C1BCFE}" type="parTrans" cxnId="{31A1E7E2-2377-49D8-8B4E-9F7683899779}">
      <dgm:prSet/>
      <dgm:spPr/>
      <dgm:t>
        <a:bodyPr/>
        <a:lstStyle/>
        <a:p>
          <a:endParaRPr lang="en-US"/>
        </a:p>
      </dgm:t>
    </dgm:pt>
    <dgm:pt modelId="{624A1189-D940-4E91-83FF-AA89AA5645E8}" type="sibTrans" cxnId="{31A1E7E2-2377-49D8-8B4E-9F7683899779}">
      <dgm:prSet/>
      <dgm:spPr/>
      <dgm:t>
        <a:bodyPr/>
        <a:lstStyle/>
        <a:p>
          <a:endParaRPr lang="en-US"/>
        </a:p>
      </dgm:t>
    </dgm:pt>
    <dgm:pt modelId="{386848B7-EF24-4690-94E4-E6DA5A8575C4}">
      <dgm:prSet/>
      <dgm:spPr/>
      <dgm:t>
        <a:bodyPr/>
        <a:lstStyle/>
        <a:p>
          <a:r>
            <a:rPr lang="en-US" dirty="0" smtClean="0"/>
            <a:t>Negotiate performance levels with the state, in conjunction with LEO and WDB </a:t>
          </a:r>
        </a:p>
      </dgm:t>
    </dgm:pt>
    <dgm:pt modelId="{8B6FC747-BD25-45EA-968A-65BD98DA4BB9}" type="parTrans" cxnId="{12789FB5-05E4-45EF-909D-D9925B6E7D42}">
      <dgm:prSet/>
      <dgm:spPr/>
      <dgm:t>
        <a:bodyPr/>
        <a:lstStyle/>
        <a:p>
          <a:endParaRPr lang="en-US"/>
        </a:p>
      </dgm:t>
    </dgm:pt>
    <dgm:pt modelId="{88938255-E014-45FC-901B-1C2D39F7764A}" type="sibTrans" cxnId="{12789FB5-05E4-45EF-909D-D9925B6E7D42}">
      <dgm:prSet/>
      <dgm:spPr/>
      <dgm:t>
        <a:bodyPr/>
        <a:lstStyle/>
        <a:p>
          <a:endParaRPr lang="en-US"/>
        </a:p>
      </dgm:t>
    </dgm:pt>
    <dgm:pt modelId="{CD5508F0-AC13-4DC3-B8F3-90DCA4B4C4B6}">
      <dgm:prSet/>
      <dgm:spPr/>
      <dgm:t>
        <a:bodyPr/>
        <a:lstStyle/>
        <a:p>
          <a:r>
            <a:rPr lang="en-US" dirty="0" smtClean="0"/>
            <a:t>Ensure performance measures are met</a:t>
          </a:r>
        </a:p>
      </dgm:t>
    </dgm:pt>
    <dgm:pt modelId="{3E3DDB67-C35F-4A6A-901C-808B5B6F0E92}" type="parTrans" cxnId="{46186959-686F-460C-9A8A-B9ADB726EE28}">
      <dgm:prSet/>
      <dgm:spPr/>
      <dgm:t>
        <a:bodyPr/>
        <a:lstStyle/>
        <a:p>
          <a:endParaRPr lang="en-US"/>
        </a:p>
      </dgm:t>
    </dgm:pt>
    <dgm:pt modelId="{2439E786-D2E8-439A-9D96-2DE1E55F87A5}" type="sibTrans" cxnId="{46186959-686F-460C-9A8A-B9ADB726EE28}">
      <dgm:prSet/>
      <dgm:spPr/>
      <dgm:t>
        <a:bodyPr/>
        <a:lstStyle/>
        <a:p>
          <a:endParaRPr lang="en-US"/>
        </a:p>
      </dgm:t>
    </dgm:pt>
    <dgm:pt modelId="{122AD722-C3F2-4299-9C3B-3A4CD6873BF3}">
      <dgm:prSet/>
      <dgm:spPr/>
      <dgm:t>
        <a:bodyPr/>
        <a:lstStyle/>
        <a:p>
          <a:r>
            <a:rPr lang="en-US" dirty="0" smtClean="0"/>
            <a:t>Provide oversight of local contractors</a:t>
          </a:r>
        </a:p>
      </dgm:t>
    </dgm:pt>
    <dgm:pt modelId="{07E0C6AB-0DBC-4B45-9551-31DCA7894168}" type="parTrans" cxnId="{73B34EE6-9AA0-440F-ADFE-AC036785ABD7}">
      <dgm:prSet/>
      <dgm:spPr/>
      <dgm:t>
        <a:bodyPr/>
        <a:lstStyle/>
        <a:p>
          <a:endParaRPr lang="en-US"/>
        </a:p>
      </dgm:t>
    </dgm:pt>
    <dgm:pt modelId="{E2F5DC5C-1340-4DFD-8688-0E9C7A09EAFC}" type="sibTrans" cxnId="{73B34EE6-9AA0-440F-ADFE-AC036785ABD7}">
      <dgm:prSet/>
      <dgm:spPr/>
      <dgm:t>
        <a:bodyPr/>
        <a:lstStyle/>
        <a:p>
          <a:endParaRPr lang="en-US"/>
        </a:p>
      </dgm:t>
    </dgm:pt>
    <dgm:pt modelId="{FAA00F44-9565-4B15-910D-A2F29F732801}">
      <dgm:prSet/>
      <dgm:spPr/>
      <dgm:t>
        <a:bodyPr/>
        <a:lstStyle/>
        <a:p>
          <a:r>
            <a:rPr lang="en-US" dirty="0" smtClean="0"/>
            <a:t>Provide training and technical assistance to local contractors</a:t>
          </a:r>
        </a:p>
      </dgm:t>
    </dgm:pt>
    <dgm:pt modelId="{5923AAD2-12CD-4BBB-B1B4-CEAA47551AA4}" type="parTrans" cxnId="{C1FD0742-93AB-4B42-98CA-E34805E90498}">
      <dgm:prSet/>
      <dgm:spPr/>
      <dgm:t>
        <a:bodyPr/>
        <a:lstStyle/>
        <a:p>
          <a:endParaRPr lang="en-US"/>
        </a:p>
      </dgm:t>
    </dgm:pt>
    <dgm:pt modelId="{A58B2B74-3CEB-4B98-B142-3247768E5BD7}" type="sibTrans" cxnId="{C1FD0742-93AB-4B42-98CA-E34805E90498}">
      <dgm:prSet/>
      <dgm:spPr/>
      <dgm:t>
        <a:bodyPr/>
        <a:lstStyle/>
        <a:p>
          <a:endParaRPr lang="en-US"/>
        </a:p>
      </dgm:t>
    </dgm:pt>
    <dgm:pt modelId="{D2BD7F67-8E12-4607-913F-64F47194CA35}">
      <dgm:prSet/>
      <dgm:spPr/>
      <dgm:t>
        <a:bodyPr/>
        <a:lstStyle/>
        <a:p>
          <a:r>
            <a:rPr lang="en-US" dirty="0" smtClean="0"/>
            <a:t>Answer to the local WDB</a:t>
          </a:r>
        </a:p>
      </dgm:t>
    </dgm:pt>
    <dgm:pt modelId="{7D407DBE-4D7F-4E37-A0CC-3FC003A18B20}" type="parTrans" cxnId="{6E61781D-D5EB-4B4C-81CA-AE8D28903DA9}">
      <dgm:prSet/>
      <dgm:spPr/>
      <dgm:t>
        <a:bodyPr/>
        <a:lstStyle/>
        <a:p>
          <a:endParaRPr lang="en-US"/>
        </a:p>
      </dgm:t>
    </dgm:pt>
    <dgm:pt modelId="{7019FA2A-A6CE-4886-A1F4-DE5694850887}" type="sibTrans" cxnId="{6E61781D-D5EB-4B4C-81CA-AE8D28903DA9}">
      <dgm:prSet/>
      <dgm:spPr/>
      <dgm:t>
        <a:bodyPr/>
        <a:lstStyle/>
        <a:p>
          <a:endParaRPr lang="en-US"/>
        </a:p>
      </dgm:t>
    </dgm:pt>
    <dgm:pt modelId="{3D14CD4B-E7A2-478F-A6A5-4721D253EB06}">
      <dgm:prSet/>
      <dgm:spPr/>
      <dgm:t>
        <a:bodyPr/>
        <a:lstStyle/>
        <a:p>
          <a:r>
            <a:rPr lang="en-US" dirty="0" smtClean="0"/>
            <a:t>Are the direct contact for subcontractor questions</a:t>
          </a:r>
        </a:p>
      </dgm:t>
    </dgm:pt>
    <dgm:pt modelId="{BCEC2A14-F548-4F0E-8A45-486A16093561}" type="parTrans" cxnId="{803F6D45-A3A6-4626-B381-4C2EF6F04478}">
      <dgm:prSet/>
      <dgm:spPr/>
      <dgm:t>
        <a:bodyPr/>
        <a:lstStyle/>
        <a:p>
          <a:endParaRPr lang="en-US"/>
        </a:p>
      </dgm:t>
    </dgm:pt>
    <dgm:pt modelId="{682FD74E-8D04-4043-BF24-2437296AB1D1}" type="sibTrans" cxnId="{803F6D45-A3A6-4626-B381-4C2EF6F04478}">
      <dgm:prSet/>
      <dgm:spPr/>
      <dgm:t>
        <a:bodyPr/>
        <a:lstStyle/>
        <a:p>
          <a:endParaRPr lang="en-US"/>
        </a:p>
      </dgm:t>
    </dgm:pt>
    <dgm:pt modelId="{2187B7CC-E64E-463D-B5DF-B51F01554A32}" type="pres">
      <dgm:prSet presAssocID="{8CBCCC36-B1EE-4C89-BC49-E553D8B353D0}" presName="linear" presStyleCnt="0">
        <dgm:presLayoutVars>
          <dgm:animLvl val="lvl"/>
          <dgm:resizeHandles val="exact"/>
        </dgm:presLayoutVars>
      </dgm:prSet>
      <dgm:spPr/>
      <dgm:t>
        <a:bodyPr/>
        <a:lstStyle/>
        <a:p>
          <a:endParaRPr lang="en-US"/>
        </a:p>
      </dgm:t>
    </dgm:pt>
    <dgm:pt modelId="{D9505AE6-4359-49ED-8F64-3E240C3B2754}" type="pres">
      <dgm:prSet presAssocID="{9851414F-5A41-40E3-9A2A-FE3C1A42E31A}" presName="parentText" presStyleLbl="node1" presStyleIdx="0" presStyleCnt="10">
        <dgm:presLayoutVars>
          <dgm:chMax val="0"/>
          <dgm:bulletEnabled val="1"/>
        </dgm:presLayoutVars>
      </dgm:prSet>
      <dgm:spPr/>
      <dgm:t>
        <a:bodyPr/>
        <a:lstStyle/>
        <a:p>
          <a:endParaRPr lang="en-US"/>
        </a:p>
      </dgm:t>
    </dgm:pt>
    <dgm:pt modelId="{8C523ED8-20A4-43CB-A362-A008771CCDB1}" type="pres">
      <dgm:prSet presAssocID="{55ACAA9C-01FC-4379-890E-CAD0ABFA32EF}" presName="spacer" presStyleCnt="0"/>
      <dgm:spPr/>
      <dgm:t>
        <a:bodyPr/>
        <a:lstStyle/>
        <a:p>
          <a:endParaRPr lang="en-US"/>
        </a:p>
      </dgm:t>
    </dgm:pt>
    <dgm:pt modelId="{A16E57E2-4F3B-4500-AE59-E5AA33365296}" type="pres">
      <dgm:prSet presAssocID="{619B54B7-92F0-4BD4-A994-7774F9B74DA0}" presName="parentText" presStyleLbl="node1" presStyleIdx="1" presStyleCnt="10">
        <dgm:presLayoutVars>
          <dgm:chMax val="0"/>
          <dgm:bulletEnabled val="1"/>
        </dgm:presLayoutVars>
      </dgm:prSet>
      <dgm:spPr/>
      <dgm:t>
        <a:bodyPr/>
        <a:lstStyle/>
        <a:p>
          <a:endParaRPr lang="en-US"/>
        </a:p>
      </dgm:t>
    </dgm:pt>
    <dgm:pt modelId="{4C8B206F-D3C9-47C2-A9D7-546DFF2A5046}" type="pres">
      <dgm:prSet presAssocID="{5CC63480-2499-497B-B867-E69DA830886B}" presName="spacer" presStyleCnt="0"/>
      <dgm:spPr/>
      <dgm:t>
        <a:bodyPr/>
        <a:lstStyle/>
        <a:p>
          <a:endParaRPr lang="en-US"/>
        </a:p>
      </dgm:t>
    </dgm:pt>
    <dgm:pt modelId="{5C7812B0-F211-499B-B1E0-D8FCCEBF93A5}" type="pres">
      <dgm:prSet presAssocID="{19643A48-9E66-4E6E-9A15-4026E8F4E3DD}" presName="parentText" presStyleLbl="node1" presStyleIdx="2" presStyleCnt="10">
        <dgm:presLayoutVars>
          <dgm:chMax val="0"/>
          <dgm:bulletEnabled val="1"/>
        </dgm:presLayoutVars>
      </dgm:prSet>
      <dgm:spPr/>
      <dgm:t>
        <a:bodyPr/>
        <a:lstStyle/>
        <a:p>
          <a:endParaRPr lang="en-US"/>
        </a:p>
      </dgm:t>
    </dgm:pt>
    <dgm:pt modelId="{ED36F5FD-C8DA-482C-84ED-B715B177A2F5}" type="pres">
      <dgm:prSet presAssocID="{7B16E515-273A-4464-ADDD-B81BDEF26CCC}" presName="spacer" presStyleCnt="0"/>
      <dgm:spPr/>
      <dgm:t>
        <a:bodyPr/>
        <a:lstStyle/>
        <a:p>
          <a:endParaRPr lang="en-US"/>
        </a:p>
      </dgm:t>
    </dgm:pt>
    <dgm:pt modelId="{1038D43C-C191-40DD-AB44-968555F9A506}" type="pres">
      <dgm:prSet presAssocID="{F79BE624-9342-4065-883E-3C442E67150F}" presName="parentText" presStyleLbl="node1" presStyleIdx="3" presStyleCnt="10">
        <dgm:presLayoutVars>
          <dgm:chMax val="0"/>
          <dgm:bulletEnabled val="1"/>
        </dgm:presLayoutVars>
      </dgm:prSet>
      <dgm:spPr/>
      <dgm:t>
        <a:bodyPr/>
        <a:lstStyle/>
        <a:p>
          <a:endParaRPr lang="en-US"/>
        </a:p>
      </dgm:t>
    </dgm:pt>
    <dgm:pt modelId="{ADC8A034-BF87-457B-9F37-B88AE52A6B7C}" type="pres">
      <dgm:prSet presAssocID="{624A1189-D940-4E91-83FF-AA89AA5645E8}" presName="spacer" presStyleCnt="0"/>
      <dgm:spPr/>
      <dgm:t>
        <a:bodyPr/>
        <a:lstStyle/>
        <a:p>
          <a:endParaRPr lang="en-US"/>
        </a:p>
      </dgm:t>
    </dgm:pt>
    <dgm:pt modelId="{521E3B4D-DA12-4D7C-B7D0-1DD3FB3E3D3F}" type="pres">
      <dgm:prSet presAssocID="{386848B7-EF24-4690-94E4-E6DA5A8575C4}" presName="parentText" presStyleLbl="node1" presStyleIdx="4" presStyleCnt="10">
        <dgm:presLayoutVars>
          <dgm:chMax val="0"/>
          <dgm:bulletEnabled val="1"/>
        </dgm:presLayoutVars>
      </dgm:prSet>
      <dgm:spPr/>
      <dgm:t>
        <a:bodyPr/>
        <a:lstStyle/>
        <a:p>
          <a:endParaRPr lang="en-US"/>
        </a:p>
      </dgm:t>
    </dgm:pt>
    <dgm:pt modelId="{3D0E4D76-958C-4D2A-A645-8B1EF4B91C20}" type="pres">
      <dgm:prSet presAssocID="{88938255-E014-45FC-901B-1C2D39F7764A}" presName="spacer" presStyleCnt="0"/>
      <dgm:spPr/>
      <dgm:t>
        <a:bodyPr/>
        <a:lstStyle/>
        <a:p>
          <a:endParaRPr lang="en-US"/>
        </a:p>
      </dgm:t>
    </dgm:pt>
    <dgm:pt modelId="{A9F96DF7-ADC8-4489-AFCC-A59A546B9183}" type="pres">
      <dgm:prSet presAssocID="{CD5508F0-AC13-4DC3-B8F3-90DCA4B4C4B6}" presName="parentText" presStyleLbl="node1" presStyleIdx="5" presStyleCnt="10">
        <dgm:presLayoutVars>
          <dgm:chMax val="0"/>
          <dgm:bulletEnabled val="1"/>
        </dgm:presLayoutVars>
      </dgm:prSet>
      <dgm:spPr/>
      <dgm:t>
        <a:bodyPr/>
        <a:lstStyle/>
        <a:p>
          <a:endParaRPr lang="en-US"/>
        </a:p>
      </dgm:t>
    </dgm:pt>
    <dgm:pt modelId="{8A422726-1FF9-43E4-806C-C746AECCD0EA}" type="pres">
      <dgm:prSet presAssocID="{2439E786-D2E8-439A-9D96-2DE1E55F87A5}" presName="spacer" presStyleCnt="0"/>
      <dgm:spPr/>
      <dgm:t>
        <a:bodyPr/>
        <a:lstStyle/>
        <a:p>
          <a:endParaRPr lang="en-US"/>
        </a:p>
      </dgm:t>
    </dgm:pt>
    <dgm:pt modelId="{7001A99B-DE72-4E76-BDF2-5A5C436F411A}" type="pres">
      <dgm:prSet presAssocID="{122AD722-C3F2-4299-9C3B-3A4CD6873BF3}" presName="parentText" presStyleLbl="node1" presStyleIdx="6" presStyleCnt="10">
        <dgm:presLayoutVars>
          <dgm:chMax val="0"/>
          <dgm:bulletEnabled val="1"/>
        </dgm:presLayoutVars>
      </dgm:prSet>
      <dgm:spPr/>
      <dgm:t>
        <a:bodyPr/>
        <a:lstStyle/>
        <a:p>
          <a:endParaRPr lang="en-US"/>
        </a:p>
      </dgm:t>
    </dgm:pt>
    <dgm:pt modelId="{3B2F8560-011C-4C8E-8502-6545BB7ED670}" type="pres">
      <dgm:prSet presAssocID="{E2F5DC5C-1340-4DFD-8688-0E9C7A09EAFC}" presName="spacer" presStyleCnt="0"/>
      <dgm:spPr/>
      <dgm:t>
        <a:bodyPr/>
        <a:lstStyle/>
        <a:p>
          <a:endParaRPr lang="en-US"/>
        </a:p>
      </dgm:t>
    </dgm:pt>
    <dgm:pt modelId="{14B75E76-10FA-4288-A888-7783A651C1C8}" type="pres">
      <dgm:prSet presAssocID="{FAA00F44-9565-4B15-910D-A2F29F732801}" presName="parentText" presStyleLbl="node1" presStyleIdx="7" presStyleCnt="10">
        <dgm:presLayoutVars>
          <dgm:chMax val="0"/>
          <dgm:bulletEnabled val="1"/>
        </dgm:presLayoutVars>
      </dgm:prSet>
      <dgm:spPr/>
      <dgm:t>
        <a:bodyPr/>
        <a:lstStyle/>
        <a:p>
          <a:endParaRPr lang="en-US"/>
        </a:p>
      </dgm:t>
    </dgm:pt>
    <dgm:pt modelId="{1CB74FAB-8062-455C-8BEC-F2F11AF3CCAD}" type="pres">
      <dgm:prSet presAssocID="{A58B2B74-3CEB-4B98-B142-3247768E5BD7}" presName="spacer" presStyleCnt="0"/>
      <dgm:spPr/>
      <dgm:t>
        <a:bodyPr/>
        <a:lstStyle/>
        <a:p>
          <a:endParaRPr lang="en-US"/>
        </a:p>
      </dgm:t>
    </dgm:pt>
    <dgm:pt modelId="{B0C06269-6DB7-42D8-B98B-B09D3EBAE88B}" type="pres">
      <dgm:prSet presAssocID="{D2BD7F67-8E12-4607-913F-64F47194CA35}" presName="parentText" presStyleLbl="node1" presStyleIdx="8" presStyleCnt="10">
        <dgm:presLayoutVars>
          <dgm:chMax val="0"/>
          <dgm:bulletEnabled val="1"/>
        </dgm:presLayoutVars>
      </dgm:prSet>
      <dgm:spPr/>
      <dgm:t>
        <a:bodyPr/>
        <a:lstStyle/>
        <a:p>
          <a:endParaRPr lang="en-US"/>
        </a:p>
      </dgm:t>
    </dgm:pt>
    <dgm:pt modelId="{89FFC282-2F6A-4DA3-B640-88169CA4C0B4}" type="pres">
      <dgm:prSet presAssocID="{7019FA2A-A6CE-4886-A1F4-DE5694850887}" presName="spacer" presStyleCnt="0"/>
      <dgm:spPr/>
      <dgm:t>
        <a:bodyPr/>
        <a:lstStyle/>
        <a:p>
          <a:endParaRPr lang="en-US"/>
        </a:p>
      </dgm:t>
    </dgm:pt>
    <dgm:pt modelId="{21D43E93-44E1-4175-B556-EFF01E6104BF}" type="pres">
      <dgm:prSet presAssocID="{3D14CD4B-E7A2-478F-A6A5-4721D253EB06}" presName="parentText" presStyleLbl="node1" presStyleIdx="9" presStyleCnt="10">
        <dgm:presLayoutVars>
          <dgm:chMax val="0"/>
          <dgm:bulletEnabled val="1"/>
        </dgm:presLayoutVars>
      </dgm:prSet>
      <dgm:spPr/>
      <dgm:t>
        <a:bodyPr/>
        <a:lstStyle/>
        <a:p>
          <a:endParaRPr lang="en-US"/>
        </a:p>
      </dgm:t>
    </dgm:pt>
  </dgm:ptLst>
  <dgm:cxnLst>
    <dgm:cxn modelId="{46186959-686F-460C-9A8A-B9ADB726EE28}" srcId="{8CBCCC36-B1EE-4C89-BC49-E553D8B353D0}" destId="{CD5508F0-AC13-4DC3-B8F3-90DCA4B4C4B6}" srcOrd="5" destOrd="0" parTransId="{3E3DDB67-C35F-4A6A-901C-808B5B6F0E92}" sibTransId="{2439E786-D2E8-439A-9D96-2DE1E55F87A5}"/>
    <dgm:cxn modelId="{6E61781D-D5EB-4B4C-81CA-AE8D28903DA9}" srcId="{8CBCCC36-B1EE-4C89-BC49-E553D8B353D0}" destId="{D2BD7F67-8E12-4607-913F-64F47194CA35}" srcOrd="8" destOrd="0" parTransId="{7D407DBE-4D7F-4E37-A0CC-3FC003A18B20}" sibTransId="{7019FA2A-A6CE-4886-A1F4-DE5694850887}"/>
    <dgm:cxn modelId="{803F6D45-A3A6-4626-B381-4C2EF6F04478}" srcId="{8CBCCC36-B1EE-4C89-BC49-E553D8B353D0}" destId="{3D14CD4B-E7A2-478F-A6A5-4721D253EB06}" srcOrd="9" destOrd="0" parTransId="{BCEC2A14-F548-4F0E-8A45-486A16093561}" sibTransId="{682FD74E-8D04-4043-BF24-2437296AB1D1}"/>
    <dgm:cxn modelId="{3D6E3222-3AFF-418B-A1D6-646D32A98E61}" type="presOf" srcId="{386848B7-EF24-4690-94E4-E6DA5A8575C4}" destId="{521E3B4D-DA12-4D7C-B7D0-1DD3FB3E3D3F}" srcOrd="0" destOrd="0" presId="urn:microsoft.com/office/officeart/2005/8/layout/vList2"/>
    <dgm:cxn modelId="{0DFD2074-70CB-40EE-A5C5-DA752AC7969E}" type="presOf" srcId="{122AD722-C3F2-4299-9C3B-3A4CD6873BF3}" destId="{7001A99B-DE72-4E76-BDF2-5A5C436F411A}" srcOrd="0" destOrd="0" presId="urn:microsoft.com/office/officeart/2005/8/layout/vList2"/>
    <dgm:cxn modelId="{4B5ADCDE-A3FB-4EE3-B1CA-651ED365903E}" type="presOf" srcId="{D2BD7F67-8E12-4607-913F-64F47194CA35}" destId="{B0C06269-6DB7-42D8-B98B-B09D3EBAE88B}" srcOrd="0" destOrd="0" presId="urn:microsoft.com/office/officeart/2005/8/layout/vList2"/>
    <dgm:cxn modelId="{60375D1A-C3CF-4A71-AB6F-6C6078033731}" type="presOf" srcId="{CD5508F0-AC13-4DC3-B8F3-90DCA4B4C4B6}" destId="{A9F96DF7-ADC8-4489-AFCC-A59A546B9183}" srcOrd="0" destOrd="0" presId="urn:microsoft.com/office/officeart/2005/8/layout/vList2"/>
    <dgm:cxn modelId="{A7679F1F-17C9-475C-96F3-C0977FBA3E40}" type="presOf" srcId="{3D14CD4B-E7A2-478F-A6A5-4721D253EB06}" destId="{21D43E93-44E1-4175-B556-EFF01E6104BF}" srcOrd="0" destOrd="0" presId="urn:microsoft.com/office/officeart/2005/8/layout/vList2"/>
    <dgm:cxn modelId="{C1FD0742-93AB-4B42-98CA-E34805E90498}" srcId="{8CBCCC36-B1EE-4C89-BC49-E553D8B353D0}" destId="{FAA00F44-9565-4B15-910D-A2F29F732801}" srcOrd="7" destOrd="0" parTransId="{5923AAD2-12CD-4BBB-B1B4-CEAA47551AA4}" sibTransId="{A58B2B74-3CEB-4B98-B142-3247768E5BD7}"/>
    <dgm:cxn modelId="{976901DF-90E5-4B47-8DA9-230382DF91EB}" type="presOf" srcId="{619B54B7-92F0-4BD4-A994-7774F9B74DA0}" destId="{A16E57E2-4F3B-4500-AE59-E5AA33365296}" srcOrd="0" destOrd="0" presId="urn:microsoft.com/office/officeart/2005/8/layout/vList2"/>
    <dgm:cxn modelId="{5525A882-E74B-4D11-9BED-A19D42EB2278}" srcId="{8CBCCC36-B1EE-4C89-BC49-E553D8B353D0}" destId="{9851414F-5A41-40E3-9A2A-FE3C1A42E31A}" srcOrd="0" destOrd="0" parTransId="{F37934A5-7E0F-4094-924D-6103472CA7C1}" sibTransId="{55ACAA9C-01FC-4379-890E-CAD0ABFA32EF}"/>
    <dgm:cxn modelId="{12789FB5-05E4-45EF-909D-D9925B6E7D42}" srcId="{8CBCCC36-B1EE-4C89-BC49-E553D8B353D0}" destId="{386848B7-EF24-4690-94E4-E6DA5A8575C4}" srcOrd="4" destOrd="0" parTransId="{8B6FC747-BD25-45EA-968A-65BD98DA4BB9}" sibTransId="{88938255-E014-45FC-901B-1C2D39F7764A}"/>
    <dgm:cxn modelId="{20203974-E372-4B40-AB77-86224AFA5E67}" type="presOf" srcId="{19643A48-9E66-4E6E-9A15-4026E8F4E3DD}" destId="{5C7812B0-F211-499B-B1E0-D8FCCEBF93A5}" srcOrd="0" destOrd="0" presId="urn:microsoft.com/office/officeart/2005/8/layout/vList2"/>
    <dgm:cxn modelId="{E8E156B7-1F63-4196-A3A4-FB238BAF63CD}" srcId="{8CBCCC36-B1EE-4C89-BC49-E553D8B353D0}" destId="{619B54B7-92F0-4BD4-A994-7774F9B74DA0}" srcOrd="1" destOrd="0" parTransId="{D845FC73-2166-4C4F-AD66-72B97927BBE4}" sibTransId="{5CC63480-2499-497B-B867-E69DA830886B}"/>
    <dgm:cxn modelId="{731915DC-A28B-4CD0-8109-ED26125ED2D3}" type="presOf" srcId="{8CBCCC36-B1EE-4C89-BC49-E553D8B353D0}" destId="{2187B7CC-E64E-463D-B5DF-B51F01554A32}" srcOrd="0" destOrd="0" presId="urn:microsoft.com/office/officeart/2005/8/layout/vList2"/>
    <dgm:cxn modelId="{A67B7FDF-562B-47CE-ACF5-04837685B2F8}" type="presOf" srcId="{F79BE624-9342-4065-883E-3C442E67150F}" destId="{1038D43C-C191-40DD-AB44-968555F9A506}" srcOrd="0" destOrd="0" presId="urn:microsoft.com/office/officeart/2005/8/layout/vList2"/>
    <dgm:cxn modelId="{F7FDA75C-AC96-408E-8B2B-DC9A6249A723}" srcId="{8CBCCC36-B1EE-4C89-BC49-E553D8B353D0}" destId="{19643A48-9E66-4E6E-9A15-4026E8F4E3DD}" srcOrd="2" destOrd="0" parTransId="{79D91E29-8E43-482E-ADF7-F2C7EAFFDE45}" sibTransId="{7B16E515-273A-4464-ADDD-B81BDEF26CCC}"/>
    <dgm:cxn modelId="{31A1E7E2-2377-49D8-8B4E-9F7683899779}" srcId="{8CBCCC36-B1EE-4C89-BC49-E553D8B353D0}" destId="{F79BE624-9342-4065-883E-3C442E67150F}" srcOrd="3" destOrd="0" parTransId="{F963223B-2B7B-4DFA-B844-C33660C1BCFE}" sibTransId="{624A1189-D940-4E91-83FF-AA89AA5645E8}"/>
    <dgm:cxn modelId="{807979D4-3A96-4C6B-BC40-D451F1E80A65}" type="presOf" srcId="{FAA00F44-9565-4B15-910D-A2F29F732801}" destId="{14B75E76-10FA-4288-A888-7783A651C1C8}" srcOrd="0" destOrd="0" presId="urn:microsoft.com/office/officeart/2005/8/layout/vList2"/>
    <dgm:cxn modelId="{4D223145-2030-4EF4-B852-DE62C7FBDAF3}" type="presOf" srcId="{9851414F-5A41-40E3-9A2A-FE3C1A42E31A}" destId="{D9505AE6-4359-49ED-8F64-3E240C3B2754}" srcOrd="0" destOrd="0" presId="urn:microsoft.com/office/officeart/2005/8/layout/vList2"/>
    <dgm:cxn modelId="{73B34EE6-9AA0-440F-ADFE-AC036785ABD7}" srcId="{8CBCCC36-B1EE-4C89-BC49-E553D8B353D0}" destId="{122AD722-C3F2-4299-9C3B-3A4CD6873BF3}" srcOrd="6" destOrd="0" parTransId="{07E0C6AB-0DBC-4B45-9551-31DCA7894168}" sibTransId="{E2F5DC5C-1340-4DFD-8688-0E9C7A09EAFC}"/>
    <dgm:cxn modelId="{1133C133-220B-4E62-A148-CD781BA6EA5A}" type="presParOf" srcId="{2187B7CC-E64E-463D-B5DF-B51F01554A32}" destId="{D9505AE6-4359-49ED-8F64-3E240C3B2754}" srcOrd="0" destOrd="0" presId="urn:microsoft.com/office/officeart/2005/8/layout/vList2"/>
    <dgm:cxn modelId="{2C103ADD-12CE-480E-AB19-10353BD775F5}" type="presParOf" srcId="{2187B7CC-E64E-463D-B5DF-B51F01554A32}" destId="{8C523ED8-20A4-43CB-A362-A008771CCDB1}" srcOrd="1" destOrd="0" presId="urn:microsoft.com/office/officeart/2005/8/layout/vList2"/>
    <dgm:cxn modelId="{1C771E7E-DEBF-4F0E-9F8C-09C4220E135B}" type="presParOf" srcId="{2187B7CC-E64E-463D-B5DF-B51F01554A32}" destId="{A16E57E2-4F3B-4500-AE59-E5AA33365296}" srcOrd="2" destOrd="0" presId="urn:microsoft.com/office/officeart/2005/8/layout/vList2"/>
    <dgm:cxn modelId="{8848E170-036F-427D-9192-C601ACF63B61}" type="presParOf" srcId="{2187B7CC-E64E-463D-B5DF-B51F01554A32}" destId="{4C8B206F-D3C9-47C2-A9D7-546DFF2A5046}" srcOrd="3" destOrd="0" presId="urn:microsoft.com/office/officeart/2005/8/layout/vList2"/>
    <dgm:cxn modelId="{61662449-53F7-4D47-8B1C-FE656BFABB2B}" type="presParOf" srcId="{2187B7CC-E64E-463D-B5DF-B51F01554A32}" destId="{5C7812B0-F211-499B-B1E0-D8FCCEBF93A5}" srcOrd="4" destOrd="0" presId="urn:microsoft.com/office/officeart/2005/8/layout/vList2"/>
    <dgm:cxn modelId="{EA40EB5A-76D2-48DF-ABBB-E636399DEE36}" type="presParOf" srcId="{2187B7CC-E64E-463D-B5DF-B51F01554A32}" destId="{ED36F5FD-C8DA-482C-84ED-B715B177A2F5}" srcOrd="5" destOrd="0" presId="urn:microsoft.com/office/officeart/2005/8/layout/vList2"/>
    <dgm:cxn modelId="{0EA70C54-4A5D-41D9-B99A-0BF7F104ED02}" type="presParOf" srcId="{2187B7CC-E64E-463D-B5DF-B51F01554A32}" destId="{1038D43C-C191-40DD-AB44-968555F9A506}" srcOrd="6" destOrd="0" presId="urn:microsoft.com/office/officeart/2005/8/layout/vList2"/>
    <dgm:cxn modelId="{9E5F9533-C4C0-4773-BD12-CB5FB3EAEF41}" type="presParOf" srcId="{2187B7CC-E64E-463D-B5DF-B51F01554A32}" destId="{ADC8A034-BF87-457B-9F37-B88AE52A6B7C}" srcOrd="7" destOrd="0" presId="urn:microsoft.com/office/officeart/2005/8/layout/vList2"/>
    <dgm:cxn modelId="{FDB4AB80-024E-45A2-B4D2-911EDBF4F24D}" type="presParOf" srcId="{2187B7CC-E64E-463D-B5DF-B51F01554A32}" destId="{521E3B4D-DA12-4D7C-B7D0-1DD3FB3E3D3F}" srcOrd="8" destOrd="0" presId="urn:microsoft.com/office/officeart/2005/8/layout/vList2"/>
    <dgm:cxn modelId="{930F9689-7838-43CD-BEDE-37B967EA602B}" type="presParOf" srcId="{2187B7CC-E64E-463D-B5DF-B51F01554A32}" destId="{3D0E4D76-958C-4D2A-A645-8B1EF4B91C20}" srcOrd="9" destOrd="0" presId="urn:microsoft.com/office/officeart/2005/8/layout/vList2"/>
    <dgm:cxn modelId="{3DA04771-26D1-42A0-955C-F5711211404C}" type="presParOf" srcId="{2187B7CC-E64E-463D-B5DF-B51F01554A32}" destId="{A9F96DF7-ADC8-4489-AFCC-A59A546B9183}" srcOrd="10" destOrd="0" presId="urn:microsoft.com/office/officeart/2005/8/layout/vList2"/>
    <dgm:cxn modelId="{D98C8618-C847-48F3-A6E5-4518454FBC62}" type="presParOf" srcId="{2187B7CC-E64E-463D-B5DF-B51F01554A32}" destId="{8A422726-1FF9-43E4-806C-C746AECCD0EA}" srcOrd="11" destOrd="0" presId="urn:microsoft.com/office/officeart/2005/8/layout/vList2"/>
    <dgm:cxn modelId="{7FD99B5F-8D43-4989-9E85-484C9AC9FD62}" type="presParOf" srcId="{2187B7CC-E64E-463D-B5DF-B51F01554A32}" destId="{7001A99B-DE72-4E76-BDF2-5A5C436F411A}" srcOrd="12" destOrd="0" presId="urn:microsoft.com/office/officeart/2005/8/layout/vList2"/>
    <dgm:cxn modelId="{97D4C6C1-DE74-4012-80F9-F24FB8570ECA}" type="presParOf" srcId="{2187B7CC-E64E-463D-B5DF-B51F01554A32}" destId="{3B2F8560-011C-4C8E-8502-6545BB7ED670}" srcOrd="13" destOrd="0" presId="urn:microsoft.com/office/officeart/2005/8/layout/vList2"/>
    <dgm:cxn modelId="{BAB927F1-7790-43CC-A2EB-7A6690EBB6B9}" type="presParOf" srcId="{2187B7CC-E64E-463D-B5DF-B51F01554A32}" destId="{14B75E76-10FA-4288-A888-7783A651C1C8}" srcOrd="14" destOrd="0" presId="urn:microsoft.com/office/officeart/2005/8/layout/vList2"/>
    <dgm:cxn modelId="{CBD0279F-532D-4494-BACD-06FA7A340FF4}" type="presParOf" srcId="{2187B7CC-E64E-463D-B5DF-B51F01554A32}" destId="{1CB74FAB-8062-455C-8BEC-F2F11AF3CCAD}" srcOrd="15" destOrd="0" presId="urn:microsoft.com/office/officeart/2005/8/layout/vList2"/>
    <dgm:cxn modelId="{0C0A4F85-80E6-43E6-B1D3-64EBEDFC494A}" type="presParOf" srcId="{2187B7CC-E64E-463D-B5DF-B51F01554A32}" destId="{B0C06269-6DB7-42D8-B98B-B09D3EBAE88B}" srcOrd="16" destOrd="0" presId="urn:microsoft.com/office/officeart/2005/8/layout/vList2"/>
    <dgm:cxn modelId="{018885E6-2548-4A38-8231-97E0806A6760}" type="presParOf" srcId="{2187B7CC-E64E-463D-B5DF-B51F01554A32}" destId="{89FFC282-2F6A-4DA3-B640-88169CA4C0B4}" srcOrd="17" destOrd="0" presId="urn:microsoft.com/office/officeart/2005/8/layout/vList2"/>
    <dgm:cxn modelId="{BC7C2974-3813-46B1-B477-23633FD5AECA}" type="presParOf" srcId="{2187B7CC-E64E-463D-B5DF-B51F01554A32}" destId="{21D43E93-44E1-4175-B556-EFF01E6104BF}"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75A4F-E85E-4015-B258-3244E42F0728}">
      <dsp:nvSpPr>
        <dsp:cNvPr id="0" name=""/>
        <dsp:cNvSpPr/>
      </dsp:nvSpPr>
      <dsp:spPr>
        <a:xfrm>
          <a:off x="0" y="281939"/>
          <a:ext cx="4846320" cy="4846320"/>
        </a:xfrm>
        <a:prstGeom prst="pie">
          <a:avLst>
            <a:gd name="adj1" fmla="val 5400000"/>
            <a:gd name="adj2" fmla="val 16200000"/>
          </a:avLst>
        </a:prstGeom>
        <a:gradFill rotWithShape="0">
          <a:gsLst>
            <a:gs pos="0">
              <a:srgbClr val="D8B25C">
                <a:hueOff val="0"/>
                <a:satOff val="0"/>
                <a:lumOff val="0"/>
                <a:alphaOff val="0"/>
                <a:shade val="51000"/>
                <a:satMod val="130000"/>
              </a:srgbClr>
            </a:gs>
            <a:gs pos="80000">
              <a:srgbClr val="D8B25C">
                <a:hueOff val="0"/>
                <a:satOff val="0"/>
                <a:lumOff val="0"/>
                <a:alphaOff val="0"/>
                <a:shade val="93000"/>
                <a:satMod val="130000"/>
              </a:srgbClr>
            </a:gs>
            <a:gs pos="100000">
              <a:srgbClr val="D8B25C">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FD44C99-672C-420B-8A55-B00121A3429E}">
      <dsp:nvSpPr>
        <dsp:cNvPr id="0" name=""/>
        <dsp:cNvSpPr/>
      </dsp:nvSpPr>
      <dsp:spPr>
        <a:xfrm>
          <a:off x="2423160" y="281939"/>
          <a:ext cx="5654040" cy="4846320"/>
        </a:xfrm>
        <a:prstGeom prst="rect">
          <a:avLst/>
        </a:prstGeom>
        <a:solidFill>
          <a:sysClr val="window" lastClr="FFFFFF">
            <a:alpha val="90000"/>
            <a:hueOff val="0"/>
            <a:satOff val="0"/>
            <a:lumOff val="0"/>
            <a:alphaOff val="0"/>
          </a:sysClr>
        </a:solidFill>
        <a:ln w="9525" cap="flat" cmpd="sng" algn="ctr">
          <a:solidFill>
            <a:srgbClr val="D8B25C">
              <a:hueOff val="0"/>
              <a:satOff val="0"/>
              <a:lumOff val="0"/>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en-US" sz="6100" kern="1200" dirty="0" smtClean="0">
              <a:solidFill>
                <a:sysClr val="windowText" lastClr="000000"/>
              </a:solidFill>
              <a:latin typeface="Calibri"/>
              <a:ea typeface="+mn-ea"/>
              <a:cs typeface="+mn-cs"/>
            </a:rPr>
            <a:t>Federal</a:t>
          </a:r>
          <a:endParaRPr lang="en-US" sz="6100" kern="1200" dirty="0">
            <a:solidFill>
              <a:sysClr val="windowText" lastClr="000000"/>
            </a:solidFill>
            <a:latin typeface="Calibri"/>
            <a:ea typeface="+mn-ea"/>
            <a:cs typeface="+mn-cs"/>
          </a:endParaRPr>
        </a:p>
      </dsp:txBody>
      <dsp:txXfrm>
        <a:off x="2423160" y="281939"/>
        <a:ext cx="2827020" cy="1453899"/>
      </dsp:txXfrm>
    </dsp:sp>
    <dsp:sp modelId="{BCB7AE42-A7A8-4A5B-9629-11F5B0395245}">
      <dsp:nvSpPr>
        <dsp:cNvPr id="0" name=""/>
        <dsp:cNvSpPr/>
      </dsp:nvSpPr>
      <dsp:spPr>
        <a:xfrm>
          <a:off x="848107" y="1735839"/>
          <a:ext cx="3150104" cy="3150104"/>
        </a:xfrm>
        <a:prstGeom prst="pie">
          <a:avLst>
            <a:gd name="adj1" fmla="val 5400000"/>
            <a:gd name="adj2" fmla="val 16200000"/>
          </a:avLst>
        </a:prstGeom>
        <a:gradFill rotWithShape="0">
          <a:gsLst>
            <a:gs pos="0">
              <a:srgbClr val="D8B25C">
                <a:hueOff val="3742489"/>
                <a:satOff val="-20694"/>
                <a:lumOff val="-1765"/>
                <a:alphaOff val="0"/>
                <a:shade val="51000"/>
                <a:satMod val="130000"/>
              </a:srgbClr>
            </a:gs>
            <a:gs pos="80000">
              <a:srgbClr val="D8B25C">
                <a:hueOff val="3742489"/>
                <a:satOff val="-20694"/>
                <a:lumOff val="-1765"/>
                <a:alphaOff val="0"/>
                <a:shade val="93000"/>
                <a:satMod val="130000"/>
              </a:srgbClr>
            </a:gs>
            <a:gs pos="100000">
              <a:srgbClr val="D8B25C">
                <a:hueOff val="3742489"/>
                <a:satOff val="-20694"/>
                <a:lumOff val="-176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50F4C47-C126-4079-BC80-9A4B6969D4EF}">
      <dsp:nvSpPr>
        <dsp:cNvPr id="0" name=""/>
        <dsp:cNvSpPr/>
      </dsp:nvSpPr>
      <dsp:spPr>
        <a:xfrm>
          <a:off x="2423160" y="1735839"/>
          <a:ext cx="5654040" cy="3150104"/>
        </a:xfrm>
        <a:prstGeom prst="rect">
          <a:avLst/>
        </a:prstGeom>
        <a:solidFill>
          <a:sysClr val="window" lastClr="FFFFFF">
            <a:alpha val="90000"/>
            <a:hueOff val="0"/>
            <a:satOff val="0"/>
            <a:lumOff val="0"/>
            <a:alphaOff val="0"/>
          </a:sysClr>
        </a:solidFill>
        <a:ln w="9525" cap="flat" cmpd="sng" algn="ctr">
          <a:solidFill>
            <a:srgbClr val="D8B25C">
              <a:hueOff val="3742489"/>
              <a:satOff val="-20694"/>
              <a:lumOff val="-1765"/>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en-US" sz="6100" kern="1200" dirty="0" smtClean="0">
              <a:solidFill>
                <a:sysClr val="windowText" lastClr="000000">
                  <a:hueOff val="0"/>
                  <a:satOff val="0"/>
                  <a:lumOff val="0"/>
                  <a:alphaOff val="0"/>
                </a:sysClr>
              </a:solidFill>
              <a:latin typeface="Calibri"/>
              <a:ea typeface="+mn-ea"/>
              <a:cs typeface="+mn-cs"/>
            </a:rPr>
            <a:t>State </a:t>
          </a:r>
        </a:p>
      </dsp:txBody>
      <dsp:txXfrm>
        <a:off x="2423160" y="1735839"/>
        <a:ext cx="2827020" cy="1453894"/>
      </dsp:txXfrm>
    </dsp:sp>
    <dsp:sp modelId="{4A10F2B5-15A9-46B8-98AA-6488567A810F}">
      <dsp:nvSpPr>
        <dsp:cNvPr id="0" name=""/>
        <dsp:cNvSpPr/>
      </dsp:nvSpPr>
      <dsp:spPr>
        <a:xfrm>
          <a:off x="1696212" y="3189733"/>
          <a:ext cx="1453894" cy="1453894"/>
        </a:xfrm>
        <a:prstGeom prst="pie">
          <a:avLst>
            <a:gd name="adj1" fmla="val 5400000"/>
            <a:gd name="adj2" fmla="val 16200000"/>
          </a:avLst>
        </a:prstGeom>
        <a:gradFill rotWithShape="0">
          <a:gsLst>
            <a:gs pos="0">
              <a:srgbClr val="D8B25C">
                <a:hueOff val="7484979"/>
                <a:satOff val="-41387"/>
                <a:lumOff val="-3529"/>
                <a:alphaOff val="0"/>
                <a:shade val="51000"/>
                <a:satMod val="130000"/>
              </a:srgbClr>
            </a:gs>
            <a:gs pos="80000">
              <a:srgbClr val="D8B25C">
                <a:hueOff val="7484979"/>
                <a:satOff val="-41387"/>
                <a:lumOff val="-3529"/>
                <a:alphaOff val="0"/>
                <a:shade val="93000"/>
                <a:satMod val="130000"/>
              </a:srgbClr>
            </a:gs>
            <a:gs pos="100000">
              <a:srgbClr val="D8B25C">
                <a:hueOff val="7484979"/>
                <a:satOff val="-41387"/>
                <a:lumOff val="-352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80A65C5-44A5-49F3-BF49-BDADB43DBEF1}">
      <dsp:nvSpPr>
        <dsp:cNvPr id="0" name=""/>
        <dsp:cNvSpPr/>
      </dsp:nvSpPr>
      <dsp:spPr>
        <a:xfrm>
          <a:off x="2423160" y="3200405"/>
          <a:ext cx="5654040" cy="1453894"/>
        </a:xfrm>
        <a:prstGeom prst="rect">
          <a:avLst/>
        </a:prstGeom>
        <a:solidFill>
          <a:sysClr val="window" lastClr="FFFFFF">
            <a:alpha val="90000"/>
            <a:hueOff val="0"/>
            <a:satOff val="0"/>
            <a:lumOff val="0"/>
            <a:alphaOff val="0"/>
          </a:sysClr>
        </a:solidFill>
        <a:ln w="9525" cap="flat" cmpd="sng" algn="ctr">
          <a:solidFill>
            <a:srgbClr val="D8B25C">
              <a:hueOff val="7484979"/>
              <a:satOff val="-41387"/>
              <a:lumOff val="-3529"/>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en-US" sz="6100" kern="1200" dirty="0" smtClean="0">
              <a:solidFill>
                <a:sysClr val="windowText" lastClr="000000">
                  <a:hueOff val="0"/>
                  <a:satOff val="0"/>
                  <a:lumOff val="0"/>
                  <a:alphaOff val="0"/>
                </a:sysClr>
              </a:solidFill>
              <a:latin typeface="Calibri"/>
              <a:ea typeface="+mn-ea"/>
              <a:cs typeface="+mn-cs"/>
            </a:rPr>
            <a:t>Locals</a:t>
          </a:r>
        </a:p>
      </dsp:txBody>
      <dsp:txXfrm>
        <a:off x="2423160" y="3200405"/>
        <a:ext cx="2827020" cy="1453894"/>
      </dsp:txXfrm>
    </dsp:sp>
    <dsp:sp modelId="{8FD7CD9A-390B-4A61-A5E4-4B8F5DFDA577}">
      <dsp:nvSpPr>
        <dsp:cNvPr id="0" name=""/>
        <dsp:cNvSpPr/>
      </dsp:nvSpPr>
      <dsp:spPr>
        <a:xfrm>
          <a:off x="5250180" y="281939"/>
          <a:ext cx="2827020" cy="1453899"/>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Congress</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U.S. Department of Labor</a:t>
          </a:r>
        </a:p>
        <a:p>
          <a:pPr marL="228600" lvl="2"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Regional Office - Chicago</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U.S. Department of Health &amp; Human Services</a:t>
          </a:r>
        </a:p>
      </dsp:txBody>
      <dsp:txXfrm>
        <a:off x="5250180" y="281939"/>
        <a:ext cx="2827020" cy="1453899"/>
      </dsp:txXfrm>
    </dsp:sp>
    <dsp:sp modelId="{E0959F82-71FF-43B4-8958-4E8B9CF711D8}">
      <dsp:nvSpPr>
        <dsp:cNvPr id="0" name=""/>
        <dsp:cNvSpPr/>
      </dsp:nvSpPr>
      <dsp:spPr>
        <a:xfrm>
          <a:off x="5250180" y="1735839"/>
          <a:ext cx="2827020" cy="1453894"/>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Governor</a:t>
          </a:r>
          <a:endParaRPr lang="en-US" sz="1400" kern="1200" dirty="0">
            <a:solidFill>
              <a:sysClr val="windowText" lastClr="000000">
                <a:hueOff val="0"/>
                <a:satOff val="0"/>
                <a:lumOff val="0"/>
                <a:alphaOff val="0"/>
              </a:sysClr>
            </a:solidFill>
            <a:latin typeface="Calibri"/>
            <a:ea typeface="+mn-ea"/>
            <a:cs typeface="+mn-cs"/>
          </a:endParaRP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Governor’s Talent Investment Board (GTIB)</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Legislature</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State Agencies – WDA</a:t>
          </a:r>
        </a:p>
      </dsp:txBody>
      <dsp:txXfrm>
        <a:off x="5250180" y="1735839"/>
        <a:ext cx="2827020" cy="1453894"/>
      </dsp:txXfrm>
    </dsp:sp>
    <dsp:sp modelId="{FD72B5E2-47F1-4D50-8292-85C4A45BF506}">
      <dsp:nvSpPr>
        <dsp:cNvPr id="0" name=""/>
        <dsp:cNvSpPr/>
      </dsp:nvSpPr>
      <dsp:spPr>
        <a:xfrm>
          <a:off x="5250180" y="3189733"/>
          <a:ext cx="2827020" cy="1453894"/>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LEO</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WDB</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MWAs</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One Stop Operator</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Michigan Works! Association</a:t>
          </a:r>
        </a:p>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Partner Agencies</a:t>
          </a:r>
        </a:p>
      </dsp:txBody>
      <dsp:txXfrm>
        <a:off x="5250180" y="3189733"/>
        <a:ext cx="2827020" cy="1453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D0CBF-D54C-4A0D-8F47-3CCBD4CB4475}">
      <dsp:nvSpPr>
        <dsp:cNvPr id="0" name=""/>
        <dsp:cNvSpPr/>
      </dsp:nvSpPr>
      <dsp:spPr>
        <a:xfrm>
          <a:off x="0" y="580619"/>
          <a:ext cx="8686800" cy="383760"/>
        </a:xfrm>
        <a:prstGeom prst="roundRect">
          <a:avLst/>
        </a:prstGeom>
        <a:gradFill rotWithShape="0">
          <a:gsLst>
            <a:gs pos="0">
              <a:srgbClr val="D8B25C">
                <a:hueOff val="0"/>
                <a:satOff val="0"/>
                <a:lumOff val="0"/>
                <a:alphaOff val="0"/>
                <a:shade val="51000"/>
                <a:satMod val="130000"/>
              </a:srgbClr>
            </a:gs>
            <a:gs pos="80000">
              <a:srgbClr val="D8B25C">
                <a:hueOff val="0"/>
                <a:satOff val="0"/>
                <a:lumOff val="0"/>
                <a:alphaOff val="0"/>
                <a:shade val="93000"/>
                <a:satMod val="130000"/>
              </a:srgbClr>
            </a:gs>
            <a:gs pos="100000">
              <a:srgbClr val="D8B25C">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Established in 1987 to provide services and support to Michigan’s Workforce Development System</a:t>
          </a:r>
          <a:endParaRPr lang="en-US" sz="1600" kern="1200" dirty="0">
            <a:solidFill>
              <a:sysClr val="window" lastClr="FFFFFF"/>
            </a:solidFill>
            <a:latin typeface="Calibri"/>
            <a:ea typeface="+mn-ea"/>
            <a:cs typeface="+mn-cs"/>
          </a:endParaRPr>
        </a:p>
      </dsp:txBody>
      <dsp:txXfrm>
        <a:off x="18734" y="599353"/>
        <a:ext cx="8649332" cy="346292"/>
      </dsp:txXfrm>
    </dsp:sp>
    <dsp:sp modelId="{566F5873-18B4-4631-A992-35A25D7DDE5D}">
      <dsp:nvSpPr>
        <dsp:cNvPr id="0" name=""/>
        <dsp:cNvSpPr/>
      </dsp:nvSpPr>
      <dsp:spPr>
        <a:xfrm>
          <a:off x="0" y="1010459"/>
          <a:ext cx="8686800" cy="383760"/>
        </a:xfrm>
        <a:prstGeom prst="roundRect">
          <a:avLst/>
        </a:prstGeom>
        <a:gradFill rotWithShape="0">
          <a:gsLst>
            <a:gs pos="0">
              <a:srgbClr val="D8B25C">
                <a:hueOff val="1496996"/>
                <a:satOff val="-8277"/>
                <a:lumOff val="-706"/>
                <a:alphaOff val="0"/>
                <a:shade val="51000"/>
                <a:satMod val="130000"/>
              </a:srgbClr>
            </a:gs>
            <a:gs pos="80000">
              <a:srgbClr val="D8B25C">
                <a:hueOff val="1496996"/>
                <a:satOff val="-8277"/>
                <a:lumOff val="-706"/>
                <a:alphaOff val="0"/>
                <a:shade val="93000"/>
                <a:satMod val="130000"/>
              </a:srgbClr>
            </a:gs>
            <a:gs pos="100000">
              <a:srgbClr val="D8B25C">
                <a:hueOff val="1496996"/>
                <a:satOff val="-8277"/>
                <a:lumOff val="-70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First unified workforce development system in the country</a:t>
          </a:r>
        </a:p>
      </dsp:txBody>
      <dsp:txXfrm>
        <a:off x="18734" y="1029193"/>
        <a:ext cx="8649332" cy="346292"/>
      </dsp:txXfrm>
    </dsp:sp>
    <dsp:sp modelId="{35B714A4-213C-41CE-B476-E5CF60AD5ADE}">
      <dsp:nvSpPr>
        <dsp:cNvPr id="0" name=""/>
        <dsp:cNvSpPr/>
      </dsp:nvSpPr>
      <dsp:spPr>
        <a:xfrm>
          <a:off x="0" y="1440299"/>
          <a:ext cx="8686800" cy="383760"/>
        </a:xfrm>
        <a:prstGeom prst="roundRect">
          <a:avLst/>
        </a:prstGeom>
        <a:gradFill rotWithShape="0">
          <a:gsLst>
            <a:gs pos="0">
              <a:srgbClr val="D8B25C">
                <a:hueOff val="2993992"/>
                <a:satOff val="-16555"/>
                <a:lumOff val="-1412"/>
                <a:alphaOff val="0"/>
                <a:shade val="51000"/>
                <a:satMod val="130000"/>
              </a:srgbClr>
            </a:gs>
            <a:gs pos="80000">
              <a:srgbClr val="D8B25C">
                <a:hueOff val="2993992"/>
                <a:satOff val="-16555"/>
                <a:lumOff val="-1412"/>
                <a:alphaOff val="0"/>
                <a:shade val="93000"/>
                <a:satMod val="130000"/>
              </a:srgbClr>
            </a:gs>
            <a:gs pos="100000">
              <a:srgbClr val="D8B25C">
                <a:hueOff val="2993992"/>
                <a:satOff val="-16555"/>
                <a:lumOff val="-141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Is a non-profit membership organization that supports the Michigan Works! system</a:t>
          </a:r>
        </a:p>
      </dsp:txBody>
      <dsp:txXfrm>
        <a:off x="18734" y="1459033"/>
        <a:ext cx="8649332" cy="346292"/>
      </dsp:txXfrm>
    </dsp:sp>
    <dsp:sp modelId="{98354FD1-18BA-4C6E-88E8-4411B9439342}">
      <dsp:nvSpPr>
        <dsp:cNvPr id="0" name=""/>
        <dsp:cNvSpPr/>
      </dsp:nvSpPr>
      <dsp:spPr>
        <a:xfrm>
          <a:off x="0" y="1870140"/>
          <a:ext cx="8686800" cy="383760"/>
        </a:xfrm>
        <a:prstGeom prst="roundRect">
          <a:avLst/>
        </a:prstGeom>
        <a:gradFill rotWithShape="0">
          <a:gsLst>
            <a:gs pos="0">
              <a:srgbClr val="D8B25C">
                <a:hueOff val="4490988"/>
                <a:satOff val="-24832"/>
                <a:lumOff val="-2117"/>
                <a:alphaOff val="0"/>
                <a:shade val="51000"/>
                <a:satMod val="130000"/>
              </a:srgbClr>
            </a:gs>
            <a:gs pos="80000">
              <a:srgbClr val="D8B25C">
                <a:hueOff val="4490988"/>
                <a:satOff val="-24832"/>
                <a:lumOff val="-2117"/>
                <a:alphaOff val="0"/>
                <a:shade val="93000"/>
                <a:satMod val="130000"/>
              </a:srgbClr>
            </a:gs>
            <a:gs pos="100000">
              <a:srgbClr val="D8B25C">
                <a:hueOff val="4490988"/>
                <a:satOff val="-24832"/>
                <a:lumOff val="-21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Connects members with resources to help them better serve employers and job seekers</a:t>
          </a:r>
        </a:p>
      </dsp:txBody>
      <dsp:txXfrm>
        <a:off x="18734" y="1888874"/>
        <a:ext cx="8649332" cy="346292"/>
      </dsp:txXfrm>
    </dsp:sp>
    <dsp:sp modelId="{B345A393-4CE6-4AFE-A2DB-C005A3D8CAEF}">
      <dsp:nvSpPr>
        <dsp:cNvPr id="0" name=""/>
        <dsp:cNvSpPr/>
      </dsp:nvSpPr>
      <dsp:spPr>
        <a:xfrm>
          <a:off x="0" y="2299980"/>
          <a:ext cx="8686800" cy="383760"/>
        </a:xfrm>
        <a:prstGeom prst="roundRect">
          <a:avLst/>
        </a:prstGeom>
        <a:gradFill rotWithShape="0">
          <a:gsLst>
            <a:gs pos="0">
              <a:srgbClr val="D8B25C">
                <a:hueOff val="5987983"/>
                <a:satOff val="-33110"/>
                <a:lumOff val="-2823"/>
                <a:alphaOff val="0"/>
                <a:shade val="51000"/>
                <a:satMod val="130000"/>
              </a:srgbClr>
            </a:gs>
            <a:gs pos="80000">
              <a:srgbClr val="D8B25C">
                <a:hueOff val="5987983"/>
                <a:satOff val="-33110"/>
                <a:lumOff val="-2823"/>
                <a:alphaOff val="0"/>
                <a:shade val="93000"/>
                <a:satMod val="130000"/>
              </a:srgbClr>
            </a:gs>
            <a:gs pos="100000">
              <a:srgbClr val="D8B25C">
                <a:hueOff val="5987983"/>
                <a:satOff val="-33110"/>
                <a:lumOff val="-282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Members include:</a:t>
          </a:r>
        </a:p>
      </dsp:txBody>
      <dsp:txXfrm>
        <a:off x="18734" y="2318714"/>
        <a:ext cx="8649332" cy="346292"/>
      </dsp:txXfrm>
    </dsp:sp>
    <dsp:sp modelId="{B40CFE1A-3EFC-4B9B-A08B-170F67DD43F4}">
      <dsp:nvSpPr>
        <dsp:cNvPr id="0" name=""/>
        <dsp:cNvSpPr/>
      </dsp:nvSpPr>
      <dsp:spPr>
        <a:xfrm>
          <a:off x="0" y="2683740"/>
          <a:ext cx="86868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smtClean="0">
              <a:solidFill>
                <a:sysClr val="windowText" lastClr="000000">
                  <a:hueOff val="0"/>
                  <a:satOff val="0"/>
                  <a:lumOff val="0"/>
                  <a:alphaOff val="0"/>
                </a:sysClr>
              </a:solidFill>
              <a:latin typeface="Calibri"/>
              <a:ea typeface="+mn-ea"/>
              <a:cs typeface="+mn-cs"/>
            </a:rPr>
            <a:t>MWAs</a:t>
          </a:r>
        </a:p>
        <a:p>
          <a:pPr marL="114300" lvl="1" indent="-114300" algn="l" defTabSz="533400">
            <a:lnSpc>
              <a:spcPct val="90000"/>
            </a:lnSpc>
            <a:spcBef>
              <a:spcPct val="0"/>
            </a:spcBef>
            <a:spcAft>
              <a:spcPct val="20000"/>
            </a:spcAft>
            <a:buChar char="••"/>
          </a:pPr>
          <a:r>
            <a:rPr lang="en-US" sz="1200" kern="1200" dirty="0" smtClean="0">
              <a:solidFill>
                <a:sysClr val="windowText" lastClr="000000">
                  <a:hueOff val="0"/>
                  <a:satOff val="0"/>
                  <a:lumOff val="0"/>
                  <a:alphaOff val="0"/>
                </a:sysClr>
              </a:solidFill>
              <a:latin typeface="Calibri"/>
              <a:ea typeface="+mn-ea"/>
              <a:cs typeface="+mn-cs"/>
            </a:rPr>
            <a:t>MWA Board Chairs</a:t>
          </a:r>
        </a:p>
        <a:p>
          <a:pPr marL="114300" lvl="1" indent="-114300" algn="l" defTabSz="533400">
            <a:lnSpc>
              <a:spcPct val="90000"/>
            </a:lnSpc>
            <a:spcBef>
              <a:spcPct val="0"/>
            </a:spcBef>
            <a:spcAft>
              <a:spcPct val="20000"/>
            </a:spcAft>
            <a:buChar char="••"/>
          </a:pPr>
          <a:r>
            <a:rPr lang="en-US" sz="1200" kern="1200" dirty="0" smtClean="0">
              <a:solidFill>
                <a:sysClr val="windowText" lastClr="000000">
                  <a:hueOff val="0"/>
                  <a:satOff val="0"/>
                  <a:lumOff val="0"/>
                  <a:alphaOff val="0"/>
                </a:sysClr>
              </a:solidFill>
              <a:latin typeface="Calibri"/>
              <a:ea typeface="+mn-ea"/>
              <a:cs typeface="+mn-cs"/>
            </a:rPr>
            <a:t>Chief Elected Officials</a:t>
          </a:r>
        </a:p>
        <a:p>
          <a:pPr marL="114300" lvl="1" indent="-114300" algn="l" defTabSz="533400">
            <a:lnSpc>
              <a:spcPct val="90000"/>
            </a:lnSpc>
            <a:spcBef>
              <a:spcPct val="0"/>
            </a:spcBef>
            <a:spcAft>
              <a:spcPct val="20000"/>
            </a:spcAft>
            <a:buChar char="••"/>
          </a:pPr>
          <a:r>
            <a:rPr lang="en-US" sz="1200" kern="1200" dirty="0" smtClean="0">
              <a:solidFill>
                <a:sysClr val="windowText" lastClr="000000">
                  <a:hueOff val="0"/>
                  <a:satOff val="0"/>
                  <a:lumOff val="0"/>
                  <a:alphaOff val="0"/>
                </a:sysClr>
              </a:solidFill>
              <a:latin typeface="Calibri"/>
              <a:ea typeface="+mn-ea"/>
              <a:cs typeface="+mn-cs"/>
            </a:rPr>
            <a:t>Associate Members</a:t>
          </a:r>
          <a:endParaRPr lang="en-US" sz="1200" kern="1200" dirty="0">
            <a:solidFill>
              <a:sysClr val="windowText" lastClr="000000">
                <a:hueOff val="0"/>
                <a:satOff val="0"/>
                <a:lumOff val="0"/>
                <a:alphaOff val="0"/>
              </a:sysClr>
            </a:solidFill>
            <a:latin typeface="Calibri"/>
            <a:ea typeface="+mn-ea"/>
            <a:cs typeface="+mn-cs"/>
          </a:endParaRPr>
        </a:p>
      </dsp:txBody>
      <dsp:txXfrm>
        <a:off x="0" y="2683740"/>
        <a:ext cx="8686800" cy="828000"/>
      </dsp:txXfrm>
    </dsp:sp>
    <dsp:sp modelId="{F3DA5CCB-A1A5-45A8-A58E-1A633CB2F1A0}">
      <dsp:nvSpPr>
        <dsp:cNvPr id="0" name=""/>
        <dsp:cNvSpPr/>
      </dsp:nvSpPr>
      <dsp:spPr>
        <a:xfrm>
          <a:off x="0" y="3511740"/>
          <a:ext cx="8686800" cy="383760"/>
        </a:xfrm>
        <a:prstGeom prst="roundRect">
          <a:avLst/>
        </a:prstGeom>
        <a:gradFill rotWithShape="0">
          <a:gsLst>
            <a:gs pos="0">
              <a:srgbClr val="D8B25C">
                <a:hueOff val="7484979"/>
                <a:satOff val="-41387"/>
                <a:lumOff val="-3529"/>
                <a:alphaOff val="0"/>
                <a:shade val="51000"/>
                <a:satMod val="130000"/>
              </a:srgbClr>
            </a:gs>
            <a:gs pos="80000">
              <a:srgbClr val="D8B25C">
                <a:hueOff val="7484979"/>
                <a:satOff val="-41387"/>
                <a:lumOff val="-3529"/>
                <a:alphaOff val="0"/>
                <a:shade val="93000"/>
                <a:satMod val="130000"/>
              </a:srgbClr>
            </a:gs>
            <a:gs pos="100000">
              <a:srgbClr val="D8B25C">
                <a:hueOff val="7484979"/>
                <a:satOff val="-41387"/>
                <a:lumOff val="-352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ysClr val="window" lastClr="FFFFFF"/>
              </a:solidFill>
              <a:latin typeface="Calibri"/>
              <a:ea typeface="+mn-ea"/>
              <a:cs typeface="+mn-cs"/>
            </a:rPr>
            <a:t>Services provided:</a:t>
          </a:r>
        </a:p>
      </dsp:txBody>
      <dsp:txXfrm>
        <a:off x="18734" y="3530474"/>
        <a:ext cx="8649332" cy="346292"/>
      </dsp:txXfrm>
    </dsp:sp>
    <dsp:sp modelId="{72B48B10-D09B-464D-95DD-DA1BBEBD4F2F}">
      <dsp:nvSpPr>
        <dsp:cNvPr id="0" name=""/>
        <dsp:cNvSpPr/>
      </dsp:nvSpPr>
      <dsp:spPr>
        <a:xfrm>
          <a:off x="0" y="3895500"/>
          <a:ext cx="8686800"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smtClean="0">
              <a:solidFill>
                <a:sysClr val="windowText" lastClr="000000">
                  <a:hueOff val="0"/>
                  <a:satOff val="0"/>
                  <a:lumOff val="0"/>
                  <a:alphaOff val="0"/>
                </a:sysClr>
              </a:solidFill>
              <a:latin typeface="Calibri"/>
              <a:ea typeface="+mn-ea"/>
              <a:cs typeface="+mn-cs"/>
            </a:rPr>
            <a:t>Advocacy and participation in the legislative process </a:t>
          </a:r>
        </a:p>
        <a:p>
          <a:pPr marL="114300" lvl="1" indent="-114300" algn="l" defTabSz="533400">
            <a:lnSpc>
              <a:spcPct val="90000"/>
            </a:lnSpc>
            <a:spcBef>
              <a:spcPct val="0"/>
            </a:spcBef>
            <a:spcAft>
              <a:spcPct val="20000"/>
            </a:spcAft>
            <a:buChar char="••"/>
          </a:pPr>
          <a:r>
            <a:rPr lang="en-US" sz="1200" kern="1200" dirty="0" smtClean="0">
              <a:solidFill>
                <a:sysClr val="windowText" lastClr="000000">
                  <a:hueOff val="0"/>
                  <a:satOff val="0"/>
                  <a:lumOff val="0"/>
                  <a:alphaOff val="0"/>
                </a:sysClr>
              </a:solidFill>
              <a:latin typeface="Calibri"/>
              <a:ea typeface="+mn-ea"/>
              <a:cs typeface="+mn-cs"/>
            </a:rPr>
            <a:t>Convenes meetings as a way for members to network and share best practices</a:t>
          </a:r>
        </a:p>
        <a:p>
          <a:pPr marL="114300" lvl="1" indent="-114300" algn="l" defTabSz="533400">
            <a:lnSpc>
              <a:spcPct val="90000"/>
            </a:lnSpc>
            <a:spcBef>
              <a:spcPct val="0"/>
            </a:spcBef>
            <a:spcAft>
              <a:spcPct val="20000"/>
            </a:spcAft>
            <a:buChar char="••"/>
          </a:pPr>
          <a:r>
            <a:rPr lang="en-US" sz="1200" kern="1200" dirty="0" smtClean="0">
              <a:solidFill>
                <a:sysClr val="windowText" lastClr="000000">
                  <a:hueOff val="0"/>
                  <a:satOff val="0"/>
                  <a:lumOff val="0"/>
                  <a:alphaOff val="0"/>
                </a:sysClr>
              </a:solidFill>
              <a:latin typeface="Calibri"/>
              <a:ea typeface="+mn-ea"/>
              <a:cs typeface="+mn-cs"/>
            </a:rPr>
            <a:t>Creates events to promote the System</a:t>
          </a:r>
        </a:p>
      </dsp:txBody>
      <dsp:txXfrm>
        <a:off x="0" y="3895500"/>
        <a:ext cx="8686800" cy="629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05AE6-4359-49ED-8F64-3E240C3B2754}">
      <dsp:nvSpPr>
        <dsp:cNvPr id="0" name=""/>
        <dsp:cNvSpPr/>
      </dsp:nvSpPr>
      <dsp:spPr>
        <a:xfrm>
          <a:off x="0" y="3936"/>
          <a:ext cx="8229600" cy="40774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Provide administrative support for the local WDB</a:t>
          </a:r>
          <a:endParaRPr lang="en-US" sz="1700" kern="1200" dirty="0"/>
        </a:p>
      </dsp:txBody>
      <dsp:txXfrm>
        <a:off x="19904" y="23840"/>
        <a:ext cx="8189792" cy="367937"/>
      </dsp:txXfrm>
    </dsp:sp>
    <dsp:sp modelId="{A16E57E2-4F3B-4500-AE59-E5AA33365296}">
      <dsp:nvSpPr>
        <dsp:cNvPr id="0" name=""/>
        <dsp:cNvSpPr/>
      </dsp:nvSpPr>
      <dsp:spPr>
        <a:xfrm>
          <a:off x="0" y="460641"/>
          <a:ext cx="8229600" cy="407745"/>
        </a:xfrm>
        <a:prstGeom prst="roundRect">
          <a:avLst/>
        </a:prstGeom>
        <a:gradFill rotWithShape="0">
          <a:gsLst>
            <a:gs pos="0">
              <a:schemeClr val="accent3">
                <a:hueOff val="1250029"/>
                <a:satOff val="-1876"/>
                <a:lumOff val="-305"/>
                <a:alphaOff val="0"/>
                <a:shade val="51000"/>
                <a:satMod val="130000"/>
              </a:schemeClr>
            </a:gs>
            <a:gs pos="80000">
              <a:schemeClr val="accent3">
                <a:hueOff val="1250029"/>
                <a:satOff val="-1876"/>
                <a:lumOff val="-305"/>
                <a:alphaOff val="0"/>
                <a:shade val="93000"/>
                <a:satMod val="130000"/>
              </a:schemeClr>
            </a:gs>
            <a:gs pos="100000">
              <a:schemeClr val="accent3">
                <a:hueOff val="1250029"/>
                <a:satOff val="-1876"/>
                <a:lumOff val="-3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Partner with the State</a:t>
          </a:r>
        </a:p>
      </dsp:txBody>
      <dsp:txXfrm>
        <a:off x="19904" y="480545"/>
        <a:ext cx="8189792" cy="367937"/>
      </dsp:txXfrm>
    </dsp:sp>
    <dsp:sp modelId="{5C7812B0-F211-499B-B1E0-D8FCCEBF93A5}">
      <dsp:nvSpPr>
        <dsp:cNvPr id="0" name=""/>
        <dsp:cNvSpPr/>
      </dsp:nvSpPr>
      <dsp:spPr>
        <a:xfrm>
          <a:off x="0" y="917346"/>
          <a:ext cx="8229600" cy="407745"/>
        </a:xfrm>
        <a:prstGeom prst="roundRect">
          <a:avLst/>
        </a:prstGeom>
        <a:gradFill rotWithShape="0">
          <a:gsLst>
            <a:gs pos="0">
              <a:schemeClr val="accent3">
                <a:hueOff val="2500059"/>
                <a:satOff val="-3751"/>
                <a:lumOff val="-610"/>
                <a:alphaOff val="0"/>
                <a:shade val="51000"/>
                <a:satMod val="130000"/>
              </a:schemeClr>
            </a:gs>
            <a:gs pos="80000">
              <a:schemeClr val="accent3">
                <a:hueOff val="2500059"/>
                <a:satOff val="-3751"/>
                <a:lumOff val="-610"/>
                <a:alphaOff val="0"/>
                <a:shade val="93000"/>
                <a:satMod val="130000"/>
              </a:schemeClr>
            </a:gs>
            <a:gs pos="100000">
              <a:schemeClr val="accent3">
                <a:hueOff val="2500059"/>
                <a:satOff val="-3751"/>
                <a:lumOff val="-61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May provide direct services, may contract services, or a combination of both</a:t>
          </a:r>
        </a:p>
      </dsp:txBody>
      <dsp:txXfrm>
        <a:off x="19904" y="937250"/>
        <a:ext cx="8189792" cy="367937"/>
      </dsp:txXfrm>
    </dsp:sp>
    <dsp:sp modelId="{1038D43C-C191-40DD-AB44-968555F9A506}">
      <dsp:nvSpPr>
        <dsp:cNvPr id="0" name=""/>
        <dsp:cNvSpPr/>
      </dsp:nvSpPr>
      <dsp:spPr>
        <a:xfrm>
          <a:off x="0" y="1374051"/>
          <a:ext cx="8229600" cy="407745"/>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Ensure local plan/priorities are followed</a:t>
          </a:r>
        </a:p>
      </dsp:txBody>
      <dsp:txXfrm>
        <a:off x="19904" y="1393955"/>
        <a:ext cx="8189792" cy="367937"/>
      </dsp:txXfrm>
    </dsp:sp>
    <dsp:sp modelId="{521E3B4D-DA12-4D7C-B7D0-1DD3FB3E3D3F}">
      <dsp:nvSpPr>
        <dsp:cNvPr id="0" name=""/>
        <dsp:cNvSpPr/>
      </dsp:nvSpPr>
      <dsp:spPr>
        <a:xfrm>
          <a:off x="0" y="1830756"/>
          <a:ext cx="8229600" cy="407745"/>
        </a:xfrm>
        <a:prstGeom prst="roundRect">
          <a:avLst/>
        </a:prstGeom>
        <a:gradFill rotWithShape="0">
          <a:gsLst>
            <a:gs pos="0">
              <a:schemeClr val="accent3">
                <a:hueOff val="5000117"/>
                <a:satOff val="-7502"/>
                <a:lumOff val="-1220"/>
                <a:alphaOff val="0"/>
                <a:shade val="51000"/>
                <a:satMod val="130000"/>
              </a:schemeClr>
            </a:gs>
            <a:gs pos="80000">
              <a:schemeClr val="accent3">
                <a:hueOff val="5000117"/>
                <a:satOff val="-7502"/>
                <a:lumOff val="-1220"/>
                <a:alphaOff val="0"/>
                <a:shade val="93000"/>
                <a:satMod val="130000"/>
              </a:schemeClr>
            </a:gs>
            <a:gs pos="100000">
              <a:schemeClr val="accent3">
                <a:hueOff val="5000117"/>
                <a:satOff val="-7502"/>
                <a:lumOff val="-12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Negotiate performance levels with the state, in conjunction with LEO and WDB </a:t>
          </a:r>
        </a:p>
      </dsp:txBody>
      <dsp:txXfrm>
        <a:off x="19904" y="1850660"/>
        <a:ext cx="8189792" cy="367937"/>
      </dsp:txXfrm>
    </dsp:sp>
    <dsp:sp modelId="{A9F96DF7-ADC8-4489-AFCC-A59A546B9183}">
      <dsp:nvSpPr>
        <dsp:cNvPr id="0" name=""/>
        <dsp:cNvSpPr/>
      </dsp:nvSpPr>
      <dsp:spPr>
        <a:xfrm>
          <a:off x="0" y="2287461"/>
          <a:ext cx="8229600" cy="407745"/>
        </a:xfrm>
        <a:prstGeom prst="roundRect">
          <a:avLst/>
        </a:prstGeom>
        <a:gradFill rotWithShape="0">
          <a:gsLst>
            <a:gs pos="0">
              <a:schemeClr val="accent3">
                <a:hueOff val="6250147"/>
                <a:satOff val="-9378"/>
                <a:lumOff val="-1525"/>
                <a:alphaOff val="0"/>
                <a:shade val="51000"/>
                <a:satMod val="130000"/>
              </a:schemeClr>
            </a:gs>
            <a:gs pos="80000">
              <a:schemeClr val="accent3">
                <a:hueOff val="6250147"/>
                <a:satOff val="-9378"/>
                <a:lumOff val="-1525"/>
                <a:alphaOff val="0"/>
                <a:shade val="93000"/>
                <a:satMod val="130000"/>
              </a:schemeClr>
            </a:gs>
            <a:gs pos="100000">
              <a:schemeClr val="accent3">
                <a:hueOff val="6250147"/>
                <a:satOff val="-9378"/>
                <a:lumOff val="-15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Ensure performance measures are met</a:t>
          </a:r>
        </a:p>
      </dsp:txBody>
      <dsp:txXfrm>
        <a:off x="19904" y="2307365"/>
        <a:ext cx="8189792" cy="367937"/>
      </dsp:txXfrm>
    </dsp:sp>
    <dsp:sp modelId="{7001A99B-DE72-4E76-BDF2-5A5C436F411A}">
      <dsp:nvSpPr>
        <dsp:cNvPr id="0" name=""/>
        <dsp:cNvSpPr/>
      </dsp:nvSpPr>
      <dsp:spPr>
        <a:xfrm>
          <a:off x="0" y="2744166"/>
          <a:ext cx="8229600" cy="407745"/>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Provide oversight of local contractors</a:t>
          </a:r>
        </a:p>
      </dsp:txBody>
      <dsp:txXfrm>
        <a:off x="19904" y="2764070"/>
        <a:ext cx="8189792" cy="367937"/>
      </dsp:txXfrm>
    </dsp:sp>
    <dsp:sp modelId="{14B75E76-10FA-4288-A888-7783A651C1C8}">
      <dsp:nvSpPr>
        <dsp:cNvPr id="0" name=""/>
        <dsp:cNvSpPr/>
      </dsp:nvSpPr>
      <dsp:spPr>
        <a:xfrm>
          <a:off x="0" y="3200871"/>
          <a:ext cx="8229600" cy="407745"/>
        </a:xfrm>
        <a:prstGeom prst="roundRect">
          <a:avLst/>
        </a:prstGeom>
        <a:gradFill rotWithShape="0">
          <a:gsLst>
            <a:gs pos="0">
              <a:schemeClr val="accent3">
                <a:hueOff val="8750205"/>
                <a:satOff val="-13129"/>
                <a:lumOff val="-2135"/>
                <a:alphaOff val="0"/>
                <a:shade val="51000"/>
                <a:satMod val="130000"/>
              </a:schemeClr>
            </a:gs>
            <a:gs pos="80000">
              <a:schemeClr val="accent3">
                <a:hueOff val="8750205"/>
                <a:satOff val="-13129"/>
                <a:lumOff val="-2135"/>
                <a:alphaOff val="0"/>
                <a:shade val="93000"/>
                <a:satMod val="130000"/>
              </a:schemeClr>
            </a:gs>
            <a:gs pos="100000">
              <a:schemeClr val="accent3">
                <a:hueOff val="8750205"/>
                <a:satOff val="-13129"/>
                <a:lumOff val="-21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Provide training and technical assistance to local contractors</a:t>
          </a:r>
        </a:p>
      </dsp:txBody>
      <dsp:txXfrm>
        <a:off x="19904" y="3220775"/>
        <a:ext cx="8189792" cy="367937"/>
      </dsp:txXfrm>
    </dsp:sp>
    <dsp:sp modelId="{B0C06269-6DB7-42D8-B98B-B09D3EBAE88B}">
      <dsp:nvSpPr>
        <dsp:cNvPr id="0" name=""/>
        <dsp:cNvSpPr/>
      </dsp:nvSpPr>
      <dsp:spPr>
        <a:xfrm>
          <a:off x="0" y="3657576"/>
          <a:ext cx="8229600" cy="407745"/>
        </a:xfrm>
        <a:prstGeom prst="roundRect">
          <a:avLst/>
        </a:prstGeom>
        <a:gradFill rotWithShape="0">
          <a:gsLst>
            <a:gs pos="0">
              <a:schemeClr val="accent3">
                <a:hueOff val="10000235"/>
                <a:satOff val="-15004"/>
                <a:lumOff val="-2440"/>
                <a:alphaOff val="0"/>
                <a:shade val="51000"/>
                <a:satMod val="130000"/>
              </a:schemeClr>
            </a:gs>
            <a:gs pos="80000">
              <a:schemeClr val="accent3">
                <a:hueOff val="10000235"/>
                <a:satOff val="-15004"/>
                <a:lumOff val="-2440"/>
                <a:alphaOff val="0"/>
                <a:shade val="93000"/>
                <a:satMod val="130000"/>
              </a:schemeClr>
            </a:gs>
            <a:gs pos="100000">
              <a:schemeClr val="accent3">
                <a:hueOff val="10000235"/>
                <a:satOff val="-15004"/>
                <a:lumOff val="-24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Answer to the local WDB</a:t>
          </a:r>
        </a:p>
      </dsp:txBody>
      <dsp:txXfrm>
        <a:off x="19904" y="3677480"/>
        <a:ext cx="8189792" cy="367937"/>
      </dsp:txXfrm>
    </dsp:sp>
    <dsp:sp modelId="{21D43E93-44E1-4175-B556-EFF01E6104BF}">
      <dsp:nvSpPr>
        <dsp:cNvPr id="0" name=""/>
        <dsp:cNvSpPr/>
      </dsp:nvSpPr>
      <dsp:spPr>
        <a:xfrm>
          <a:off x="0" y="4114281"/>
          <a:ext cx="8229600" cy="407745"/>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Are the direct contact for subcontractor questions</a:t>
          </a:r>
        </a:p>
      </dsp:txBody>
      <dsp:txXfrm>
        <a:off x="19904" y="4134185"/>
        <a:ext cx="8189792" cy="36793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D28C15-698B-466B-A43A-2C836ACD2DA3}" type="datetimeFigureOut">
              <a:rPr lang="en-US" smtClean="0"/>
              <a:t>4/17/2015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BBBF56-E75B-42A0-87D1-DDB916B9F67B}" type="slidenum">
              <a:rPr lang="en-US" smtClean="0"/>
              <a:t>‹#›</a:t>
            </a:fld>
            <a:endParaRPr lang="en-US"/>
          </a:p>
        </p:txBody>
      </p:sp>
    </p:spTree>
    <p:extLst>
      <p:ext uri="{BB962C8B-B14F-4D97-AF65-F5344CB8AC3E}">
        <p14:creationId xmlns:p14="http://schemas.microsoft.com/office/powerpoint/2010/main" val="39684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28722" indent="-280278" eaLnBrk="0" hangingPunct="0">
              <a:defRPr>
                <a:solidFill>
                  <a:schemeClr val="tx1"/>
                </a:solidFill>
                <a:latin typeface="Calibri" pitchFamily="34" charset="0"/>
              </a:defRPr>
            </a:lvl2pPr>
            <a:lvl3pPr marL="1121112" indent="-224222" eaLnBrk="0" hangingPunct="0">
              <a:defRPr>
                <a:solidFill>
                  <a:schemeClr val="tx1"/>
                </a:solidFill>
                <a:latin typeface="Calibri" pitchFamily="34" charset="0"/>
              </a:defRPr>
            </a:lvl3pPr>
            <a:lvl4pPr marL="1569558" indent="-224222" eaLnBrk="0" hangingPunct="0">
              <a:defRPr>
                <a:solidFill>
                  <a:schemeClr val="tx1"/>
                </a:solidFill>
                <a:latin typeface="Calibri" pitchFamily="34" charset="0"/>
              </a:defRPr>
            </a:lvl4pPr>
            <a:lvl5pPr marL="2018001" indent="-224222" eaLnBrk="0" hangingPunct="0">
              <a:defRPr>
                <a:solidFill>
                  <a:schemeClr val="tx1"/>
                </a:solidFill>
                <a:latin typeface="Calibri" pitchFamily="34" charset="0"/>
              </a:defRPr>
            </a:lvl5pPr>
            <a:lvl6pPr marL="2466445" indent="-224222" eaLnBrk="0" fontAlgn="base" hangingPunct="0">
              <a:spcBef>
                <a:spcPct val="0"/>
              </a:spcBef>
              <a:spcAft>
                <a:spcPct val="0"/>
              </a:spcAft>
              <a:defRPr>
                <a:solidFill>
                  <a:schemeClr val="tx1"/>
                </a:solidFill>
                <a:latin typeface="Calibri" pitchFamily="34" charset="0"/>
              </a:defRPr>
            </a:lvl6pPr>
            <a:lvl7pPr marL="2914891" indent="-224222" eaLnBrk="0" fontAlgn="base" hangingPunct="0">
              <a:spcBef>
                <a:spcPct val="0"/>
              </a:spcBef>
              <a:spcAft>
                <a:spcPct val="0"/>
              </a:spcAft>
              <a:defRPr>
                <a:solidFill>
                  <a:schemeClr val="tx1"/>
                </a:solidFill>
                <a:latin typeface="Calibri" pitchFamily="34" charset="0"/>
              </a:defRPr>
            </a:lvl7pPr>
            <a:lvl8pPr marL="3363336" indent="-224222" eaLnBrk="0" fontAlgn="base" hangingPunct="0">
              <a:spcBef>
                <a:spcPct val="0"/>
              </a:spcBef>
              <a:spcAft>
                <a:spcPct val="0"/>
              </a:spcAft>
              <a:defRPr>
                <a:solidFill>
                  <a:schemeClr val="tx1"/>
                </a:solidFill>
                <a:latin typeface="Calibri" pitchFamily="34" charset="0"/>
              </a:defRPr>
            </a:lvl8pPr>
            <a:lvl9pPr marL="3811780" indent="-224222" eaLnBrk="0" fontAlgn="base" hangingPunct="0">
              <a:spcBef>
                <a:spcPct val="0"/>
              </a:spcBef>
              <a:spcAft>
                <a:spcPct val="0"/>
              </a:spcAft>
              <a:defRPr>
                <a:solidFill>
                  <a:schemeClr val="tx1"/>
                </a:solidFill>
                <a:latin typeface="Calibri" pitchFamily="34" charset="0"/>
              </a:defRPr>
            </a:lvl9pPr>
          </a:lstStyle>
          <a:p>
            <a:pPr eaLnBrk="1" hangingPunct="1"/>
            <a:fld id="{C8DF9F95-084E-4E74-BA05-E93DC276750A}" type="slidenum">
              <a:rPr lang="en-US" smtClean="0">
                <a:solidFill>
                  <a:prstClr val="black"/>
                </a:solidFill>
              </a:rPr>
              <a:pPr eaLnBrk="1" hangingPunct="1"/>
              <a:t>18</a:t>
            </a:fld>
            <a:endParaRPr lang="en-US" dirty="0"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28722" indent="-280278" eaLnBrk="0" hangingPunct="0">
              <a:defRPr>
                <a:solidFill>
                  <a:schemeClr val="tx1"/>
                </a:solidFill>
                <a:latin typeface="Calibri" pitchFamily="34" charset="0"/>
              </a:defRPr>
            </a:lvl2pPr>
            <a:lvl3pPr marL="1121112" indent="-224222" eaLnBrk="0" hangingPunct="0">
              <a:defRPr>
                <a:solidFill>
                  <a:schemeClr val="tx1"/>
                </a:solidFill>
                <a:latin typeface="Calibri" pitchFamily="34" charset="0"/>
              </a:defRPr>
            </a:lvl3pPr>
            <a:lvl4pPr marL="1569558" indent="-224222" eaLnBrk="0" hangingPunct="0">
              <a:defRPr>
                <a:solidFill>
                  <a:schemeClr val="tx1"/>
                </a:solidFill>
                <a:latin typeface="Calibri" pitchFamily="34" charset="0"/>
              </a:defRPr>
            </a:lvl4pPr>
            <a:lvl5pPr marL="2018001" indent="-224222" eaLnBrk="0" hangingPunct="0">
              <a:defRPr>
                <a:solidFill>
                  <a:schemeClr val="tx1"/>
                </a:solidFill>
                <a:latin typeface="Calibri" pitchFamily="34" charset="0"/>
              </a:defRPr>
            </a:lvl5pPr>
            <a:lvl6pPr marL="2466445" indent="-224222" eaLnBrk="0" fontAlgn="base" hangingPunct="0">
              <a:spcBef>
                <a:spcPct val="0"/>
              </a:spcBef>
              <a:spcAft>
                <a:spcPct val="0"/>
              </a:spcAft>
              <a:defRPr>
                <a:solidFill>
                  <a:schemeClr val="tx1"/>
                </a:solidFill>
                <a:latin typeface="Calibri" pitchFamily="34" charset="0"/>
              </a:defRPr>
            </a:lvl6pPr>
            <a:lvl7pPr marL="2914891" indent="-224222" eaLnBrk="0" fontAlgn="base" hangingPunct="0">
              <a:spcBef>
                <a:spcPct val="0"/>
              </a:spcBef>
              <a:spcAft>
                <a:spcPct val="0"/>
              </a:spcAft>
              <a:defRPr>
                <a:solidFill>
                  <a:schemeClr val="tx1"/>
                </a:solidFill>
                <a:latin typeface="Calibri" pitchFamily="34" charset="0"/>
              </a:defRPr>
            </a:lvl7pPr>
            <a:lvl8pPr marL="3363336" indent="-224222" eaLnBrk="0" fontAlgn="base" hangingPunct="0">
              <a:spcBef>
                <a:spcPct val="0"/>
              </a:spcBef>
              <a:spcAft>
                <a:spcPct val="0"/>
              </a:spcAft>
              <a:defRPr>
                <a:solidFill>
                  <a:schemeClr val="tx1"/>
                </a:solidFill>
                <a:latin typeface="Calibri" pitchFamily="34" charset="0"/>
              </a:defRPr>
            </a:lvl8pPr>
            <a:lvl9pPr marL="3811780" indent="-224222" eaLnBrk="0" fontAlgn="base" hangingPunct="0">
              <a:spcBef>
                <a:spcPct val="0"/>
              </a:spcBef>
              <a:spcAft>
                <a:spcPct val="0"/>
              </a:spcAft>
              <a:defRPr>
                <a:solidFill>
                  <a:schemeClr val="tx1"/>
                </a:solidFill>
                <a:latin typeface="Calibri" pitchFamily="34" charset="0"/>
              </a:defRPr>
            </a:lvl9pPr>
          </a:lstStyle>
          <a:p>
            <a:pPr eaLnBrk="1" hangingPunct="1"/>
            <a:fld id="{C8DF9F95-084E-4E74-BA05-E93DC276750A}" type="slidenum">
              <a:rPr lang="en-US" smtClean="0">
                <a:solidFill>
                  <a:prstClr val="black"/>
                </a:solidFill>
              </a:rPr>
              <a:pPr eaLnBrk="1" hangingPunct="1"/>
              <a:t>21</a:t>
            </a:fld>
            <a:endParaRPr lang="en-US" dirty="0"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28722" indent="-280278" eaLnBrk="0" hangingPunct="0">
              <a:defRPr>
                <a:solidFill>
                  <a:schemeClr val="tx1"/>
                </a:solidFill>
                <a:latin typeface="Calibri" pitchFamily="34" charset="0"/>
              </a:defRPr>
            </a:lvl2pPr>
            <a:lvl3pPr marL="1121112" indent="-224222" eaLnBrk="0" hangingPunct="0">
              <a:defRPr>
                <a:solidFill>
                  <a:schemeClr val="tx1"/>
                </a:solidFill>
                <a:latin typeface="Calibri" pitchFamily="34" charset="0"/>
              </a:defRPr>
            </a:lvl3pPr>
            <a:lvl4pPr marL="1569558" indent="-224222" eaLnBrk="0" hangingPunct="0">
              <a:defRPr>
                <a:solidFill>
                  <a:schemeClr val="tx1"/>
                </a:solidFill>
                <a:latin typeface="Calibri" pitchFamily="34" charset="0"/>
              </a:defRPr>
            </a:lvl4pPr>
            <a:lvl5pPr marL="2018001" indent="-224222" eaLnBrk="0" hangingPunct="0">
              <a:defRPr>
                <a:solidFill>
                  <a:schemeClr val="tx1"/>
                </a:solidFill>
                <a:latin typeface="Calibri" pitchFamily="34" charset="0"/>
              </a:defRPr>
            </a:lvl5pPr>
            <a:lvl6pPr marL="2466445" indent="-224222" eaLnBrk="0" fontAlgn="base" hangingPunct="0">
              <a:spcBef>
                <a:spcPct val="0"/>
              </a:spcBef>
              <a:spcAft>
                <a:spcPct val="0"/>
              </a:spcAft>
              <a:defRPr>
                <a:solidFill>
                  <a:schemeClr val="tx1"/>
                </a:solidFill>
                <a:latin typeface="Calibri" pitchFamily="34" charset="0"/>
              </a:defRPr>
            </a:lvl6pPr>
            <a:lvl7pPr marL="2914891" indent="-224222" eaLnBrk="0" fontAlgn="base" hangingPunct="0">
              <a:spcBef>
                <a:spcPct val="0"/>
              </a:spcBef>
              <a:spcAft>
                <a:spcPct val="0"/>
              </a:spcAft>
              <a:defRPr>
                <a:solidFill>
                  <a:schemeClr val="tx1"/>
                </a:solidFill>
                <a:latin typeface="Calibri" pitchFamily="34" charset="0"/>
              </a:defRPr>
            </a:lvl7pPr>
            <a:lvl8pPr marL="3363336" indent="-224222" eaLnBrk="0" fontAlgn="base" hangingPunct="0">
              <a:spcBef>
                <a:spcPct val="0"/>
              </a:spcBef>
              <a:spcAft>
                <a:spcPct val="0"/>
              </a:spcAft>
              <a:defRPr>
                <a:solidFill>
                  <a:schemeClr val="tx1"/>
                </a:solidFill>
                <a:latin typeface="Calibri" pitchFamily="34" charset="0"/>
              </a:defRPr>
            </a:lvl8pPr>
            <a:lvl9pPr marL="3811780" indent="-224222" eaLnBrk="0" fontAlgn="base" hangingPunct="0">
              <a:spcBef>
                <a:spcPct val="0"/>
              </a:spcBef>
              <a:spcAft>
                <a:spcPct val="0"/>
              </a:spcAft>
              <a:defRPr>
                <a:solidFill>
                  <a:schemeClr val="tx1"/>
                </a:solidFill>
                <a:latin typeface="Calibri" pitchFamily="34" charset="0"/>
              </a:defRPr>
            </a:lvl9pPr>
          </a:lstStyle>
          <a:p>
            <a:pPr eaLnBrk="1" hangingPunct="1"/>
            <a:fld id="{C8DF9F95-084E-4E74-BA05-E93DC276750A}" type="slidenum">
              <a:rPr lang="en-US" smtClean="0">
                <a:solidFill>
                  <a:prstClr val="black"/>
                </a:solidFill>
              </a:rPr>
              <a:pPr eaLnBrk="1" hangingPunct="1"/>
              <a:t>22</a:t>
            </a:fld>
            <a:endParaRPr lang="en-US" dirty="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9749" y="5105400"/>
            <a:ext cx="1619251" cy="144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1" y="5105400"/>
            <a:ext cx="4705351" cy="144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49" y="1600200"/>
            <a:ext cx="2076451"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1" y="1600200"/>
            <a:ext cx="6076951" cy="4876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smtClean="0"/>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pPr eaLnBrk="1" latinLnBrk="0" hangingPunct="1"/>
            <a:fld id="{9D21D778-B565-4D7E-94D7-64010A445B68}" type="datetimeFigureOut">
              <a:rPr lang="en-US" smtClean="0"/>
              <a:pPr eaLnBrk="1" latinLnBrk="0" hangingPunct="1"/>
              <a:t>4/17/2015</a:t>
            </a:fld>
            <a:endParaRPr lang="en-US"/>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kumimoji="0" lang="en-US"/>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2C6B1FF6-39B9-40F5-8B67-33C6354A3D4F}" type="slidenum">
              <a:rPr kumimoji="0" lang="en-US" smtClean="0"/>
              <a:pPr/>
              <a:t>‹#›</a:t>
            </a:fld>
            <a:endParaRPr kumimoji="0" lang="en-US" dirty="0">
              <a:solidFill>
                <a:schemeClr val="accent3">
                  <a:shade val="75000"/>
                </a:schemeClr>
              </a:solidFill>
            </a:endParaRPr>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508025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dirty="0"/>
          </a:p>
        </p:txBody>
      </p:sp>
    </p:spTree>
    <p:extLst>
      <p:ext uri="{BB962C8B-B14F-4D97-AF65-F5344CB8AC3E}">
        <p14:creationId xmlns:p14="http://schemas.microsoft.com/office/powerpoint/2010/main" val="15722437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extLst>
      <p:ext uri="{BB962C8B-B14F-4D97-AF65-F5344CB8AC3E}">
        <p14:creationId xmlns:p14="http://schemas.microsoft.com/office/powerpoint/2010/main" val="30349418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a:t>‹#›</a:t>
            </a:fld>
            <a:endParaRPr kumimoji="0" lang="en-US"/>
          </a:p>
        </p:txBody>
      </p:sp>
    </p:spTree>
    <p:extLst>
      <p:ext uri="{BB962C8B-B14F-4D97-AF65-F5344CB8AC3E}">
        <p14:creationId xmlns:p14="http://schemas.microsoft.com/office/powerpoint/2010/main" val="11450605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algn="ctr" eaLnBrk="1" latinLnBrk="0" hangingPunct="1"/>
            <a:fld id="{2C6B1FF6-39B9-40F5-8B67-33C6354A3D4F}" type="slidenum">
              <a:rPr kumimoji="0" lang="en-US" smtClean="0"/>
              <a:pPr algn="ctr" eaLnBrk="1" latinLnBrk="0" hangingPunct="1"/>
              <a:t>‹#›</a:t>
            </a:fld>
            <a:endParaRPr kumimoji="0" lang="en-US" dirty="0"/>
          </a:p>
        </p:txBody>
      </p:sp>
    </p:spTree>
    <p:extLst>
      <p:ext uri="{BB962C8B-B14F-4D97-AF65-F5344CB8AC3E}">
        <p14:creationId xmlns:p14="http://schemas.microsoft.com/office/powerpoint/2010/main" val="12445863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2C6B1FF6-39B9-40F5-8B67-33C6354A3D4F}" type="slidenum">
              <a:rPr kumimoji="0" lang="en-US" smtClean="0"/>
              <a:pPr/>
              <a:t>‹#›</a:t>
            </a:fld>
            <a:endParaRPr kumimoji="0" lang="en-US" dirty="0"/>
          </a:p>
        </p:txBody>
      </p:sp>
    </p:spTree>
    <p:extLst>
      <p:ext uri="{BB962C8B-B14F-4D97-AF65-F5344CB8AC3E}">
        <p14:creationId xmlns:p14="http://schemas.microsoft.com/office/powerpoint/2010/main" val="3661284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C6B1FF6-39B9-40F5-8B67-33C6354A3D4F}" type="slidenum">
              <a:rPr kumimoji="0" lang="en-US" smtClean="0"/>
              <a:pPr/>
              <a:t>‹#›</a:t>
            </a:fld>
            <a:endParaRPr kumimoji="0" lang="en-US" dirty="0">
              <a:solidFill>
                <a:srgbClr val="FFFFFF"/>
              </a:solidFill>
            </a:endParaRPr>
          </a:p>
        </p:txBody>
      </p:sp>
    </p:spTree>
    <p:extLst>
      <p:ext uri="{BB962C8B-B14F-4D97-AF65-F5344CB8AC3E}">
        <p14:creationId xmlns:p14="http://schemas.microsoft.com/office/powerpoint/2010/main" val="31623369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extLst>
      <p:ext uri="{BB962C8B-B14F-4D97-AF65-F5344CB8AC3E}">
        <p14:creationId xmlns:p14="http://schemas.microsoft.com/office/powerpoint/2010/main" val="21265651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a:t>‹#›</a:t>
            </a:fld>
            <a:endParaRPr kumimoji="0" lang="en-US" dirty="0"/>
          </a:p>
        </p:txBody>
      </p:sp>
    </p:spTree>
    <p:extLst>
      <p:ext uri="{BB962C8B-B14F-4D97-AF65-F5344CB8AC3E}">
        <p14:creationId xmlns:p14="http://schemas.microsoft.com/office/powerpoint/2010/main" val="72183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6E836-5B6F-4581-881A-608EDCE22B67}" type="slidenum">
              <a:rPr lang="en-MY"/>
              <a:pPr>
                <a:defRPr/>
              </a:pPr>
              <a:t>‹#›</a:t>
            </a:fld>
            <a:endParaRPr lang="en-MY"/>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4/17/2015</a:t>
            </a:fld>
            <a:endParaRPr lang="en-US" sz="1000" dirty="0">
              <a:solidFill>
                <a:schemeClr val="tx1"/>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sz="1000" b="0">
              <a:solidFill>
                <a:schemeClr val="tx1"/>
              </a:solidFill>
            </a:endParaRPr>
          </a:p>
        </p:txBody>
      </p:sp>
    </p:spTree>
    <p:extLst>
      <p:ext uri="{BB962C8B-B14F-4D97-AF65-F5344CB8AC3E}">
        <p14:creationId xmlns:p14="http://schemas.microsoft.com/office/powerpoint/2010/main" val="1853002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4/17/2015</a:t>
            </a:fld>
            <a:endParaRPr lang="en-US" sz="1000" dirty="0">
              <a:solidFill>
                <a:schemeClr val="tx1"/>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sz="1000" b="0">
              <a:solidFill>
                <a:schemeClr val="tx1"/>
              </a:solidFill>
            </a:endParaRPr>
          </a:p>
        </p:txBody>
      </p:sp>
    </p:spTree>
    <p:extLst>
      <p:ext uri="{BB962C8B-B14F-4D97-AF65-F5344CB8AC3E}">
        <p14:creationId xmlns:p14="http://schemas.microsoft.com/office/powerpoint/2010/main" val="16721739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4/17/2015</a:t>
            </a:fld>
            <a:endParaRPr lang="en-US" sz="1000" dirty="0">
              <a:solidFill>
                <a:schemeClr val="tx1"/>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sz="1000" b="0">
              <a:solidFill>
                <a:schemeClr val="tx1"/>
              </a:solidFill>
            </a:endParaRPr>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952103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4/17/2015</a:t>
            </a:fld>
            <a:endParaRPr lang="en-US" sz="1000" dirty="0">
              <a:solidFill>
                <a:schemeClr val="tx1"/>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sz="1000" b="0">
              <a:solidFill>
                <a:schemeClr val="tx1"/>
              </a:solidFill>
            </a:endParaRPr>
          </a:p>
        </p:txBody>
      </p:sp>
    </p:spTree>
    <p:extLst>
      <p:ext uri="{BB962C8B-B14F-4D97-AF65-F5344CB8AC3E}">
        <p14:creationId xmlns:p14="http://schemas.microsoft.com/office/powerpoint/2010/main" val="12638308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4/17/2015</a:t>
            </a:fld>
            <a:endParaRPr lang="en-US" sz="1000" dirty="0">
              <a:solidFill>
                <a:schemeClr val="tx1"/>
              </a:solidFill>
            </a:endParaRPr>
          </a:p>
        </p:txBody>
      </p:sp>
      <p:sp>
        <p:nvSpPr>
          <p:cNvPr id="4" name="Footer Placeholder 3"/>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a:t>
            </a:fld>
            <a:endParaRPr kumimoji="0" lang="en-US" sz="1000" b="0">
              <a:solidFill>
                <a:schemeClr val="tx1"/>
              </a:solidFill>
            </a:endParaRPr>
          </a:p>
        </p:txBody>
      </p:sp>
    </p:spTree>
    <p:extLst>
      <p:ext uri="{BB962C8B-B14F-4D97-AF65-F5344CB8AC3E}">
        <p14:creationId xmlns:p14="http://schemas.microsoft.com/office/powerpoint/2010/main" val="35830509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4/17/2015</a:t>
            </a:fld>
            <a:endParaRPr lang="en-US" sz="1000" dirty="0">
              <a:solidFill>
                <a:schemeClr val="tx1"/>
              </a:solidFill>
            </a:endParaRPr>
          </a:p>
        </p:txBody>
      </p:sp>
      <p:sp>
        <p:nvSpPr>
          <p:cNvPr id="4" name="Footer Placeholder 3"/>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a:t>
            </a:fld>
            <a:endParaRPr kumimoji="0" lang="en-US" sz="1000" b="0">
              <a:solidFill>
                <a:schemeClr val="tx1"/>
              </a:solidFill>
            </a:endParaRPr>
          </a:p>
        </p:txBody>
      </p:sp>
    </p:spTree>
    <p:extLst>
      <p:ext uri="{BB962C8B-B14F-4D97-AF65-F5344CB8AC3E}">
        <p14:creationId xmlns:p14="http://schemas.microsoft.com/office/powerpoint/2010/main" val="25587481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a:p>
        </p:txBody>
      </p:sp>
    </p:spTree>
    <p:extLst>
      <p:ext uri="{BB962C8B-B14F-4D97-AF65-F5344CB8AC3E}">
        <p14:creationId xmlns:p14="http://schemas.microsoft.com/office/powerpoint/2010/main" val="6542656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4/17/2015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dirty="0"/>
          </a:p>
        </p:txBody>
      </p:sp>
    </p:spTree>
    <p:extLst>
      <p:ext uri="{BB962C8B-B14F-4D97-AF65-F5344CB8AC3E}">
        <p14:creationId xmlns:p14="http://schemas.microsoft.com/office/powerpoint/2010/main" val="472053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8C91FC-0791-4C6A-8FDE-BC4F4BE1DD36}" type="datetime1">
              <a:rPr lang="en-US" smtClean="0"/>
              <a:pPr/>
              <a:t>4/17/2015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528021-F2B4-4E68-AF8F-63D868723F91}"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488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B3125-7B76-45C0-9D19-E5C88C6EE011}" type="datetime1">
              <a:rPr lang="en-US" smtClean="0"/>
              <a:pPr/>
              <a:t>4/17/2015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528021-F2B4-4E68-AF8F-63D868723F91}" type="slidenum">
              <a:rPr lang="en-US" smtClean="0"/>
              <a:pPr/>
              <a:t>‹#›</a:t>
            </a:fld>
            <a:endParaRPr lang="en-US" dirty="0"/>
          </a:p>
        </p:txBody>
      </p:sp>
    </p:spTree>
    <p:extLst>
      <p:ext uri="{BB962C8B-B14F-4D97-AF65-F5344CB8AC3E}">
        <p14:creationId xmlns:p14="http://schemas.microsoft.com/office/powerpoint/2010/main" val="597446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FE12-AEDB-407F-A4D1-8D7B5E0D418B}" type="slidenum">
              <a:rPr lang="en-MY"/>
              <a:pPr>
                <a:defRPr/>
              </a:pPr>
              <a:t>‹#›</a:t>
            </a:fld>
            <a:endParaRPr lang="en-MY"/>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C6EC69-D947-4866-9452-5BAAD96C74E9}" type="datetime1">
              <a:rPr lang="en-US" smtClean="0"/>
              <a:pPr/>
              <a:t>4/17/2015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528021-F2B4-4E68-AF8F-63D868723F91}"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137661"/>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F94B164-BA14-4C79-A91E-38AD5C937425}" type="datetime1">
              <a:rPr lang="en-US" smtClean="0"/>
              <a:pPr/>
              <a:t>4/17/2015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528021-F2B4-4E68-AF8F-63D868723F91}" type="slidenum">
              <a:rPr lang="en-US" smtClean="0"/>
              <a:pPr/>
              <a:t>‹#›</a:t>
            </a:fld>
            <a:endParaRPr lang="en-US" dirty="0"/>
          </a:p>
        </p:txBody>
      </p:sp>
    </p:spTree>
    <p:extLst>
      <p:ext uri="{BB962C8B-B14F-4D97-AF65-F5344CB8AC3E}">
        <p14:creationId xmlns:p14="http://schemas.microsoft.com/office/powerpoint/2010/main" val="3762758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48C12D-378F-4C1B-B046-33FCD277D25A}" type="datetime1">
              <a:rPr lang="en-US" smtClean="0"/>
              <a:pPr/>
              <a:t>4/17/2015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528021-F2B4-4E68-AF8F-63D868723F91}"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630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A3933F-F78F-4F97-B7DB-060DB9EC2E7D}" type="datetime1">
              <a:rPr lang="en-US" smtClean="0"/>
              <a:pPr/>
              <a:t>4/17/2015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528021-F2B4-4E68-AF8F-63D868723F91}" type="slidenum">
              <a:rPr lang="en-US" smtClean="0"/>
              <a:pPr/>
              <a:t>‹#›</a:t>
            </a:fld>
            <a:endParaRPr lang="en-US" dirty="0"/>
          </a:p>
        </p:txBody>
      </p:sp>
    </p:spTree>
    <p:extLst>
      <p:ext uri="{BB962C8B-B14F-4D97-AF65-F5344CB8AC3E}">
        <p14:creationId xmlns:p14="http://schemas.microsoft.com/office/powerpoint/2010/main" val="15072631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D11D4-9705-4753-AB46-47F645C15F2A}" type="datetime1">
              <a:rPr lang="en-US" smtClean="0"/>
              <a:pPr/>
              <a:t>4/17/2015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528021-F2B4-4E68-AF8F-63D868723F91}" type="slidenum">
              <a:rPr lang="en-US" smtClean="0"/>
              <a:pPr/>
              <a:t>‹#›</a:t>
            </a:fld>
            <a:endParaRPr lang="en-US" dirty="0"/>
          </a:p>
        </p:txBody>
      </p:sp>
    </p:spTree>
    <p:extLst>
      <p:ext uri="{BB962C8B-B14F-4D97-AF65-F5344CB8AC3E}">
        <p14:creationId xmlns:p14="http://schemas.microsoft.com/office/powerpoint/2010/main" val="41974204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EEB92-CAF6-4ACA-BB0A-097859421E75}" type="datetime1">
              <a:rPr lang="en-US" smtClean="0"/>
              <a:pPr/>
              <a:t>4/17/2015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528021-F2B4-4E68-AF8F-63D868723F91}"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3911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BEDEF9-0763-45A5-8811-5DD1C942C152}" type="datetime1">
              <a:rPr lang="en-US" smtClean="0"/>
              <a:pPr/>
              <a:t>4/17/2015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528021-F2B4-4E68-AF8F-63D868723F91}" type="slidenum">
              <a:rPr lang="en-US" smtClean="0"/>
              <a:pPr/>
              <a:t>‹#›</a:t>
            </a:fld>
            <a:endParaRPr lang="en-US" dirty="0"/>
          </a:p>
        </p:txBody>
      </p:sp>
    </p:spTree>
    <p:extLst>
      <p:ext uri="{BB962C8B-B14F-4D97-AF65-F5344CB8AC3E}">
        <p14:creationId xmlns:p14="http://schemas.microsoft.com/office/powerpoint/2010/main" val="7491181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EC6FC9-C8C5-435B-98E9-3A784D13F4BC}" type="datetime1">
              <a:rPr lang="en-US" smtClean="0"/>
              <a:pPr/>
              <a:t>4/17/2015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528021-F2B4-4E68-AF8F-63D868723F91}" type="slidenum">
              <a:rPr lang="en-US" smtClean="0"/>
              <a:pPr/>
              <a:t>‹#›</a:t>
            </a:fld>
            <a:endParaRPr lang="en-US" dirty="0"/>
          </a:p>
        </p:txBody>
      </p:sp>
    </p:spTree>
    <p:extLst>
      <p:ext uri="{BB962C8B-B14F-4D97-AF65-F5344CB8AC3E}">
        <p14:creationId xmlns:p14="http://schemas.microsoft.com/office/powerpoint/2010/main" val="29622691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6FFFEA-AB9A-41F1-855B-DA7525F42A25}" type="datetime1">
              <a:rPr lang="en-US" smtClean="0"/>
              <a:pPr/>
              <a:t>4/17/2015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528021-F2B4-4E68-AF8F-63D868723F91}" type="slidenum">
              <a:rPr lang="en-US" smtClean="0"/>
              <a:pPr/>
              <a:t>‹#›</a:t>
            </a:fld>
            <a:endParaRPr lang="en-US" dirty="0"/>
          </a:p>
        </p:txBody>
      </p:sp>
    </p:spTree>
    <p:extLst>
      <p:ext uri="{BB962C8B-B14F-4D97-AF65-F5344CB8AC3E}">
        <p14:creationId xmlns:p14="http://schemas.microsoft.com/office/powerpoint/2010/main" val="21060431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ct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152400" y="6397823"/>
            <a:ext cx="8763000" cy="307777"/>
          </a:xfrm>
          <a:prstGeom prst="rect">
            <a:avLst/>
          </a:prstGeom>
          <a:noFill/>
        </p:spPr>
        <p:txBody>
          <a:bodyPr wrap="square" rtlCol="0">
            <a:spAutoFit/>
          </a:bodyPr>
          <a:lstStyle/>
          <a:p>
            <a:pPr algn="ctr"/>
            <a:r>
              <a:rPr lang="en-US" sz="1400" i="1" dirty="0" smtClean="0">
                <a:solidFill>
                  <a:prstClr val="black">
                    <a:lumMod val="50000"/>
                    <a:lumOff val="50000"/>
                  </a:prstClr>
                </a:solidFill>
                <a:cs typeface="Arial" pitchFamily="34" charset="0"/>
              </a:rPr>
              <a:t>Promoting a flexible, innovative, and effective workforce system within the State of Michigan.</a:t>
            </a:r>
            <a:endParaRPr lang="en-US" sz="1400" i="1" dirty="0">
              <a:solidFill>
                <a:prstClr val="black">
                  <a:lumMod val="50000"/>
                  <a:lumOff val="50000"/>
                </a:prstClr>
              </a:solidFill>
              <a:cs typeface="Arial" pitchFamily="34" charset="0"/>
            </a:endParaRPr>
          </a:p>
        </p:txBody>
      </p:sp>
      <p:cxnSp>
        <p:nvCxnSpPr>
          <p:cNvPr id="9" name="Straight Connector 8"/>
          <p:cNvCxnSpPr/>
          <p:nvPr userDrawn="1"/>
        </p:nvCxnSpPr>
        <p:spPr>
          <a:xfrm>
            <a:off x="1524000" y="6324600"/>
            <a:ext cx="6096000" cy="0"/>
          </a:xfrm>
          <a:prstGeom prst="line">
            <a:avLst/>
          </a:prstGeom>
          <a:ln w="22225">
            <a:gradFill flip="none" rotWithShape="1">
              <a:gsLst>
                <a:gs pos="0">
                  <a:schemeClr val="tx1">
                    <a:lumMod val="85000"/>
                    <a:lumOff val="15000"/>
                  </a:schemeClr>
                </a:gs>
                <a:gs pos="79000">
                  <a:schemeClr val="bg1"/>
                </a:gs>
                <a:gs pos="100000">
                  <a:schemeClr val="bg1"/>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1400" y="255570"/>
            <a:ext cx="1524000" cy="363594"/>
          </a:xfrm>
          <a:prstGeom prst="rect">
            <a:avLst/>
          </a:prstGeom>
        </p:spPr>
      </p:pic>
    </p:spTree>
    <p:extLst>
      <p:ext uri="{BB962C8B-B14F-4D97-AF65-F5344CB8AC3E}">
        <p14:creationId xmlns:p14="http://schemas.microsoft.com/office/powerpoint/2010/main" val="381355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DFFB9-2B88-4350-900C-B5922E6751AA}" type="slidenum">
              <a:rPr lang="en-MY"/>
              <a:pPr>
                <a:defRPr/>
              </a:pPr>
              <a:t>‹#›</a:t>
            </a:fld>
            <a:endParaRPr lang="en-MY"/>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6324599" cy="1066800"/>
          </a:xfrm>
        </p:spPr>
        <p:txBody>
          <a:bodyPr anchor="t"/>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3095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7428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50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1468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0476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2433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9362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4657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8017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78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0668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1" y="10668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1E8287-4C18-4524-A308-6E3A4C806066}" type="slidenum">
              <a:rPr lang="en-MY"/>
              <a:pPr>
                <a:defRPr/>
              </a:pPr>
              <a:t>‹#›</a:t>
            </a:fld>
            <a:endParaRPr lang="en-MY"/>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05129B-0EA8-4C92-8739-FFFA1E199C10}" type="slidenum">
              <a:rPr lang="en-MY"/>
              <a:pPr>
                <a:defRPr/>
              </a:pPr>
              <a:t>‹#›</a:t>
            </a:fld>
            <a:endParaRPr lang="en-MY"/>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533D84-8057-4883-9096-03FD179C16A6}" type="slidenum">
              <a:rPr lang="en-MY"/>
              <a:pPr>
                <a:defRPr/>
              </a:pPr>
              <a:t>‹#›</a:t>
            </a:fld>
            <a:endParaRPr lang="en-MY"/>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FE232F-B1CF-4281-B0F8-0E94E5A7A9A5}" type="slidenum">
              <a:rPr lang="en-MY"/>
              <a:pPr>
                <a:defRPr/>
              </a:pPr>
              <a:t>‹#›</a:t>
            </a:fld>
            <a:endParaRPr lang="en-MY"/>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BBAF5E-B5DF-4483-8FB7-D8788CD449B4}" type="slidenum">
              <a:rPr lang="en-MY"/>
              <a:pPr>
                <a:defRPr/>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2FCE9F-EAF9-425F-B1EB-6FF1CB64B2A4}" type="slidenum">
              <a:rPr lang="en-MY"/>
              <a:pPr>
                <a:defRPr/>
              </a:pPr>
              <a:t>‹#›</a:t>
            </a:fld>
            <a:endParaRPr lang="en-MY"/>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FFA382-6E36-42EF-A5AB-C14EF2A0E878}" type="slidenum">
              <a:rPr lang="en-MY"/>
              <a:pPr>
                <a:defRPr/>
              </a:pPr>
              <a:t>‹#›</a:t>
            </a:fld>
            <a:endParaRPr lang="en-MY"/>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152400"/>
            <a:ext cx="2038351"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52400"/>
            <a:ext cx="5962651"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45DD7-8AC2-43A9-8875-F1F35F3B45EF}" type="slidenum">
              <a:rPr lang="en-MY"/>
              <a:pPr>
                <a:defRPr/>
              </a:pPr>
              <a:t>‹#›</a:t>
            </a:fld>
            <a:endParaRPr lang="en-MY"/>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1733A-9D2D-4234-814D-08F78077F497}" type="slidenum">
              <a:rPr lang="en-MY"/>
              <a:pPr>
                <a:defRPr/>
              </a:pPr>
              <a:t>‹#›</a:t>
            </a:fld>
            <a:endParaRPr lang="en-MY"/>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BF36B-E953-41FA-A0E8-15CCA0D14218}" type="slidenum">
              <a:rPr lang="en-MY"/>
              <a:pPr>
                <a:defRPr/>
              </a:pPr>
              <a:t>‹#›</a:t>
            </a:fld>
            <a:endParaRPr lang="en-MY"/>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E58F16-82C1-4B3B-9745-44B51454AB2F}" type="slidenum">
              <a:rPr lang="en-MY"/>
              <a:pPr>
                <a:defRPr/>
              </a:pPr>
              <a:t>‹#›</a:t>
            </a:fld>
            <a:endParaRPr lang="en-MY"/>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066801"/>
            <a:ext cx="3962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066801"/>
            <a:ext cx="3962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C1301-5E98-4EBA-8B3C-C3F6F28C9526}" type="slidenum">
              <a:rPr lang="en-MY"/>
              <a:pPr>
                <a:defRPr/>
              </a:pPr>
              <a:t>‹#›</a:t>
            </a:fld>
            <a:endParaRPr lang="en-MY"/>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0B4965-FF30-4032-BB82-9571A1B9CFC0}" type="slidenum">
              <a:rPr lang="en-MY"/>
              <a:pPr>
                <a:defRPr/>
              </a:pPr>
              <a:t>‹#›</a:t>
            </a:fld>
            <a:endParaRPr lang="en-MY"/>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4DE878-A4BC-4AD4-B63A-C39943560530}" type="slidenum">
              <a:rPr lang="en-MY"/>
              <a:pPr>
                <a:defRPr/>
              </a:pPr>
              <a:t>‹#›</a:t>
            </a:fld>
            <a:endParaRPr lang="en-MY"/>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A09CE6-E5F8-4E58-8858-09C8EB4525C2}" type="slidenum">
              <a:rPr lang="en-MY"/>
              <a:pPr>
                <a:defRPr/>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8697BC-B8DF-427C-921D-CEC0CF4E99D8}" type="slidenum">
              <a:rPr lang="en-MY"/>
              <a:pPr>
                <a:defRPr/>
              </a:pPr>
              <a:t>‹#›</a:t>
            </a:fld>
            <a:endParaRPr lang="en-MY"/>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C24539-B814-431C-ADA8-A0327D5B5F93}" type="slidenum">
              <a:rPr lang="en-MY"/>
              <a:pPr>
                <a:defRPr/>
              </a:pPr>
              <a:t>‹#›</a:t>
            </a:fld>
            <a:endParaRPr lang="en-MY"/>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CD14D9-BBAC-477D-8F1E-97BCBB9487D0}" type="slidenum">
              <a:rPr lang="en-MY"/>
              <a:pPr>
                <a:defRPr/>
              </a:pPr>
              <a:t>‹#›</a:t>
            </a:fld>
            <a:endParaRPr lang="en-MY"/>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152401"/>
            <a:ext cx="20193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152401"/>
            <a:ext cx="59055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54EB0-E792-49A3-8024-C60BDB626565}" type="slidenum">
              <a:rPr lang="en-MY"/>
              <a:pPr>
                <a:defRPr/>
              </a:pPr>
              <a:t>‹#›</a:t>
            </a:fld>
            <a:endParaRPr lang="en-MY"/>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5105401"/>
            <a:ext cx="2971800" cy="48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5105401"/>
            <a:ext cx="2971800" cy="48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49" y="1600200"/>
            <a:ext cx="2076451"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1" y="1600200"/>
            <a:ext cx="6076951" cy="4876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6E836-5B6F-4581-881A-608EDCE22B67}" type="slidenum">
              <a:rPr lang="en-MY"/>
              <a:pPr>
                <a:defRPr/>
              </a:pPr>
              <a:t>‹#›</a:t>
            </a:fld>
            <a:endParaRPr lang="en-MY"/>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FE12-AEDB-407F-A4D1-8D7B5E0D418B}" type="slidenum">
              <a:rPr lang="en-MY"/>
              <a:pPr>
                <a:defRPr/>
              </a:pPr>
              <a:t>‹#›</a:t>
            </a:fld>
            <a:endParaRPr lang="en-MY"/>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DFFB9-2B88-4350-900C-B5922E6751AA}" type="slidenum">
              <a:rPr lang="en-MY"/>
              <a:pPr>
                <a:defRPr/>
              </a:pPr>
              <a:t>‹#›</a:t>
            </a:fld>
            <a:endParaRPr lang="en-MY"/>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0668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1" y="10668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1E8287-4C18-4524-A308-6E3A4C806066}" type="slidenum">
              <a:rPr lang="en-MY"/>
              <a:pPr>
                <a:defRPr/>
              </a:pPr>
              <a:t>‹#›</a:t>
            </a:fld>
            <a:endParaRPr lang="en-MY"/>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05129B-0EA8-4C92-8739-FFFA1E199C10}" type="slidenum">
              <a:rPr lang="en-MY"/>
              <a:pPr>
                <a:defRPr/>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533D84-8057-4883-9096-03FD179C16A6}" type="slidenum">
              <a:rPr lang="en-MY"/>
              <a:pPr>
                <a:defRPr/>
              </a:pPr>
              <a:t>‹#›</a:t>
            </a:fld>
            <a:endParaRPr lang="en-MY"/>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FE232F-B1CF-4281-B0F8-0E94E5A7A9A5}" type="slidenum">
              <a:rPr lang="en-MY"/>
              <a:pPr>
                <a:defRPr/>
              </a:pPr>
              <a:t>‹#›</a:t>
            </a:fld>
            <a:endParaRPr lang="en-MY"/>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BBAF5E-B5DF-4483-8FB7-D8788CD449B4}" type="slidenum">
              <a:rPr lang="en-MY"/>
              <a:pPr>
                <a:defRPr/>
              </a:pPr>
              <a:t>‹#›</a:t>
            </a:fld>
            <a:endParaRPr lang="en-MY"/>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2FCE9F-EAF9-425F-B1EB-6FF1CB64B2A4}" type="slidenum">
              <a:rPr lang="en-MY"/>
              <a:pPr>
                <a:defRPr/>
              </a:pPr>
              <a:t>‹#›</a:t>
            </a:fld>
            <a:endParaRPr lang="en-MY"/>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FFA382-6E36-42EF-A5AB-C14EF2A0E878}" type="slidenum">
              <a:rPr lang="en-MY"/>
              <a:pPr>
                <a:defRPr/>
              </a:pPr>
              <a:t>‹#›</a:t>
            </a:fld>
            <a:endParaRPr lang="en-MY"/>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152400"/>
            <a:ext cx="2038351"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52400"/>
            <a:ext cx="5962651"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45DD7-8AC2-43A9-8875-F1F35F3B45EF}" type="slidenum">
              <a:rPr lang="en-MY"/>
              <a:pPr>
                <a:defRPr/>
              </a:pPr>
              <a:t>‹#›</a:t>
            </a:fld>
            <a:endParaRPr lang="en-MY"/>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1733A-9D2D-4234-814D-08F78077F497}" type="slidenum">
              <a:rPr lang="en-MY"/>
              <a:pPr>
                <a:defRPr/>
              </a:pPr>
              <a:t>‹#›</a:t>
            </a:fld>
            <a:endParaRPr lang="en-MY"/>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BF36B-E953-41FA-A0E8-15CCA0D14218}" type="slidenum">
              <a:rPr lang="en-MY"/>
              <a:pPr>
                <a:defRPr/>
              </a:pPr>
              <a:t>‹#›</a:t>
            </a:fld>
            <a:endParaRPr lang="en-MY"/>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E58F16-82C1-4B3B-9745-44B51454AB2F}" type="slidenum">
              <a:rPr lang="en-MY"/>
              <a:pPr>
                <a:defRPr/>
              </a:pPr>
              <a:t>‹#›</a:t>
            </a:fld>
            <a:endParaRPr lang="en-MY"/>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066801"/>
            <a:ext cx="3962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066801"/>
            <a:ext cx="3962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C1301-5E98-4EBA-8B3C-C3F6F28C9526}" type="slidenum">
              <a:rPr lang="en-MY"/>
              <a:pPr>
                <a:defRPr/>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0B4965-FF30-4032-BB82-9571A1B9CFC0}" type="slidenum">
              <a:rPr lang="en-MY"/>
              <a:pPr>
                <a:defRPr/>
              </a:pPr>
              <a:t>‹#›</a:t>
            </a:fld>
            <a:endParaRPr lang="en-MY"/>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4DE878-A4BC-4AD4-B63A-C39943560530}" type="slidenum">
              <a:rPr lang="en-MY"/>
              <a:pPr>
                <a:defRPr/>
              </a:pPr>
              <a:t>‹#›</a:t>
            </a:fld>
            <a:endParaRPr lang="en-MY"/>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A09CE6-E5F8-4E58-8858-09C8EB4525C2}" type="slidenum">
              <a:rPr lang="en-MY"/>
              <a:pPr>
                <a:defRPr/>
              </a:pPr>
              <a:t>‹#›</a:t>
            </a:fld>
            <a:endParaRPr lang="en-MY"/>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8697BC-B8DF-427C-921D-CEC0CF4E99D8}" type="slidenum">
              <a:rPr lang="en-MY"/>
              <a:pPr>
                <a:defRPr/>
              </a:pPr>
              <a:t>‹#›</a:t>
            </a:fld>
            <a:endParaRPr lang="en-MY"/>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C24539-B814-431C-ADA8-A0327D5B5F93}" type="slidenum">
              <a:rPr lang="en-MY"/>
              <a:pPr>
                <a:defRPr/>
              </a:pPr>
              <a:t>‹#›</a:t>
            </a:fld>
            <a:endParaRPr lang="en-MY"/>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CD14D9-BBAC-477D-8F1E-97BCBB9487D0}" type="slidenum">
              <a:rPr lang="en-MY"/>
              <a:pPr>
                <a:defRPr/>
              </a:pPr>
              <a:t>‹#›</a:t>
            </a:fld>
            <a:endParaRPr lang="en-MY"/>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152401"/>
            <a:ext cx="20193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152401"/>
            <a:ext cx="59055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54EB0-E792-49A3-8024-C60BDB626565}" type="slidenum">
              <a:rPr lang="en-MY"/>
              <a:pPr>
                <a:defRPr/>
              </a:pPr>
              <a:t>‹#›</a:t>
            </a:fld>
            <a:endParaRPr lang="en-MY"/>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49" y="1600200"/>
            <a:ext cx="2076451"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1" y="1600200"/>
            <a:ext cx="6076951" cy="4876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6E836-5B6F-4581-881A-608EDCE22B67}" type="slidenum">
              <a:rPr lang="en-MY"/>
              <a:pPr>
                <a:defRPr/>
              </a:pPr>
              <a:t>‹#›</a:t>
            </a:fld>
            <a:endParaRPr lang="en-MY"/>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FE12-AEDB-407F-A4D1-8D7B5E0D418B}" type="slidenum">
              <a:rPr lang="en-MY"/>
              <a:pPr>
                <a:defRPr/>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DFFB9-2B88-4350-900C-B5922E6751AA}" type="slidenum">
              <a:rPr lang="en-MY"/>
              <a:pPr>
                <a:defRPr/>
              </a:pPr>
              <a:t>‹#›</a:t>
            </a:fld>
            <a:endParaRPr lang="en-MY"/>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0668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1" y="10668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1E8287-4C18-4524-A308-6E3A4C806066}" type="slidenum">
              <a:rPr lang="en-MY"/>
              <a:pPr>
                <a:defRPr/>
              </a:pPr>
              <a:t>‹#›</a:t>
            </a:fld>
            <a:endParaRPr lang="en-MY"/>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05129B-0EA8-4C92-8739-FFFA1E199C10}" type="slidenum">
              <a:rPr lang="en-MY"/>
              <a:pPr>
                <a:defRPr/>
              </a:pPr>
              <a:t>‹#›</a:t>
            </a:fld>
            <a:endParaRPr lang="en-MY"/>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533D84-8057-4883-9096-03FD179C16A6}" type="slidenum">
              <a:rPr lang="en-MY"/>
              <a:pPr>
                <a:defRPr/>
              </a:pPr>
              <a:t>‹#›</a:t>
            </a:fld>
            <a:endParaRPr lang="en-MY"/>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FE232F-B1CF-4281-B0F8-0E94E5A7A9A5}" type="slidenum">
              <a:rPr lang="en-MY"/>
              <a:pPr>
                <a:defRPr/>
              </a:pPr>
              <a:t>‹#›</a:t>
            </a:fld>
            <a:endParaRPr lang="en-MY"/>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BBAF5E-B5DF-4483-8FB7-D8788CD449B4}" type="slidenum">
              <a:rPr lang="en-MY"/>
              <a:pPr>
                <a:defRPr/>
              </a:pPr>
              <a:t>‹#›</a:t>
            </a:fld>
            <a:endParaRPr lang="en-MY"/>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2FCE9F-EAF9-425F-B1EB-6FF1CB64B2A4}" type="slidenum">
              <a:rPr lang="en-MY"/>
              <a:pPr>
                <a:defRPr/>
              </a:pPr>
              <a:t>‹#›</a:t>
            </a:fld>
            <a:endParaRPr lang="en-MY"/>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FFA382-6E36-42EF-A5AB-C14EF2A0E878}" type="slidenum">
              <a:rPr lang="en-MY"/>
              <a:pPr>
                <a:defRPr/>
              </a:pPr>
              <a:t>‹#›</a:t>
            </a:fld>
            <a:endParaRPr lang="en-MY"/>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152400"/>
            <a:ext cx="2038351"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52400"/>
            <a:ext cx="5962651"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45DD7-8AC2-43A9-8875-F1F35F3B45EF}" type="slidenum">
              <a:rPr lang="en-MY"/>
              <a:pPr>
                <a:defRPr/>
              </a:pPr>
              <a:t>‹#›</a:t>
            </a:fld>
            <a:endParaRPr lang="en-MY"/>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1733A-9D2D-4234-814D-08F78077F497}" type="slidenum">
              <a:rPr lang="en-MY"/>
              <a:pPr>
                <a:defRPr/>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BF36B-E953-41FA-A0E8-15CCA0D14218}" type="slidenum">
              <a:rPr lang="en-MY"/>
              <a:pPr>
                <a:defRPr/>
              </a:pPr>
              <a:t>‹#›</a:t>
            </a:fld>
            <a:endParaRPr lang="en-MY"/>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E58F16-82C1-4B3B-9745-44B51454AB2F}" type="slidenum">
              <a:rPr lang="en-MY"/>
              <a:pPr>
                <a:defRPr/>
              </a:pPr>
              <a:t>‹#›</a:t>
            </a:fld>
            <a:endParaRPr lang="en-MY"/>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066801"/>
            <a:ext cx="3962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066801"/>
            <a:ext cx="3962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C1301-5E98-4EBA-8B3C-C3F6F28C9526}" type="slidenum">
              <a:rPr lang="en-MY"/>
              <a:pPr>
                <a:defRPr/>
              </a:pPr>
              <a:t>‹#›</a:t>
            </a:fld>
            <a:endParaRPr lang="en-MY"/>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0B4965-FF30-4032-BB82-9571A1B9CFC0}" type="slidenum">
              <a:rPr lang="en-MY"/>
              <a:pPr>
                <a:defRPr/>
              </a:pPr>
              <a:t>‹#›</a:t>
            </a:fld>
            <a:endParaRPr lang="en-MY"/>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4DE878-A4BC-4AD4-B63A-C39943560530}" type="slidenum">
              <a:rPr lang="en-MY"/>
              <a:pPr>
                <a:defRPr/>
              </a:pPr>
              <a:t>‹#›</a:t>
            </a:fld>
            <a:endParaRPr lang="en-MY"/>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A09CE6-E5F8-4E58-8858-09C8EB4525C2}" type="slidenum">
              <a:rPr lang="en-MY"/>
              <a:pPr>
                <a:defRPr/>
              </a:pPr>
              <a:t>‹#›</a:t>
            </a:fld>
            <a:endParaRPr lang="en-MY"/>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8697BC-B8DF-427C-921D-CEC0CF4E99D8}" type="slidenum">
              <a:rPr lang="en-MY"/>
              <a:pPr>
                <a:defRPr/>
              </a:pPr>
              <a:t>‹#›</a:t>
            </a:fld>
            <a:endParaRPr lang="en-MY"/>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C24539-B814-431C-ADA8-A0327D5B5F93}" type="slidenum">
              <a:rPr lang="en-MY"/>
              <a:pPr>
                <a:defRPr/>
              </a:pPr>
              <a:t>‹#›</a:t>
            </a:fld>
            <a:endParaRPr lang="en-MY"/>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CD14D9-BBAC-477D-8F1E-97BCBB9487D0}" type="slidenum">
              <a:rPr lang="en-MY"/>
              <a:pPr>
                <a:defRPr/>
              </a:pPr>
              <a:t>‹#›</a:t>
            </a:fld>
            <a:endParaRPr lang="en-MY"/>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152401"/>
            <a:ext cx="20193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152401"/>
            <a:ext cx="59055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54EB0-E792-49A3-8024-C60BDB626565}" type="slidenum">
              <a:rPr lang="en-MY"/>
              <a:pPr>
                <a:defRPr/>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image" Target="../media/image7.jp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9.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638800"/>
            <a:ext cx="6477000" cy="914400"/>
          </a:xfrm>
          <a:prstGeom prst="rect">
            <a:avLst/>
          </a:prstGeom>
          <a:noFill/>
          <a:ln w="9525">
            <a:noFill/>
            <a:miter lim="800000"/>
            <a:headEnd/>
            <a:tailEnd/>
          </a:ln>
          <a:effectLst>
            <a:outerShdw dist="35921" dir="2700000" algn="ctr" rotWithShape="0">
              <a:srgbClr val="FF3300"/>
            </a:outerShdw>
          </a:effectLst>
        </p:spPr>
        <p:txBody>
          <a:bodyPr vert="horz" wrap="square" lIns="91440" tIns="45720" rIns="91440" bIns="45720" numCol="1" anchor="ctr" anchorCtr="0" compatLnSpc="1">
            <a:prstTxWarp prst="textNoShape">
              <a:avLst/>
            </a:prstTxWarp>
          </a:bodyPr>
          <a:lstStyle/>
          <a:p>
            <a:pPr lvl="0"/>
            <a:r>
              <a:rPr lang="en-US" smtClean="0"/>
              <a:t>Restaurant Template</a:t>
            </a:r>
          </a:p>
        </p:txBody>
      </p:sp>
      <p:sp>
        <p:nvSpPr>
          <p:cNvPr id="1027" name="Rectangle 3"/>
          <p:cNvSpPr>
            <a:spLocks noGrp="1" noChangeArrowheads="1"/>
          </p:cNvSpPr>
          <p:nvPr>
            <p:ph type="body" idx="1"/>
          </p:nvPr>
        </p:nvSpPr>
        <p:spPr bwMode="auto">
          <a:xfrm>
            <a:off x="1143000" y="5105401"/>
            <a:ext cx="6096000" cy="487363"/>
          </a:xfrm>
          <a:prstGeom prst="rect">
            <a:avLst/>
          </a:prstGeom>
          <a:noFill/>
          <a:ln w="9525">
            <a:noFill/>
            <a:miter lim="800000"/>
            <a:headEnd/>
            <a:tailEnd/>
          </a:ln>
          <a:effectLst>
            <a:outerShdw dist="35921" dir="2700000" algn="ctr" rotWithShape="0">
              <a:srgbClr val="FF3300"/>
            </a:outerShdw>
          </a:effectLst>
        </p:spPr>
        <p:txBody>
          <a:bodyPr vert="horz" wrap="square" lIns="91440" tIns="45720" rIns="91440" bIns="45720" numCol="1" anchor="t" anchorCtr="0" compatLnSpc="1">
            <a:prstTxWarp prst="textNoShape">
              <a:avLst/>
            </a:prstTxWarp>
          </a:bodyPr>
          <a:lstStyle/>
          <a:p>
            <a:pPr lvl="0"/>
            <a:r>
              <a:rPr lang="en-US" smtClean="0"/>
              <a:t>Your Subtitle Goes Here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r" rtl="0" eaLnBrk="1" fontAlgn="base" hangingPunct="1">
        <a:spcBef>
          <a:spcPct val="0"/>
        </a:spcBef>
        <a:spcAft>
          <a:spcPct val="0"/>
        </a:spcAft>
        <a:defRPr sz="5000" b="1">
          <a:solidFill>
            <a:schemeClr val="bg1"/>
          </a:solidFill>
          <a:latin typeface="+mj-lt"/>
          <a:ea typeface="+mj-ea"/>
          <a:cs typeface="+mj-cs"/>
        </a:defRPr>
      </a:lvl1pPr>
      <a:lvl2pPr algn="r" rtl="0" eaLnBrk="1" fontAlgn="base" hangingPunct="1">
        <a:spcBef>
          <a:spcPct val="0"/>
        </a:spcBef>
        <a:spcAft>
          <a:spcPct val="0"/>
        </a:spcAft>
        <a:defRPr sz="5000" b="1">
          <a:solidFill>
            <a:schemeClr val="bg1"/>
          </a:solidFill>
          <a:latin typeface="Apple Garamond" pitchFamily="2" charset="0"/>
        </a:defRPr>
      </a:lvl2pPr>
      <a:lvl3pPr algn="r" rtl="0" eaLnBrk="1" fontAlgn="base" hangingPunct="1">
        <a:spcBef>
          <a:spcPct val="0"/>
        </a:spcBef>
        <a:spcAft>
          <a:spcPct val="0"/>
        </a:spcAft>
        <a:defRPr sz="5000" b="1">
          <a:solidFill>
            <a:schemeClr val="bg1"/>
          </a:solidFill>
          <a:latin typeface="Apple Garamond" pitchFamily="2" charset="0"/>
        </a:defRPr>
      </a:lvl3pPr>
      <a:lvl4pPr algn="r" rtl="0" eaLnBrk="1" fontAlgn="base" hangingPunct="1">
        <a:spcBef>
          <a:spcPct val="0"/>
        </a:spcBef>
        <a:spcAft>
          <a:spcPct val="0"/>
        </a:spcAft>
        <a:defRPr sz="5000" b="1">
          <a:solidFill>
            <a:schemeClr val="bg1"/>
          </a:solidFill>
          <a:latin typeface="Apple Garamond" pitchFamily="2" charset="0"/>
        </a:defRPr>
      </a:lvl4pPr>
      <a:lvl5pPr algn="r" rtl="0" eaLnBrk="1" fontAlgn="base" hangingPunct="1">
        <a:spcBef>
          <a:spcPct val="0"/>
        </a:spcBef>
        <a:spcAft>
          <a:spcPct val="0"/>
        </a:spcAft>
        <a:defRPr sz="5000" b="1">
          <a:solidFill>
            <a:schemeClr val="bg1"/>
          </a:solidFill>
          <a:latin typeface="Apple Garamond" pitchFamily="2" charset="0"/>
        </a:defRPr>
      </a:lvl5pPr>
      <a:lvl6pPr marL="457200" algn="r" rtl="0" eaLnBrk="1" fontAlgn="base" hangingPunct="1">
        <a:spcBef>
          <a:spcPct val="0"/>
        </a:spcBef>
        <a:spcAft>
          <a:spcPct val="0"/>
        </a:spcAft>
        <a:defRPr sz="5000" b="1">
          <a:solidFill>
            <a:schemeClr val="bg1"/>
          </a:solidFill>
          <a:latin typeface="Apple Garamond" pitchFamily="2" charset="0"/>
        </a:defRPr>
      </a:lvl6pPr>
      <a:lvl7pPr marL="914400" algn="r" rtl="0" eaLnBrk="1" fontAlgn="base" hangingPunct="1">
        <a:spcBef>
          <a:spcPct val="0"/>
        </a:spcBef>
        <a:spcAft>
          <a:spcPct val="0"/>
        </a:spcAft>
        <a:defRPr sz="5000" b="1">
          <a:solidFill>
            <a:schemeClr val="bg1"/>
          </a:solidFill>
          <a:latin typeface="Apple Garamond" pitchFamily="2" charset="0"/>
        </a:defRPr>
      </a:lvl7pPr>
      <a:lvl8pPr marL="1371600" algn="r" rtl="0" eaLnBrk="1" fontAlgn="base" hangingPunct="1">
        <a:spcBef>
          <a:spcPct val="0"/>
        </a:spcBef>
        <a:spcAft>
          <a:spcPct val="0"/>
        </a:spcAft>
        <a:defRPr sz="5000" b="1">
          <a:solidFill>
            <a:schemeClr val="bg1"/>
          </a:solidFill>
          <a:latin typeface="Apple Garamond" pitchFamily="2" charset="0"/>
        </a:defRPr>
      </a:lvl8pPr>
      <a:lvl9pPr marL="1828800" algn="r" rtl="0" eaLnBrk="1" fontAlgn="base" hangingPunct="1">
        <a:spcBef>
          <a:spcPct val="0"/>
        </a:spcBef>
        <a:spcAft>
          <a:spcPct val="0"/>
        </a:spcAft>
        <a:defRPr sz="5000" b="1">
          <a:solidFill>
            <a:schemeClr val="bg1"/>
          </a:solidFill>
          <a:latin typeface="Apple Garamond" pitchFamily="2" charset="0"/>
        </a:defRPr>
      </a:lvl9pPr>
    </p:titleStyle>
    <p:bodyStyle>
      <a:lvl1pPr marL="342900" indent="-342900" algn="r" rtl="0" eaLnBrk="1" fontAlgn="base" hangingPunct="1">
        <a:spcBef>
          <a:spcPct val="20000"/>
        </a:spcBef>
        <a:spcAft>
          <a:spcPct val="0"/>
        </a:spcAft>
        <a:buChar char="•"/>
        <a:defRPr sz="3000">
          <a:solidFill>
            <a:srgbClr val="800000"/>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00" y="5638800"/>
            <a:ext cx="6858000" cy="838200"/>
          </a:xfrm>
          <a:prstGeom prst="rect">
            <a:avLst/>
          </a:prstGeom>
          <a:noFill/>
          <a:ln w="9525">
            <a:noFill/>
            <a:miter lim="800000"/>
            <a:headEnd/>
            <a:tailEnd/>
          </a:ln>
          <a:effectLst>
            <a:outerShdw dist="35921" dir="2700000" algn="ctr" rotWithShape="0">
              <a:srgbClr val="FF3300"/>
            </a:outerShdw>
          </a:effectLst>
        </p:spPr>
        <p:txBody>
          <a:bodyPr vert="horz" wrap="square" lIns="91440" tIns="45720" rIns="91440" bIns="45720" numCol="1" anchor="ctr" anchorCtr="0" compatLnSpc="1">
            <a:prstTxWarp prst="textNoShape">
              <a:avLst/>
            </a:prstTxWarp>
          </a:bodyPr>
          <a:lstStyle/>
          <a:p>
            <a:pPr lvl="0"/>
            <a:r>
              <a:rPr lang="en-US" smtClean="0"/>
              <a:t>Transitional Page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r" rtl="0" eaLnBrk="1" fontAlgn="base" hangingPunct="1">
        <a:spcBef>
          <a:spcPct val="0"/>
        </a:spcBef>
        <a:spcAft>
          <a:spcPct val="0"/>
        </a:spcAft>
        <a:defRPr sz="5000" b="1">
          <a:solidFill>
            <a:schemeClr val="bg1"/>
          </a:solidFill>
          <a:latin typeface="+mj-lt"/>
          <a:ea typeface="+mj-ea"/>
          <a:cs typeface="+mj-cs"/>
        </a:defRPr>
      </a:lvl1pPr>
      <a:lvl2pPr algn="r" rtl="0" eaLnBrk="1" fontAlgn="base" hangingPunct="1">
        <a:spcBef>
          <a:spcPct val="0"/>
        </a:spcBef>
        <a:spcAft>
          <a:spcPct val="0"/>
        </a:spcAft>
        <a:defRPr sz="5000" b="1">
          <a:solidFill>
            <a:schemeClr val="bg1"/>
          </a:solidFill>
          <a:latin typeface="Apple Garamond" pitchFamily="2" charset="0"/>
        </a:defRPr>
      </a:lvl2pPr>
      <a:lvl3pPr algn="r" rtl="0" eaLnBrk="1" fontAlgn="base" hangingPunct="1">
        <a:spcBef>
          <a:spcPct val="0"/>
        </a:spcBef>
        <a:spcAft>
          <a:spcPct val="0"/>
        </a:spcAft>
        <a:defRPr sz="5000" b="1">
          <a:solidFill>
            <a:schemeClr val="bg1"/>
          </a:solidFill>
          <a:latin typeface="Apple Garamond" pitchFamily="2" charset="0"/>
        </a:defRPr>
      </a:lvl3pPr>
      <a:lvl4pPr algn="r" rtl="0" eaLnBrk="1" fontAlgn="base" hangingPunct="1">
        <a:spcBef>
          <a:spcPct val="0"/>
        </a:spcBef>
        <a:spcAft>
          <a:spcPct val="0"/>
        </a:spcAft>
        <a:defRPr sz="5000" b="1">
          <a:solidFill>
            <a:schemeClr val="bg1"/>
          </a:solidFill>
          <a:latin typeface="Apple Garamond" pitchFamily="2" charset="0"/>
        </a:defRPr>
      </a:lvl4pPr>
      <a:lvl5pPr algn="r" rtl="0" eaLnBrk="1" fontAlgn="base" hangingPunct="1">
        <a:spcBef>
          <a:spcPct val="0"/>
        </a:spcBef>
        <a:spcAft>
          <a:spcPct val="0"/>
        </a:spcAft>
        <a:defRPr sz="5000" b="1">
          <a:solidFill>
            <a:schemeClr val="bg1"/>
          </a:solidFill>
          <a:latin typeface="Apple Garamond" pitchFamily="2" charset="0"/>
        </a:defRPr>
      </a:lvl5pPr>
      <a:lvl6pPr marL="457200" algn="r" rtl="0" eaLnBrk="1" fontAlgn="base" hangingPunct="1">
        <a:spcBef>
          <a:spcPct val="0"/>
        </a:spcBef>
        <a:spcAft>
          <a:spcPct val="0"/>
        </a:spcAft>
        <a:defRPr sz="5000" b="1">
          <a:solidFill>
            <a:schemeClr val="bg1"/>
          </a:solidFill>
          <a:latin typeface="Apple Garamond" pitchFamily="2" charset="0"/>
        </a:defRPr>
      </a:lvl6pPr>
      <a:lvl7pPr marL="914400" algn="r" rtl="0" eaLnBrk="1" fontAlgn="base" hangingPunct="1">
        <a:spcBef>
          <a:spcPct val="0"/>
        </a:spcBef>
        <a:spcAft>
          <a:spcPct val="0"/>
        </a:spcAft>
        <a:defRPr sz="5000" b="1">
          <a:solidFill>
            <a:schemeClr val="bg1"/>
          </a:solidFill>
          <a:latin typeface="Apple Garamond" pitchFamily="2" charset="0"/>
        </a:defRPr>
      </a:lvl7pPr>
      <a:lvl8pPr marL="1371600" algn="r" rtl="0" eaLnBrk="1" fontAlgn="base" hangingPunct="1">
        <a:spcBef>
          <a:spcPct val="0"/>
        </a:spcBef>
        <a:spcAft>
          <a:spcPct val="0"/>
        </a:spcAft>
        <a:defRPr sz="5000" b="1">
          <a:solidFill>
            <a:schemeClr val="bg1"/>
          </a:solidFill>
          <a:latin typeface="Apple Garamond" pitchFamily="2" charset="0"/>
        </a:defRPr>
      </a:lvl8pPr>
      <a:lvl9pPr marL="1828800" algn="r" rtl="0" eaLnBrk="1" fontAlgn="base" hangingPunct="1">
        <a:spcBef>
          <a:spcPct val="0"/>
        </a:spcBef>
        <a:spcAft>
          <a:spcPct val="0"/>
        </a:spcAft>
        <a:defRPr sz="5000" b="1">
          <a:solidFill>
            <a:schemeClr val="bg1"/>
          </a:solidFill>
          <a:latin typeface="Apple Garamond" pitchFamily="2"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6239B335-F5C8-4EDF-B1E2-6347D416EBE4}" type="datetimeFigureOut">
              <a:rPr lang="en-US" dirty="0"/>
              <a:t>4/17/2015</a:t>
            </a:fld>
            <a:endParaRPr lang="en-US" dirty="0"/>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90519887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0E42C30D-60E6-4D00-80E4-6D5B639F8FA0}" type="datetime1">
              <a:rPr lang="en-US" smtClean="0"/>
              <a:pPr/>
              <a:t>4/17/2015</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A1528021-F2B4-4E68-AF8F-63D868723F91}" type="slidenum">
              <a:rPr lang="en-US" smtClean="0"/>
              <a:pPr/>
              <a:t>‹#›</a:t>
            </a:fld>
            <a:endParaRPr lang="en-US" dirty="0"/>
          </a:p>
        </p:txBody>
      </p:sp>
    </p:spTree>
    <p:extLst>
      <p:ext uri="{BB962C8B-B14F-4D97-AF65-F5344CB8AC3E}">
        <p14:creationId xmlns:p14="http://schemas.microsoft.com/office/powerpoint/2010/main" val="35463711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62200" y="304800"/>
            <a:ext cx="6324599" cy="10668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491D2-0A4F-4482-8D6C-2810C3C7F923}" type="datetimeFigureOut">
              <a:rPr lang="en-US" smtClean="0">
                <a:solidFill>
                  <a:prstClr val="black">
                    <a:tint val="75000"/>
                  </a:prstClr>
                </a:solidFill>
              </a:rPr>
              <a:pPr/>
              <a:t>4/17/2015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2B9FB-0D37-4CF7-88B3-151F0F17E332}"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 y="198335"/>
            <a:ext cx="1981200" cy="598487"/>
          </a:xfrm>
          <a:prstGeom prst="rect">
            <a:avLst/>
          </a:prstGeom>
        </p:spPr>
      </p:pic>
      <p:cxnSp>
        <p:nvCxnSpPr>
          <p:cNvPr id="10" name="Straight Connector 9"/>
          <p:cNvCxnSpPr/>
          <p:nvPr userDrawn="1"/>
        </p:nvCxnSpPr>
        <p:spPr>
          <a:xfrm>
            <a:off x="152400" y="228600"/>
            <a:ext cx="0" cy="6629400"/>
          </a:xfrm>
          <a:prstGeom prst="line">
            <a:avLst/>
          </a:prstGeom>
          <a:ln w="31750">
            <a:gradFill flip="none" rotWithShape="1">
              <a:gsLst>
                <a:gs pos="0">
                  <a:srgbClr val="66A244"/>
                </a:gs>
                <a:gs pos="82000">
                  <a:schemeClr val="bg1"/>
                </a:gs>
                <a:gs pos="100000">
                  <a:schemeClr val="bg1"/>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28600" y="152400"/>
            <a:ext cx="8686800" cy="0"/>
          </a:xfrm>
          <a:prstGeom prst="line">
            <a:avLst/>
          </a:prstGeom>
          <a:ln w="31750">
            <a:gradFill flip="none" rotWithShape="1">
              <a:gsLst>
                <a:gs pos="0">
                  <a:srgbClr val="66A244"/>
                </a:gs>
                <a:gs pos="81000">
                  <a:schemeClr val="bg1"/>
                </a:gs>
                <a:gs pos="100000">
                  <a:schemeClr val="bg1"/>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29035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spcBef>
          <a:spcPct val="0"/>
        </a:spcBef>
        <a:buNone/>
        <a:defRPr sz="3600" kern="1200">
          <a:solidFill>
            <a:schemeClr val="tx1">
              <a:lumMod val="85000"/>
              <a:lumOff val="15000"/>
            </a:schemeClr>
          </a:solidFill>
          <a:latin typeface="+mj-lt"/>
          <a:ea typeface="+mj-ea"/>
          <a:cs typeface="Arial" pitchFamily="34" charset="0"/>
        </a:defRPr>
      </a:lvl1pPr>
    </p:titleStyle>
    <p:bodyStyle>
      <a:lvl1pPr marL="457200" indent="-457200" algn="l" defTabSz="914400" rtl="0" eaLnBrk="1" latinLnBrk="0" hangingPunct="1">
        <a:spcBef>
          <a:spcPct val="20000"/>
        </a:spcBef>
        <a:buClr>
          <a:schemeClr val="tx1">
            <a:lumMod val="85000"/>
            <a:lumOff val="15000"/>
          </a:schemeClr>
        </a:buClr>
        <a:buFont typeface="Wingdings" pitchFamily="2" charset="2"/>
        <a:buChar char="§"/>
        <a:defRPr sz="2800" kern="1200">
          <a:solidFill>
            <a:schemeClr val="tx1">
              <a:lumMod val="85000"/>
              <a:lumOff val="15000"/>
            </a:schemeClr>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066800" y="152400"/>
            <a:ext cx="6781800" cy="731838"/>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smtClean="0"/>
              <a:t>Place Your Topic Here</a:t>
            </a:r>
          </a:p>
        </p:txBody>
      </p:sp>
      <p:sp>
        <p:nvSpPr>
          <p:cNvPr id="2051" name="Rectangle 3"/>
          <p:cNvSpPr>
            <a:spLocks noGrp="1" noChangeArrowheads="1"/>
          </p:cNvSpPr>
          <p:nvPr>
            <p:ph type="body" idx="1"/>
          </p:nvPr>
        </p:nvSpPr>
        <p:spPr bwMode="auto">
          <a:xfrm>
            <a:off x="838200" y="1066800"/>
            <a:ext cx="81534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MY" smtClean="0"/>
              <a:t>Your Description Goes Here</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A3C28D0B-4626-4348-97C9-E4BD5C71AD85}" type="slidenum">
              <a:rPr lang="en-MY"/>
              <a:pPr>
                <a:defRPr/>
              </a:pPr>
              <a:t>‹#›</a:t>
            </a:fld>
            <a:endParaRPr lang="en-MY"/>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2pPr>
      <a:lvl3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3pPr>
      <a:lvl4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4pPr>
      <a:lvl5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5pPr>
      <a:lvl6pPr marL="4572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6pPr>
      <a:lvl7pPr marL="9144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7pPr>
      <a:lvl8pPr marL="13716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8pPr>
      <a:lvl9pPr marL="18288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143000" y="152400"/>
            <a:ext cx="6858000" cy="762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Place Your Topic Here</a:t>
            </a:r>
          </a:p>
        </p:txBody>
      </p:sp>
      <p:sp>
        <p:nvSpPr>
          <p:cNvPr id="3075" name="Rectangle 3"/>
          <p:cNvSpPr>
            <a:spLocks noGrp="1" noChangeArrowheads="1"/>
          </p:cNvSpPr>
          <p:nvPr>
            <p:ph type="body" idx="1"/>
          </p:nvPr>
        </p:nvSpPr>
        <p:spPr bwMode="auto">
          <a:xfrm>
            <a:off x="838200" y="1066801"/>
            <a:ext cx="80772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MY" smtClean="0"/>
              <a:t>Your Description Goes Here</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45F3904A-68BE-48B9-B8C9-01E75D3E43FF}" type="slidenum">
              <a:rPr lang="en-MY"/>
              <a:pPr>
                <a:defRPr/>
              </a:pPr>
              <a:t>‹#›</a:t>
            </a:fld>
            <a:endParaRPr lang="en-MY"/>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2pPr>
      <a:lvl3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3pPr>
      <a:lvl4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4pPr>
      <a:lvl5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5pPr>
      <a:lvl6pPr marL="4572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6pPr>
      <a:lvl7pPr marL="9144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7pPr>
      <a:lvl8pPr marL="13716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8pPr>
      <a:lvl9pPr marL="18288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00" y="5638800"/>
            <a:ext cx="6858000" cy="838200"/>
          </a:xfrm>
          <a:prstGeom prst="rect">
            <a:avLst/>
          </a:prstGeom>
          <a:noFill/>
          <a:ln w="9525">
            <a:noFill/>
            <a:miter lim="800000"/>
            <a:headEnd/>
            <a:tailEnd/>
          </a:ln>
          <a:effectLst>
            <a:outerShdw dist="35921" dir="2700000" algn="ctr" rotWithShape="0">
              <a:srgbClr val="FF3300"/>
            </a:outerShdw>
          </a:effectLst>
        </p:spPr>
        <p:txBody>
          <a:bodyPr vert="horz" wrap="square" lIns="91440" tIns="45720" rIns="91440" bIns="45720" numCol="1" anchor="ctr" anchorCtr="0" compatLnSpc="1">
            <a:prstTxWarp prst="textNoShape">
              <a:avLst/>
            </a:prstTxWarp>
          </a:bodyPr>
          <a:lstStyle/>
          <a:p>
            <a:pPr lvl="0"/>
            <a:r>
              <a:rPr lang="en-US" smtClean="0"/>
              <a:t>Transitional Page</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r" rtl="0" eaLnBrk="1" fontAlgn="base" hangingPunct="1">
        <a:spcBef>
          <a:spcPct val="0"/>
        </a:spcBef>
        <a:spcAft>
          <a:spcPct val="0"/>
        </a:spcAft>
        <a:defRPr sz="5000" b="1">
          <a:solidFill>
            <a:schemeClr val="bg1"/>
          </a:solidFill>
          <a:latin typeface="+mj-lt"/>
          <a:ea typeface="+mj-ea"/>
          <a:cs typeface="+mj-cs"/>
        </a:defRPr>
      </a:lvl1pPr>
      <a:lvl2pPr algn="r" rtl="0" eaLnBrk="1" fontAlgn="base" hangingPunct="1">
        <a:spcBef>
          <a:spcPct val="0"/>
        </a:spcBef>
        <a:spcAft>
          <a:spcPct val="0"/>
        </a:spcAft>
        <a:defRPr sz="5000" b="1">
          <a:solidFill>
            <a:schemeClr val="bg1"/>
          </a:solidFill>
          <a:latin typeface="Apple Garamond" pitchFamily="2" charset="0"/>
        </a:defRPr>
      </a:lvl2pPr>
      <a:lvl3pPr algn="r" rtl="0" eaLnBrk="1" fontAlgn="base" hangingPunct="1">
        <a:spcBef>
          <a:spcPct val="0"/>
        </a:spcBef>
        <a:spcAft>
          <a:spcPct val="0"/>
        </a:spcAft>
        <a:defRPr sz="5000" b="1">
          <a:solidFill>
            <a:schemeClr val="bg1"/>
          </a:solidFill>
          <a:latin typeface="Apple Garamond" pitchFamily="2" charset="0"/>
        </a:defRPr>
      </a:lvl3pPr>
      <a:lvl4pPr algn="r" rtl="0" eaLnBrk="1" fontAlgn="base" hangingPunct="1">
        <a:spcBef>
          <a:spcPct val="0"/>
        </a:spcBef>
        <a:spcAft>
          <a:spcPct val="0"/>
        </a:spcAft>
        <a:defRPr sz="5000" b="1">
          <a:solidFill>
            <a:schemeClr val="bg1"/>
          </a:solidFill>
          <a:latin typeface="Apple Garamond" pitchFamily="2" charset="0"/>
        </a:defRPr>
      </a:lvl4pPr>
      <a:lvl5pPr algn="r" rtl="0" eaLnBrk="1" fontAlgn="base" hangingPunct="1">
        <a:spcBef>
          <a:spcPct val="0"/>
        </a:spcBef>
        <a:spcAft>
          <a:spcPct val="0"/>
        </a:spcAft>
        <a:defRPr sz="5000" b="1">
          <a:solidFill>
            <a:schemeClr val="bg1"/>
          </a:solidFill>
          <a:latin typeface="Apple Garamond" pitchFamily="2" charset="0"/>
        </a:defRPr>
      </a:lvl5pPr>
      <a:lvl6pPr marL="457200" algn="r" rtl="0" eaLnBrk="1" fontAlgn="base" hangingPunct="1">
        <a:spcBef>
          <a:spcPct val="0"/>
        </a:spcBef>
        <a:spcAft>
          <a:spcPct val="0"/>
        </a:spcAft>
        <a:defRPr sz="5000" b="1">
          <a:solidFill>
            <a:schemeClr val="bg1"/>
          </a:solidFill>
          <a:latin typeface="Apple Garamond" pitchFamily="2" charset="0"/>
        </a:defRPr>
      </a:lvl6pPr>
      <a:lvl7pPr marL="914400" algn="r" rtl="0" eaLnBrk="1" fontAlgn="base" hangingPunct="1">
        <a:spcBef>
          <a:spcPct val="0"/>
        </a:spcBef>
        <a:spcAft>
          <a:spcPct val="0"/>
        </a:spcAft>
        <a:defRPr sz="5000" b="1">
          <a:solidFill>
            <a:schemeClr val="bg1"/>
          </a:solidFill>
          <a:latin typeface="Apple Garamond" pitchFamily="2" charset="0"/>
        </a:defRPr>
      </a:lvl7pPr>
      <a:lvl8pPr marL="1371600" algn="r" rtl="0" eaLnBrk="1" fontAlgn="base" hangingPunct="1">
        <a:spcBef>
          <a:spcPct val="0"/>
        </a:spcBef>
        <a:spcAft>
          <a:spcPct val="0"/>
        </a:spcAft>
        <a:defRPr sz="5000" b="1">
          <a:solidFill>
            <a:schemeClr val="bg1"/>
          </a:solidFill>
          <a:latin typeface="Apple Garamond" pitchFamily="2" charset="0"/>
        </a:defRPr>
      </a:lvl8pPr>
      <a:lvl9pPr marL="1828800" algn="r" rtl="0" eaLnBrk="1" fontAlgn="base" hangingPunct="1">
        <a:spcBef>
          <a:spcPct val="0"/>
        </a:spcBef>
        <a:spcAft>
          <a:spcPct val="0"/>
        </a:spcAft>
        <a:defRPr sz="5000" b="1">
          <a:solidFill>
            <a:schemeClr val="bg1"/>
          </a:solidFill>
          <a:latin typeface="Apple Garamond" pitchFamily="2"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066800" y="152400"/>
            <a:ext cx="6781800" cy="731838"/>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smtClean="0"/>
              <a:t>Place Your Topic Here</a:t>
            </a:r>
          </a:p>
        </p:txBody>
      </p:sp>
      <p:sp>
        <p:nvSpPr>
          <p:cNvPr id="2051" name="Rectangle 3"/>
          <p:cNvSpPr>
            <a:spLocks noGrp="1" noChangeArrowheads="1"/>
          </p:cNvSpPr>
          <p:nvPr>
            <p:ph type="body" idx="1"/>
          </p:nvPr>
        </p:nvSpPr>
        <p:spPr bwMode="auto">
          <a:xfrm>
            <a:off x="838200" y="1066800"/>
            <a:ext cx="81534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MY" smtClean="0"/>
              <a:t>Your Description Goes Here</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A3C28D0B-4626-4348-97C9-E4BD5C71AD85}" type="slidenum">
              <a:rPr lang="en-MY"/>
              <a:pPr>
                <a:defRPr/>
              </a:pPr>
              <a:t>‹#›</a:t>
            </a:fld>
            <a:endParaRPr lang="en-MY"/>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2pPr>
      <a:lvl3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3pPr>
      <a:lvl4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4pPr>
      <a:lvl5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5pPr>
      <a:lvl6pPr marL="4572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6pPr>
      <a:lvl7pPr marL="9144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7pPr>
      <a:lvl8pPr marL="13716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8pPr>
      <a:lvl9pPr marL="18288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143000" y="152400"/>
            <a:ext cx="6858000" cy="762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Place Your Topic Here</a:t>
            </a:r>
          </a:p>
        </p:txBody>
      </p:sp>
      <p:sp>
        <p:nvSpPr>
          <p:cNvPr id="3075" name="Rectangle 3"/>
          <p:cNvSpPr>
            <a:spLocks noGrp="1" noChangeArrowheads="1"/>
          </p:cNvSpPr>
          <p:nvPr>
            <p:ph type="body" idx="1"/>
          </p:nvPr>
        </p:nvSpPr>
        <p:spPr bwMode="auto">
          <a:xfrm>
            <a:off x="838200" y="1066801"/>
            <a:ext cx="80772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MY" smtClean="0"/>
              <a:t>Your Description Goes Here</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45F3904A-68BE-48B9-B8C9-01E75D3E43FF}" type="slidenum">
              <a:rPr lang="en-MY"/>
              <a:pPr>
                <a:defRPr/>
              </a:pPr>
              <a:t>‹#›</a:t>
            </a:fld>
            <a:endParaRPr lang="en-MY"/>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2pPr>
      <a:lvl3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3pPr>
      <a:lvl4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4pPr>
      <a:lvl5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5pPr>
      <a:lvl6pPr marL="4572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6pPr>
      <a:lvl7pPr marL="9144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7pPr>
      <a:lvl8pPr marL="13716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8pPr>
      <a:lvl9pPr marL="18288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00" y="5638800"/>
            <a:ext cx="6858000" cy="838200"/>
          </a:xfrm>
          <a:prstGeom prst="rect">
            <a:avLst/>
          </a:prstGeom>
          <a:noFill/>
          <a:ln w="9525">
            <a:noFill/>
            <a:miter lim="800000"/>
            <a:headEnd/>
            <a:tailEnd/>
          </a:ln>
          <a:effectLst>
            <a:outerShdw dist="35921" dir="2700000" algn="ctr" rotWithShape="0">
              <a:srgbClr val="FF3300"/>
            </a:outerShdw>
          </a:effectLst>
        </p:spPr>
        <p:txBody>
          <a:bodyPr vert="horz" wrap="square" lIns="91440" tIns="45720" rIns="91440" bIns="45720" numCol="1" anchor="ctr" anchorCtr="0" compatLnSpc="1">
            <a:prstTxWarp prst="textNoShape">
              <a:avLst/>
            </a:prstTxWarp>
          </a:bodyPr>
          <a:lstStyle/>
          <a:p>
            <a:pPr lvl="0"/>
            <a:r>
              <a:rPr lang="en-US" smtClean="0"/>
              <a:t>Transitional Page</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r" rtl="0" eaLnBrk="1" fontAlgn="base" hangingPunct="1">
        <a:spcBef>
          <a:spcPct val="0"/>
        </a:spcBef>
        <a:spcAft>
          <a:spcPct val="0"/>
        </a:spcAft>
        <a:defRPr sz="5000" b="1">
          <a:solidFill>
            <a:schemeClr val="bg1"/>
          </a:solidFill>
          <a:latin typeface="+mj-lt"/>
          <a:ea typeface="+mj-ea"/>
          <a:cs typeface="+mj-cs"/>
        </a:defRPr>
      </a:lvl1pPr>
      <a:lvl2pPr algn="r" rtl="0" eaLnBrk="1" fontAlgn="base" hangingPunct="1">
        <a:spcBef>
          <a:spcPct val="0"/>
        </a:spcBef>
        <a:spcAft>
          <a:spcPct val="0"/>
        </a:spcAft>
        <a:defRPr sz="5000" b="1">
          <a:solidFill>
            <a:schemeClr val="bg1"/>
          </a:solidFill>
          <a:latin typeface="Apple Garamond" pitchFamily="2" charset="0"/>
        </a:defRPr>
      </a:lvl2pPr>
      <a:lvl3pPr algn="r" rtl="0" eaLnBrk="1" fontAlgn="base" hangingPunct="1">
        <a:spcBef>
          <a:spcPct val="0"/>
        </a:spcBef>
        <a:spcAft>
          <a:spcPct val="0"/>
        </a:spcAft>
        <a:defRPr sz="5000" b="1">
          <a:solidFill>
            <a:schemeClr val="bg1"/>
          </a:solidFill>
          <a:latin typeface="Apple Garamond" pitchFamily="2" charset="0"/>
        </a:defRPr>
      </a:lvl3pPr>
      <a:lvl4pPr algn="r" rtl="0" eaLnBrk="1" fontAlgn="base" hangingPunct="1">
        <a:spcBef>
          <a:spcPct val="0"/>
        </a:spcBef>
        <a:spcAft>
          <a:spcPct val="0"/>
        </a:spcAft>
        <a:defRPr sz="5000" b="1">
          <a:solidFill>
            <a:schemeClr val="bg1"/>
          </a:solidFill>
          <a:latin typeface="Apple Garamond" pitchFamily="2" charset="0"/>
        </a:defRPr>
      </a:lvl4pPr>
      <a:lvl5pPr algn="r" rtl="0" eaLnBrk="1" fontAlgn="base" hangingPunct="1">
        <a:spcBef>
          <a:spcPct val="0"/>
        </a:spcBef>
        <a:spcAft>
          <a:spcPct val="0"/>
        </a:spcAft>
        <a:defRPr sz="5000" b="1">
          <a:solidFill>
            <a:schemeClr val="bg1"/>
          </a:solidFill>
          <a:latin typeface="Apple Garamond" pitchFamily="2" charset="0"/>
        </a:defRPr>
      </a:lvl5pPr>
      <a:lvl6pPr marL="457200" algn="r" rtl="0" eaLnBrk="1" fontAlgn="base" hangingPunct="1">
        <a:spcBef>
          <a:spcPct val="0"/>
        </a:spcBef>
        <a:spcAft>
          <a:spcPct val="0"/>
        </a:spcAft>
        <a:defRPr sz="5000" b="1">
          <a:solidFill>
            <a:schemeClr val="bg1"/>
          </a:solidFill>
          <a:latin typeface="Apple Garamond" pitchFamily="2" charset="0"/>
        </a:defRPr>
      </a:lvl6pPr>
      <a:lvl7pPr marL="914400" algn="r" rtl="0" eaLnBrk="1" fontAlgn="base" hangingPunct="1">
        <a:spcBef>
          <a:spcPct val="0"/>
        </a:spcBef>
        <a:spcAft>
          <a:spcPct val="0"/>
        </a:spcAft>
        <a:defRPr sz="5000" b="1">
          <a:solidFill>
            <a:schemeClr val="bg1"/>
          </a:solidFill>
          <a:latin typeface="Apple Garamond" pitchFamily="2" charset="0"/>
        </a:defRPr>
      </a:lvl7pPr>
      <a:lvl8pPr marL="1371600" algn="r" rtl="0" eaLnBrk="1" fontAlgn="base" hangingPunct="1">
        <a:spcBef>
          <a:spcPct val="0"/>
        </a:spcBef>
        <a:spcAft>
          <a:spcPct val="0"/>
        </a:spcAft>
        <a:defRPr sz="5000" b="1">
          <a:solidFill>
            <a:schemeClr val="bg1"/>
          </a:solidFill>
          <a:latin typeface="Apple Garamond" pitchFamily="2" charset="0"/>
        </a:defRPr>
      </a:lvl8pPr>
      <a:lvl9pPr marL="1828800" algn="r" rtl="0" eaLnBrk="1" fontAlgn="base" hangingPunct="1">
        <a:spcBef>
          <a:spcPct val="0"/>
        </a:spcBef>
        <a:spcAft>
          <a:spcPct val="0"/>
        </a:spcAft>
        <a:defRPr sz="5000" b="1">
          <a:solidFill>
            <a:schemeClr val="bg1"/>
          </a:solidFill>
          <a:latin typeface="Apple Garamond" pitchFamily="2"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066800" y="152400"/>
            <a:ext cx="6781800" cy="731838"/>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smtClean="0"/>
              <a:t>Place Your Topic Here</a:t>
            </a:r>
          </a:p>
        </p:txBody>
      </p:sp>
      <p:sp>
        <p:nvSpPr>
          <p:cNvPr id="2051" name="Rectangle 3"/>
          <p:cNvSpPr>
            <a:spLocks noGrp="1" noChangeArrowheads="1"/>
          </p:cNvSpPr>
          <p:nvPr>
            <p:ph type="body" idx="1"/>
          </p:nvPr>
        </p:nvSpPr>
        <p:spPr bwMode="auto">
          <a:xfrm>
            <a:off x="838200" y="1066800"/>
            <a:ext cx="81534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MY" smtClean="0"/>
              <a:t>Your Description Goes Here</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A3C28D0B-4626-4348-97C9-E4BD5C71AD85}" type="slidenum">
              <a:rPr lang="en-MY"/>
              <a:pPr>
                <a:defRPr/>
              </a:pPr>
              <a:t>‹#›</a:t>
            </a:fld>
            <a:endParaRPr lang="en-MY"/>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2pPr>
      <a:lvl3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3pPr>
      <a:lvl4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4pPr>
      <a:lvl5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5pPr>
      <a:lvl6pPr marL="4572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6pPr>
      <a:lvl7pPr marL="9144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7pPr>
      <a:lvl8pPr marL="13716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8pPr>
      <a:lvl9pPr marL="18288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143000" y="152400"/>
            <a:ext cx="6858000" cy="762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Place Your Topic Here</a:t>
            </a:r>
          </a:p>
        </p:txBody>
      </p:sp>
      <p:sp>
        <p:nvSpPr>
          <p:cNvPr id="3075" name="Rectangle 3"/>
          <p:cNvSpPr>
            <a:spLocks noGrp="1" noChangeArrowheads="1"/>
          </p:cNvSpPr>
          <p:nvPr>
            <p:ph type="body" idx="1"/>
          </p:nvPr>
        </p:nvSpPr>
        <p:spPr bwMode="auto">
          <a:xfrm>
            <a:off x="838200" y="1066801"/>
            <a:ext cx="80772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MY" smtClean="0"/>
              <a:t>Your Description Goes Here</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45F3904A-68BE-48B9-B8C9-01E75D3E43FF}" type="slidenum">
              <a:rPr lang="en-MY"/>
              <a:pPr>
                <a:defRPr/>
              </a:pPr>
              <a:t>‹#›</a:t>
            </a:fld>
            <a:endParaRPr lang="en-MY"/>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2pPr>
      <a:lvl3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3pPr>
      <a:lvl4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4pPr>
      <a:lvl5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5pPr>
      <a:lvl6pPr marL="4572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6pPr>
      <a:lvl7pPr marL="9144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7pPr>
      <a:lvl8pPr marL="13716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8pPr>
      <a:lvl9pPr marL="18288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cid:11234322-b61a-44dd-bb93-e0bc4ec5a8e7@iuoe324.org" TargetMode="External"/><Relationship Id="rId2" Type="http://schemas.openxmlformats.org/officeDocument/2006/relationships/image" Target="../media/image13.jpeg"/><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6.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6.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hyperlink" Target="http://www.michigan.gov/wda" TargetMode="External"/><Relationship Id="rId2" Type="http://schemas.openxmlformats.org/officeDocument/2006/relationships/notesSlide" Target="../notesSlides/notesSlide1.xml"/><Relationship Id="rId1" Type="http://schemas.openxmlformats.org/officeDocument/2006/relationships/slideLayout" Target="../slideLayouts/slideLayout129.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5.png"/><Relationship Id="rId2" Type="http://schemas.openxmlformats.org/officeDocument/2006/relationships/diagramData" Target="../diagrams/data2.xml"/><Relationship Id="rId1" Type="http://schemas.openxmlformats.org/officeDocument/2006/relationships/slideLayout" Target="../slideLayouts/slideLayout14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hyperlink" Target="http://michiganworks.org/" TargetMode="External"/><Relationship Id="rId2" Type="http://schemas.openxmlformats.org/officeDocument/2006/relationships/notesSlide" Target="../notesSlides/notesSlide2.xml"/><Relationship Id="rId1" Type="http://schemas.openxmlformats.org/officeDocument/2006/relationships/slideLayout" Target="../slideLayouts/slideLayout129.xml"/><Relationship Id="rId5" Type="http://schemas.openxmlformats.org/officeDocument/2006/relationships/image" Target="../media/image26.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www.mitalent.org/" TargetMode="External"/><Relationship Id="rId2" Type="http://schemas.openxmlformats.org/officeDocument/2006/relationships/notesSlide" Target="../notesSlides/notesSlide3.xml"/><Relationship Id="rId1" Type="http://schemas.openxmlformats.org/officeDocument/2006/relationships/slideLayout" Target="../slideLayouts/slideLayout129.xml"/><Relationship Id="rId5" Type="http://schemas.openxmlformats.org/officeDocument/2006/relationships/image" Target="../media/image27.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DuckettE@michigan.gov" TargetMode="Externa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2.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2.xml"/><Relationship Id="rId1" Type="http://schemas.openxmlformats.org/officeDocument/2006/relationships/vmlDrawing" Target="../drawings/vmlDrawing2.v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Access for All</a:t>
            </a:r>
            <a:endParaRPr lang="en-US" dirty="0">
              <a:solidFill>
                <a:schemeClr val="tx1"/>
              </a:solidFill>
            </a:endParaRPr>
          </a:p>
        </p:txBody>
      </p:sp>
      <p:sp>
        <p:nvSpPr>
          <p:cNvPr id="3" name="Subtitle 2"/>
          <p:cNvSpPr>
            <a:spLocks noGrp="1"/>
          </p:cNvSpPr>
          <p:nvPr>
            <p:ph type="subTitle" idx="1"/>
          </p:nvPr>
        </p:nvSpPr>
        <p:spPr/>
        <p:txBody>
          <a:bodyPr/>
          <a:lstStyle/>
          <a:p>
            <a:r>
              <a:rPr lang="en-US" dirty="0" smtClean="0">
                <a:solidFill>
                  <a:schemeClr val="tx1"/>
                </a:solidFill>
              </a:rPr>
              <a:t>Detroit Building Trades Apprenticeship Readiness Program</a:t>
            </a:r>
            <a:endParaRPr lang="en-US" dirty="0">
              <a:solidFill>
                <a:schemeClr val="tx1"/>
              </a:solidFill>
            </a:endParaRPr>
          </a:p>
        </p:txBody>
      </p:sp>
    </p:spTree>
    <p:extLst>
      <p:ext uri="{BB962C8B-B14F-4D97-AF65-F5344CB8AC3E}">
        <p14:creationId xmlns:p14="http://schemas.microsoft.com/office/powerpoint/2010/main" val="3829506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97662" cy="1151965"/>
          </a:xfrm>
        </p:spPr>
        <p:txBody>
          <a:bodyPr/>
          <a:lstStyle/>
          <a:p>
            <a:pPr algn="ctr"/>
            <a:r>
              <a:rPr lang="en-US" dirty="0" smtClean="0"/>
              <a:t>First Graduation Class</a:t>
            </a:r>
            <a:endParaRPr lang="en-US" dirty="0"/>
          </a:p>
        </p:txBody>
      </p:sp>
      <p:pic>
        <p:nvPicPr>
          <p:cNvPr id="3" name="Picture 2" descr="C:\Users\doconnell\AppData\Local\Microsoft\Windows\Temporary Internet Files\Content.Outlook\VL4JXS77\Access for All Class.jpg"/>
          <p:cNvPicPr/>
          <p:nvPr/>
        </p:nvPicPr>
        <p:blipFill>
          <a:blip r:embed="rId2">
            <a:extLst>
              <a:ext uri="{28A0092B-C50C-407E-A947-70E740481C1C}">
                <a14:useLocalDpi xmlns:a14="http://schemas.microsoft.com/office/drawing/2010/main" val="0"/>
              </a:ext>
            </a:extLst>
          </a:blip>
          <a:srcRect/>
          <a:stretch>
            <a:fillRect/>
          </a:stretch>
        </p:blipFill>
        <p:spPr bwMode="auto">
          <a:xfrm>
            <a:off x="406262" y="1485900"/>
            <a:ext cx="8077200" cy="3886199"/>
          </a:xfrm>
          <a:prstGeom prst="rect">
            <a:avLst/>
          </a:prstGeom>
          <a:noFill/>
          <a:ln>
            <a:noFill/>
          </a:ln>
        </p:spPr>
      </p:pic>
      <p:sp>
        <p:nvSpPr>
          <p:cNvPr id="4" name="TextBox 3"/>
          <p:cNvSpPr txBox="1"/>
          <p:nvPr/>
        </p:nvSpPr>
        <p:spPr>
          <a:xfrm>
            <a:off x="2514600" y="5791200"/>
            <a:ext cx="4114800" cy="523220"/>
          </a:xfrm>
          <a:prstGeom prst="rect">
            <a:avLst/>
          </a:prstGeom>
          <a:noFill/>
        </p:spPr>
        <p:txBody>
          <a:bodyPr wrap="square" rtlCol="0">
            <a:spAutoFit/>
          </a:bodyPr>
          <a:lstStyle/>
          <a:p>
            <a:pPr algn="ctr"/>
            <a:r>
              <a:rPr lang="en-US" sz="2800" dirty="0" smtClean="0"/>
              <a:t>July 24, 2014</a:t>
            </a:r>
            <a:endParaRPr lang="en-US" sz="2800" dirty="0"/>
          </a:p>
        </p:txBody>
      </p:sp>
    </p:spTree>
    <p:extLst>
      <p:ext uri="{BB962C8B-B14F-4D97-AF65-F5344CB8AC3E}">
        <p14:creationId xmlns:p14="http://schemas.microsoft.com/office/powerpoint/2010/main" val="554922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90" y="304800"/>
            <a:ext cx="7797662" cy="1151965"/>
          </a:xfrm>
        </p:spPr>
        <p:txBody>
          <a:bodyPr/>
          <a:lstStyle/>
          <a:p>
            <a:r>
              <a:rPr lang="en-US" dirty="0" smtClean="0"/>
              <a:t>Second Graduation Class</a:t>
            </a:r>
            <a:endParaRPr lang="en-US" dirty="0"/>
          </a:p>
        </p:txBody>
      </p:sp>
      <p:pic>
        <p:nvPicPr>
          <p:cNvPr id="3" name="Picture 2" descr="cid:11234322-b61a-44dd-bb93-e0bc4ec5a8e7@iuoe324.org"/>
          <p:cNvPicPr/>
          <p:nvPr/>
        </p:nvPicPr>
        <p:blipFill>
          <a:blip r:embed="rId2" r:link="rId3">
            <a:lum bright="2000"/>
          </a:blip>
          <a:srcRect/>
          <a:stretch>
            <a:fillRect/>
          </a:stretch>
        </p:blipFill>
        <p:spPr bwMode="auto">
          <a:xfrm>
            <a:off x="600075" y="1905000"/>
            <a:ext cx="7943849" cy="3429000"/>
          </a:xfrm>
          <a:prstGeom prst="rect">
            <a:avLst/>
          </a:prstGeom>
          <a:noFill/>
          <a:ln w="9525">
            <a:noFill/>
            <a:miter lim="800000"/>
            <a:headEnd/>
            <a:tailEnd/>
          </a:ln>
        </p:spPr>
      </p:pic>
      <p:sp>
        <p:nvSpPr>
          <p:cNvPr id="4" name="TextBox 3"/>
          <p:cNvSpPr txBox="1"/>
          <p:nvPr/>
        </p:nvSpPr>
        <p:spPr>
          <a:xfrm>
            <a:off x="2895599" y="5782235"/>
            <a:ext cx="3352800" cy="523220"/>
          </a:xfrm>
          <a:prstGeom prst="rect">
            <a:avLst/>
          </a:prstGeom>
          <a:noFill/>
        </p:spPr>
        <p:txBody>
          <a:bodyPr wrap="square" rtlCol="0">
            <a:spAutoFit/>
          </a:bodyPr>
          <a:lstStyle/>
          <a:p>
            <a:pPr algn="ctr"/>
            <a:r>
              <a:rPr lang="en-US" sz="2800" dirty="0" smtClean="0"/>
              <a:t>December 11, 2004</a:t>
            </a:r>
            <a:endParaRPr lang="en-US" sz="2800" dirty="0"/>
          </a:p>
        </p:txBody>
      </p:sp>
    </p:spTree>
    <p:extLst>
      <p:ext uri="{BB962C8B-B14F-4D97-AF65-F5344CB8AC3E}">
        <p14:creationId xmlns:p14="http://schemas.microsoft.com/office/powerpoint/2010/main" val="87651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69" y="304800"/>
            <a:ext cx="7797662" cy="1151965"/>
          </a:xfrm>
        </p:spPr>
        <p:txBody>
          <a:bodyPr/>
          <a:lstStyle/>
          <a:p>
            <a:r>
              <a:rPr lang="en-US" dirty="0" smtClean="0"/>
              <a:t>Class in Action</a:t>
            </a:r>
            <a:endParaRPr lang="en-US" dirty="0"/>
          </a:p>
        </p:txBody>
      </p:sp>
      <p:pic>
        <p:nvPicPr>
          <p:cNvPr id="3" name="Picture 2" descr="G:\DCIM\100NIKON\DSCN0211.JPG"/>
          <p:cNvPicPr/>
          <p:nvPr/>
        </p:nvPicPr>
        <p:blipFill>
          <a:blip r:embed="rId2"/>
          <a:srcRect/>
          <a:stretch>
            <a:fillRect/>
          </a:stretch>
        </p:blipFill>
        <p:spPr bwMode="auto">
          <a:xfrm>
            <a:off x="1143000" y="1472806"/>
            <a:ext cx="2667000" cy="1956194"/>
          </a:xfrm>
          <a:prstGeom prst="hexagon">
            <a:avLst/>
          </a:prstGeom>
          <a:noFill/>
          <a:ln w="9525">
            <a:noFill/>
            <a:miter lim="800000"/>
            <a:headEnd/>
            <a:tailEnd/>
          </a:ln>
        </p:spPr>
      </p:pic>
      <p:pic>
        <p:nvPicPr>
          <p:cNvPr id="5" name="Picture 4" descr="C:\Users\baillj\AppData\Local\Microsoft\Windows\Temporary Internet Files\Content.Word\20140625_142815.jpg"/>
          <p:cNvPicPr/>
          <p:nvPr/>
        </p:nvPicPr>
        <p:blipFill>
          <a:blip r:embed="rId3"/>
          <a:srcRect/>
          <a:stretch>
            <a:fillRect/>
          </a:stretch>
        </p:blipFill>
        <p:spPr bwMode="auto">
          <a:xfrm>
            <a:off x="5219700" y="1420670"/>
            <a:ext cx="2400300" cy="1779730"/>
          </a:xfrm>
          <a:prstGeom prst="rect">
            <a:avLst/>
          </a:prstGeom>
          <a:noFill/>
          <a:ln w="9525">
            <a:noFill/>
            <a:miter lim="800000"/>
            <a:headEnd/>
            <a:tailEnd/>
          </a:ln>
        </p:spPr>
      </p:pic>
      <p:pic>
        <p:nvPicPr>
          <p:cNvPr id="7" name="Picture 6" descr="F:\Access for All\Pictures\20140613_103612.jpg"/>
          <p:cNvPicPr/>
          <p:nvPr/>
        </p:nvPicPr>
        <p:blipFill>
          <a:blip r:embed="rId4"/>
          <a:srcRect/>
          <a:stretch>
            <a:fillRect/>
          </a:stretch>
        </p:blipFill>
        <p:spPr bwMode="auto">
          <a:xfrm>
            <a:off x="5219700" y="3581400"/>
            <a:ext cx="2400300" cy="1904999"/>
          </a:xfrm>
          <a:prstGeom prst="roundRect">
            <a:avLst/>
          </a:prstGeom>
          <a:noFill/>
          <a:ln w="9525">
            <a:noFill/>
            <a:miter lim="800000"/>
            <a:headEnd/>
            <a:tailEnd/>
          </a:ln>
        </p:spPr>
      </p:pic>
      <p:pic>
        <p:nvPicPr>
          <p:cNvPr id="8" name="Picture 7" descr="C:\Users\baillj\AppData\Local\Microsoft\Windows\Temporary Internet Files\Content.Word\20140613_103353.jpg"/>
          <p:cNvPicPr/>
          <p:nvPr/>
        </p:nvPicPr>
        <p:blipFill>
          <a:blip r:embed="rId5" cstate="print"/>
          <a:srcRect/>
          <a:stretch>
            <a:fillRect/>
          </a:stretch>
        </p:blipFill>
        <p:spPr bwMode="auto">
          <a:xfrm>
            <a:off x="1371600" y="3581400"/>
            <a:ext cx="2209800" cy="1904999"/>
          </a:xfrm>
          <a:prstGeom prst="rect">
            <a:avLst/>
          </a:prstGeom>
          <a:noFill/>
          <a:ln w="9525">
            <a:noFill/>
            <a:miter lim="800000"/>
            <a:headEnd/>
            <a:tailEnd/>
          </a:ln>
        </p:spPr>
      </p:pic>
    </p:spTree>
    <p:extLst>
      <p:ext uri="{BB962C8B-B14F-4D97-AF65-F5344CB8AC3E}">
        <p14:creationId xmlns:p14="http://schemas.microsoft.com/office/powerpoint/2010/main" val="1485485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Action</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2667000" cy="1591234"/>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800600" y="742821"/>
            <a:ext cx="1600200" cy="1805396"/>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887561" y="2667000"/>
            <a:ext cx="1940878" cy="2667000"/>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482880"/>
            <a:ext cx="2362200" cy="2003519"/>
          </a:xfrm>
          <a:prstGeom prst="rect">
            <a:avLst/>
          </a:prstGeom>
          <a:noFill/>
          <a:ln>
            <a:noFill/>
          </a:ln>
        </p:spPr>
      </p:pic>
    </p:spTree>
    <p:extLst>
      <p:ext uri="{BB962C8B-B14F-4D97-AF65-F5344CB8AC3E}">
        <p14:creationId xmlns:p14="http://schemas.microsoft.com/office/powerpoint/2010/main" val="205393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69" y="533400"/>
            <a:ext cx="7797662" cy="1151965"/>
          </a:xfrm>
        </p:spPr>
        <p:txBody>
          <a:bodyPr/>
          <a:lstStyle/>
          <a:p>
            <a:pPr algn="ctr"/>
            <a:r>
              <a:rPr lang="en-US" dirty="0" smtClean="0"/>
              <a:t>Other Recruitment Efforts </a:t>
            </a:r>
            <a:endParaRPr lang="en-US" dirty="0"/>
          </a:p>
        </p:txBody>
      </p:sp>
      <p:sp>
        <p:nvSpPr>
          <p:cNvPr id="3" name="TextBox 2"/>
          <p:cNvSpPr txBox="1"/>
          <p:nvPr/>
        </p:nvSpPr>
        <p:spPr>
          <a:xfrm>
            <a:off x="990600" y="1686309"/>
            <a:ext cx="7327831"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Career Technical Education – D.P.S.  A. Phillip Randolph</a:t>
            </a:r>
          </a:p>
          <a:p>
            <a:pPr marL="285750" indent="-285750">
              <a:buFont typeface="Arial" panose="020B0604020202020204" pitchFamily="34" charset="0"/>
              <a:buChar char="•"/>
            </a:pPr>
            <a:r>
              <a:rPr lang="en-US" sz="2400" dirty="0" smtClean="0"/>
              <a:t>Summer Work Opportunity – City of Detroit</a:t>
            </a:r>
          </a:p>
          <a:p>
            <a:pPr marL="285750" indent="-285750">
              <a:buFont typeface="Arial" panose="020B0604020202020204" pitchFamily="34" charset="0"/>
              <a:buChar char="•"/>
            </a:pPr>
            <a:r>
              <a:rPr lang="en-US" sz="2400" dirty="0" smtClean="0"/>
              <a:t>Exploration – Rehab. and construction of residential properties</a:t>
            </a:r>
          </a:p>
          <a:p>
            <a:pPr marL="285750" indent="-285750">
              <a:buFont typeface="Arial" panose="020B0604020202020204" pitchFamily="34" charset="0"/>
              <a:buChar char="•"/>
            </a:pPr>
            <a:r>
              <a:rPr lang="en-US" sz="2400" dirty="0" smtClean="0"/>
              <a:t>Explorers Program</a:t>
            </a:r>
          </a:p>
          <a:p>
            <a:pPr marL="285750" indent="-285750">
              <a:buFont typeface="Arial" panose="020B0604020202020204" pitchFamily="34" charset="0"/>
              <a:buChar char="•"/>
            </a:pPr>
            <a:r>
              <a:rPr lang="en-US" sz="2400" dirty="0" smtClean="0"/>
              <a:t>MDOT Community Program</a:t>
            </a:r>
          </a:p>
          <a:p>
            <a:pPr marL="285750" indent="-285750">
              <a:buFont typeface="Arial" panose="020B0604020202020204" pitchFamily="34" charset="0"/>
              <a:buChar char="•"/>
            </a:pPr>
            <a:r>
              <a:rPr lang="en-US" sz="2400" dirty="0" smtClean="0"/>
              <a:t>District Detroit Initiative</a:t>
            </a:r>
          </a:p>
          <a:p>
            <a:pPr marL="285750" indent="-285750">
              <a:buFont typeface="Arial" panose="020B0604020202020204" pitchFamily="34" charset="0"/>
              <a:buChar char="•"/>
            </a:pPr>
            <a:r>
              <a:rPr lang="en-US" sz="2400" dirty="0" smtClean="0"/>
              <a:t>Greater engagement K-12</a:t>
            </a:r>
            <a:endParaRPr lang="en-US" sz="2400" dirty="0"/>
          </a:p>
        </p:txBody>
      </p:sp>
    </p:spTree>
    <p:extLst>
      <p:ext uri="{BB962C8B-B14F-4D97-AF65-F5344CB8AC3E}">
        <p14:creationId xmlns:p14="http://schemas.microsoft.com/office/powerpoint/2010/main" val="49780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84" y="1524000"/>
            <a:ext cx="7937431" cy="1600200"/>
          </a:xfrm>
        </p:spPr>
        <p:txBody>
          <a:bodyPr/>
          <a:lstStyle/>
          <a:p>
            <a:pPr algn="ctr"/>
            <a:r>
              <a:rPr lang="en-US" sz="9600" dirty="0" smtClean="0"/>
              <a:t>Thank you!</a:t>
            </a:r>
            <a:endParaRPr lang="en-US" sz="9600" dirty="0"/>
          </a:p>
        </p:txBody>
      </p:sp>
    </p:spTree>
    <p:extLst>
      <p:ext uri="{BB962C8B-B14F-4D97-AF65-F5344CB8AC3E}">
        <p14:creationId xmlns:p14="http://schemas.microsoft.com/office/powerpoint/2010/main" val="1335299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 y="380999"/>
            <a:ext cx="9140688" cy="6477001"/>
          </a:xfrm>
          <a:prstGeom prst="rect">
            <a:avLst/>
          </a:prstGeom>
        </p:spPr>
      </p:pic>
      <p:sp>
        <p:nvSpPr>
          <p:cNvPr id="7" name="Title 6"/>
          <p:cNvSpPr>
            <a:spLocks noGrp="1"/>
          </p:cNvSpPr>
          <p:nvPr>
            <p:ph type="title"/>
          </p:nvPr>
        </p:nvSpPr>
        <p:spPr>
          <a:xfrm>
            <a:off x="476062" y="5791265"/>
            <a:ext cx="8229600" cy="990600"/>
          </a:xfrm>
        </p:spPr>
        <p:txBody>
          <a:bodyPr>
            <a:normAutofit fontScale="90000"/>
          </a:bodyPr>
          <a:lstStyle/>
          <a:p>
            <a:pPr algn="ctr"/>
            <a:r>
              <a:rPr lang="en-US" dirty="0" smtClean="0">
                <a:solidFill>
                  <a:schemeClr val="bg1"/>
                </a:solidFill>
                <a:effectLst>
                  <a:outerShdw blurRad="38100" dist="38100" dir="2700000" algn="tl">
                    <a:srgbClr val="000000">
                      <a:alpha val="43137"/>
                    </a:srgbClr>
                  </a:outerShdw>
                </a:effectLst>
              </a:rPr>
              <a:t>Erin Duckett</a:t>
            </a:r>
            <a:br>
              <a:rPr lang="en-US" dirty="0" smtClean="0">
                <a:solidFill>
                  <a:schemeClr val="bg1"/>
                </a:solidFill>
                <a:effectLst>
                  <a:outerShdw blurRad="38100" dist="38100" dir="2700000" algn="tl">
                    <a:srgbClr val="000000">
                      <a:alpha val="43137"/>
                    </a:srgbClr>
                  </a:outerShdw>
                </a:effectLst>
              </a:rPr>
            </a:br>
            <a:r>
              <a:rPr lang="en-US" sz="3100" dirty="0" smtClean="0">
                <a:solidFill>
                  <a:schemeClr val="bg1"/>
                </a:solidFill>
                <a:effectLst>
                  <a:outerShdw blurRad="38100" dist="38100" dir="2700000" algn="tl">
                    <a:srgbClr val="000000">
                      <a:alpha val="43137"/>
                    </a:srgbClr>
                  </a:outerShdw>
                </a:effectLst>
              </a:rPr>
              <a:t>Michigan Workforce Development Agency</a:t>
            </a:r>
            <a:endParaRPr lang="en-US" sz="3100" dirty="0">
              <a:solidFill>
                <a:schemeClr val="bg1"/>
              </a:solidFill>
              <a:effectLst>
                <a:outerShdw blurRad="38100" dist="38100" dir="2700000" algn="tl">
                  <a:srgbClr val="000000">
                    <a:alpha val="43137"/>
                  </a:srgbClr>
                </a:outerShdw>
              </a:effectLst>
            </a:endParaRPr>
          </a:p>
        </p:txBody>
      </p:sp>
      <p:sp>
        <p:nvSpPr>
          <p:cNvPr id="9" name="Title 1"/>
          <p:cNvSpPr txBox="1">
            <a:spLocks/>
          </p:cNvSpPr>
          <p:nvPr/>
        </p:nvSpPr>
        <p:spPr>
          <a:xfrm>
            <a:off x="162187" y="762000"/>
            <a:ext cx="8995064"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r">
              <a:defRPr/>
            </a:pPr>
            <a:r>
              <a:rPr lang="en-US" sz="4400" b="1" dirty="0" smtClean="0">
                <a:solidFill>
                  <a:prstClr val="white"/>
                </a:solidFill>
                <a:effectLst>
                  <a:outerShdw blurRad="38100" dist="38100" dir="2700000" algn="tl">
                    <a:srgbClr val="000000">
                      <a:alpha val="43137"/>
                    </a:srgbClr>
                  </a:outerShdw>
                </a:effectLst>
              </a:rPr>
              <a:t>How To Connect</a:t>
            </a:r>
            <a:br>
              <a:rPr lang="en-US" sz="4400" b="1" dirty="0" smtClean="0">
                <a:solidFill>
                  <a:prstClr val="white"/>
                </a:solidFill>
                <a:effectLst>
                  <a:outerShdw blurRad="38100" dist="38100" dir="2700000" algn="tl">
                    <a:srgbClr val="000000">
                      <a:alpha val="43137"/>
                    </a:srgbClr>
                  </a:outerShdw>
                </a:effectLst>
              </a:rPr>
            </a:br>
            <a:r>
              <a:rPr lang="en-US" sz="4400" b="1" dirty="0" smtClean="0">
                <a:solidFill>
                  <a:prstClr val="white"/>
                </a:solidFill>
              </a:rPr>
              <a:t/>
            </a:r>
            <a:br>
              <a:rPr lang="en-US" sz="4400" b="1" dirty="0" smtClean="0">
                <a:solidFill>
                  <a:prstClr val="white"/>
                </a:solidFill>
              </a:rPr>
            </a:br>
            <a:endParaRPr lang="en-US" sz="4400" dirty="0">
              <a:solidFill>
                <a:prstClr val="white"/>
              </a:solidFill>
            </a:endParaRPr>
          </a:p>
        </p:txBody>
      </p:sp>
    </p:spTree>
    <p:extLst>
      <p:ext uri="{BB962C8B-B14F-4D97-AF65-F5344CB8AC3E}">
        <p14:creationId xmlns:p14="http://schemas.microsoft.com/office/powerpoint/2010/main" val="668872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Key Players</a:t>
            </a:r>
            <a:endParaRPr lang="en-US" sz="4800" b="1" dirty="0"/>
          </a:p>
        </p:txBody>
      </p:sp>
      <p:graphicFrame>
        <p:nvGraphicFramePr>
          <p:cNvPr id="4" name="Diagram 3"/>
          <p:cNvGraphicFramePr/>
          <p:nvPr>
            <p:extLst>
              <p:ext uri="{D42A27DB-BD31-4B8C-83A1-F6EECF244321}">
                <p14:modId xmlns:p14="http://schemas.microsoft.com/office/powerpoint/2010/main" val="622111961"/>
              </p:ext>
            </p:extLst>
          </p:nvPr>
        </p:nvGraphicFramePr>
        <p:xfrm>
          <a:off x="685800" y="1143000"/>
          <a:ext cx="80772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8447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36" y="935859"/>
            <a:ext cx="8995064" cy="1143000"/>
          </a:xfrm>
        </p:spPr>
        <p:txBody>
          <a:bodyPr>
            <a:normAutofit fontScale="90000"/>
          </a:bodyPr>
          <a:lstStyle/>
          <a:p>
            <a:pPr>
              <a:defRPr/>
            </a:pPr>
            <a:r>
              <a:rPr lang="en-US" sz="4400" b="1" dirty="0" smtClean="0"/>
              <a:t>How To Connect – </a:t>
            </a:r>
            <a:r>
              <a:rPr lang="en-US" sz="3600" b="1" dirty="0" smtClean="0">
                <a:hlinkClick r:id="rId3"/>
              </a:rPr>
              <a:t>www.michigan.gov/wda</a:t>
            </a:r>
            <a:r>
              <a:rPr lang="en-US" sz="4400" b="1" dirty="0" smtClean="0"/>
              <a:t/>
            </a:r>
            <a:br>
              <a:rPr lang="en-US" sz="4400" b="1" dirty="0" smtClean="0"/>
            </a:br>
            <a:r>
              <a:rPr lang="en-US" sz="4400" b="1" dirty="0" smtClean="0"/>
              <a:t/>
            </a:r>
            <a:br>
              <a:rPr lang="en-US" sz="4400" b="1" dirty="0" smtClean="0"/>
            </a:br>
            <a:r>
              <a:rPr lang="en-US" sz="4400" b="1" dirty="0" smtClean="0"/>
              <a:t/>
            </a:r>
            <a:br>
              <a:rPr lang="en-US" sz="4400" b="1" dirty="0" smtClean="0"/>
            </a:b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6348998"/>
            <a:ext cx="1285876" cy="388442"/>
          </a:xfrm>
          <a:prstGeom prst="rect">
            <a:avLst/>
          </a:prstGeom>
        </p:spPr>
      </p:pic>
      <p:sp>
        <p:nvSpPr>
          <p:cNvPr id="9" name="TextBox 8"/>
          <p:cNvSpPr txBox="1"/>
          <p:nvPr/>
        </p:nvSpPr>
        <p:spPr>
          <a:xfrm>
            <a:off x="1905000" y="6474023"/>
            <a:ext cx="3200400" cy="307777"/>
          </a:xfrm>
          <a:prstGeom prst="rect">
            <a:avLst/>
          </a:prstGeom>
          <a:noFill/>
        </p:spPr>
        <p:txBody>
          <a:bodyPr wrap="square" rtlCol="0">
            <a:spAutoFit/>
          </a:bodyPr>
          <a:lstStyle/>
          <a:p>
            <a:r>
              <a:rPr lang="en-US" sz="1400" dirty="0" smtClean="0">
                <a:solidFill>
                  <a:prstClr val="black"/>
                </a:solidFill>
              </a:rPr>
              <a:t>www.michigan.gov/wda</a:t>
            </a:r>
            <a:endParaRPr lang="en-US" sz="1400" dirty="0">
              <a:solidFill>
                <a:prstClr val="black"/>
              </a:solidFill>
            </a:endParaRPr>
          </a:p>
        </p:txBody>
      </p:sp>
      <p:sp>
        <p:nvSpPr>
          <p:cNvPr id="8" name="Rectangle 3"/>
          <p:cNvSpPr txBox="1">
            <a:spLocks noChangeArrowheads="1"/>
          </p:cNvSpPr>
          <p:nvPr/>
        </p:nvSpPr>
        <p:spPr>
          <a:xfrm>
            <a:off x="4346864" y="1749136"/>
            <a:ext cx="4800600" cy="5867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indent="0">
              <a:lnSpc>
                <a:spcPct val="90000"/>
              </a:lnSpc>
              <a:buClr>
                <a:srgbClr val="72A376"/>
              </a:buClr>
              <a:buFont typeface="Arial" pitchFamily="34" charset="0"/>
              <a:buNone/>
            </a:pPr>
            <a:endParaRPr lang="en-US" altLang="en-US" dirty="0" smtClean="0">
              <a:solidFill>
                <a:prstClr val="black"/>
              </a:solidFill>
              <a:ea typeface="ＭＳ Ｐゴシック" pitchFamily="34" charset="-12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5" y="937260"/>
            <a:ext cx="8991600" cy="5844540"/>
          </a:xfrm>
          <a:prstGeom prst="rect">
            <a:avLst/>
          </a:prstGeom>
        </p:spPr>
      </p:pic>
    </p:spTree>
    <p:extLst>
      <p:ext uri="{BB962C8B-B14F-4D97-AF65-F5344CB8AC3E}">
        <p14:creationId xmlns:p14="http://schemas.microsoft.com/office/powerpoint/2010/main" val="226330850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Michigan Works! Association</a:t>
            </a:r>
            <a:endParaRPr lang="en-US" b="1" dirty="0"/>
          </a:p>
        </p:txBody>
      </p:sp>
      <p:graphicFrame>
        <p:nvGraphicFramePr>
          <p:cNvPr id="6" name="Diagram 5"/>
          <p:cNvGraphicFramePr/>
          <p:nvPr>
            <p:extLst>
              <p:ext uri="{D42A27DB-BD31-4B8C-83A1-F6EECF244321}">
                <p14:modId xmlns:p14="http://schemas.microsoft.com/office/powerpoint/2010/main" val="2465195152"/>
              </p:ext>
            </p:extLst>
          </p:nvPr>
        </p:nvGraphicFramePr>
        <p:xfrm>
          <a:off x="228600" y="1143000"/>
          <a:ext cx="86868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5334000"/>
            <a:ext cx="3060700" cy="133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922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69" y="228600"/>
            <a:ext cx="7797662" cy="1151965"/>
          </a:xfrm>
        </p:spPr>
        <p:txBody>
          <a:bodyPr/>
          <a:lstStyle/>
          <a:p>
            <a:r>
              <a:rPr lang="en-US" dirty="0" smtClean="0"/>
              <a:t>The Collaborative</a:t>
            </a:r>
            <a:endParaRPr lang="en-US" dirty="0"/>
          </a:p>
        </p:txBody>
      </p:sp>
      <p:sp>
        <p:nvSpPr>
          <p:cNvPr id="3" name="Rectangle 2"/>
          <p:cNvSpPr/>
          <p:nvPr/>
        </p:nvSpPr>
        <p:spPr>
          <a:xfrm>
            <a:off x="152401" y="1143000"/>
            <a:ext cx="8318430" cy="4285789"/>
          </a:xfrm>
          <a:prstGeom prst="rect">
            <a:avLst/>
          </a:prstGeom>
        </p:spPr>
        <p:txBody>
          <a:bodyPr wrap="square">
            <a:spAutoFit/>
          </a:bodyPr>
          <a:lstStyle/>
          <a:p>
            <a:pPr algn="just"/>
            <a:r>
              <a:rPr lang="en-US" dirty="0" smtClean="0">
                <a:solidFill>
                  <a:srgbClr val="000000"/>
                </a:solidFill>
                <a:latin typeface="Arial" panose="020B0604020202020204" pitchFamily="34" charset="0"/>
                <a:ea typeface="Calibri" panose="020F0502020204030204" pitchFamily="34" charset="0"/>
              </a:rPr>
              <a:t>The </a:t>
            </a:r>
            <a:r>
              <a:rPr lang="en-US" dirty="0">
                <a:solidFill>
                  <a:srgbClr val="000000"/>
                </a:solidFill>
                <a:latin typeface="Arial" panose="020B0604020202020204" pitchFamily="34" charset="0"/>
                <a:ea typeface="Calibri" panose="020F0502020204030204" pitchFamily="34" charset="0"/>
              </a:rPr>
              <a:t>Access for All Apprenticeship Readiness Program is a Detroit area collaborative partnership made up of: </a:t>
            </a:r>
            <a:endParaRPr lang="en-US" sz="2000" dirty="0">
              <a:solidFill>
                <a:srgbClr val="000000"/>
              </a:solidFill>
              <a:latin typeface="Arial" panose="020B0604020202020204" pitchFamily="34" charset="0"/>
              <a:ea typeface="Calibri" panose="020F0502020204030204" pitchFamily="34" charset="0"/>
            </a:endParaRPr>
          </a:p>
          <a:p>
            <a:pPr marL="685800" marR="0" indent="-228600">
              <a:spcBef>
                <a:spcPts val="0"/>
              </a:spcBef>
              <a:spcAft>
                <a:spcPts val="145"/>
              </a:spcAft>
            </a:pPr>
            <a:r>
              <a:rPr lang="en-US" dirty="0">
                <a:solidFill>
                  <a:srgbClr val="000000"/>
                </a:solidFill>
                <a:latin typeface="Symbol" panose="05050102010706020507" pitchFamily="18" charset="2"/>
                <a:ea typeface="Calibri" panose="020F0502020204030204" pitchFamily="34" charset="0"/>
              </a:rPr>
              <a:t>·</a:t>
            </a:r>
            <a:r>
              <a:rPr lang="en-US" dirty="0">
                <a:solidFill>
                  <a:srgbClr val="000000"/>
                </a:solidFill>
                <a:latin typeface="Arial" panose="020B0604020202020204" pitchFamily="34" charset="0"/>
                <a:ea typeface="Calibri" panose="020F0502020204030204" pitchFamily="34" charset="0"/>
              </a:rPr>
              <a:t> Community-Based Partners: Southwest Housing Solutions-</a:t>
            </a:r>
            <a:r>
              <a:rPr lang="en-US" dirty="0" err="1">
                <a:solidFill>
                  <a:srgbClr val="000000"/>
                </a:solidFill>
                <a:latin typeface="Arial" panose="020B0604020202020204" pitchFamily="34" charset="0"/>
                <a:ea typeface="Calibri" panose="020F0502020204030204" pitchFamily="34" charset="0"/>
              </a:rPr>
              <a:t>Greenworks</a:t>
            </a:r>
            <a:r>
              <a:rPr lang="en-US" dirty="0">
                <a:solidFill>
                  <a:srgbClr val="000000"/>
                </a:solidFill>
                <a:latin typeface="Arial" panose="020B0604020202020204" pitchFamily="34" charset="0"/>
                <a:ea typeface="Calibri" panose="020F0502020204030204" pitchFamily="34" charset="0"/>
              </a:rPr>
              <a:t>, Detroit Green Door Initiative, and SER Metro - Detroit, </a:t>
            </a:r>
            <a:endParaRPr lang="en-US" sz="2000" dirty="0">
              <a:solidFill>
                <a:srgbClr val="000000"/>
              </a:solidFill>
              <a:latin typeface="Arial" panose="020B0604020202020204" pitchFamily="34" charset="0"/>
              <a:ea typeface="Calibri" panose="020F0502020204030204" pitchFamily="34" charset="0"/>
            </a:endParaRPr>
          </a:p>
          <a:p>
            <a:pPr marL="685800" marR="0" indent="-228600">
              <a:spcBef>
                <a:spcPts val="0"/>
              </a:spcBef>
              <a:spcAft>
                <a:spcPts val="145"/>
              </a:spcAft>
            </a:pPr>
            <a:r>
              <a:rPr lang="en-US" dirty="0">
                <a:solidFill>
                  <a:srgbClr val="000000"/>
                </a:solidFill>
                <a:latin typeface="Symbol" panose="05050102010706020507" pitchFamily="18" charset="2"/>
                <a:ea typeface="Calibri" panose="020F0502020204030204" pitchFamily="34" charset="0"/>
              </a:rPr>
              <a:t>·</a:t>
            </a:r>
            <a:r>
              <a:rPr lang="en-US" dirty="0">
                <a:solidFill>
                  <a:srgbClr val="000000"/>
                </a:solidFill>
                <a:latin typeface="Arial" panose="020B0604020202020204" pitchFamily="34" charset="0"/>
                <a:ea typeface="Calibri" panose="020F0502020204030204" pitchFamily="34" charset="0"/>
              </a:rPr>
              <a:t> Joint Apprenticeship Training Committees (JATCs) for eight building and construction trades: Carpenters, Ironworkers, Operating Engineers, Electricians, Cement Masons, Masonry Trades, Pipefitters and Laborers, </a:t>
            </a:r>
            <a:endParaRPr lang="en-US" sz="2000" dirty="0">
              <a:solidFill>
                <a:srgbClr val="000000"/>
              </a:solidFill>
              <a:latin typeface="Arial" panose="020B0604020202020204" pitchFamily="34" charset="0"/>
              <a:ea typeface="Calibri" panose="020F0502020204030204" pitchFamily="34" charset="0"/>
            </a:endParaRPr>
          </a:p>
          <a:p>
            <a:pPr marL="685800" marR="0" indent="-228600">
              <a:spcBef>
                <a:spcPts val="0"/>
              </a:spcBef>
              <a:spcAft>
                <a:spcPts val="145"/>
              </a:spcAft>
              <a:tabLst>
                <a:tab pos="457200" algn="l"/>
                <a:tab pos="625475" algn="l"/>
                <a:tab pos="685800" algn="l"/>
              </a:tabLst>
            </a:pPr>
            <a:r>
              <a:rPr lang="en-US" dirty="0" smtClean="0">
                <a:solidFill>
                  <a:srgbClr val="000000"/>
                </a:solidFill>
                <a:latin typeface="Symbol" panose="05050102010706020507" pitchFamily="18" charset="2"/>
                <a:ea typeface="Calibri" panose="020F0502020204030204" pitchFamily="34" charset="0"/>
              </a:rPr>
              <a:t>·  </a:t>
            </a:r>
            <a:r>
              <a:rPr lang="en-US" dirty="0" smtClean="0">
                <a:solidFill>
                  <a:srgbClr val="000000"/>
                </a:solidFill>
                <a:latin typeface="Arial" panose="020B0604020202020204" pitchFamily="34" charset="0"/>
                <a:ea typeface="Calibri" panose="020F0502020204030204" pitchFamily="34" charset="0"/>
              </a:rPr>
              <a:t>Construction </a:t>
            </a:r>
            <a:r>
              <a:rPr lang="en-US" dirty="0">
                <a:solidFill>
                  <a:srgbClr val="000000"/>
                </a:solidFill>
                <a:latin typeface="Arial" panose="020B0604020202020204" pitchFamily="34" charset="0"/>
                <a:ea typeface="Calibri" panose="020F0502020204030204" pitchFamily="34" charset="0"/>
              </a:rPr>
              <a:t>Industry Organizations: Michigan Infrastructure and </a:t>
            </a:r>
            <a:r>
              <a:rPr lang="en-US" dirty="0" smtClean="0">
                <a:solidFill>
                  <a:srgbClr val="000000"/>
                </a:solidFill>
                <a:latin typeface="Arial" panose="020B0604020202020204" pitchFamily="34" charset="0"/>
                <a:ea typeface="Calibri" panose="020F0502020204030204" pitchFamily="34" charset="0"/>
              </a:rPr>
              <a:t>     Transportation </a:t>
            </a:r>
            <a:r>
              <a:rPr lang="en-US" dirty="0">
                <a:solidFill>
                  <a:srgbClr val="000000"/>
                </a:solidFill>
                <a:latin typeface="Arial" panose="020B0604020202020204" pitchFamily="34" charset="0"/>
                <a:ea typeface="Calibri" panose="020F0502020204030204" pitchFamily="34" charset="0"/>
              </a:rPr>
              <a:t>Association and MUST (Management and Unions Working Together) </a:t>
            </a:r>
            <a:endParaRPr lang="en-US" sz="2000" dirty="0">
              <a:solidFill>
                <a:srgbClr val="000000"/>
              </a:solidFill>
              <a:latin typeface="Arial" panose="020B0604020202020204" pitchFamily="34" charset="0"/>
              <a:ea typeface="Calibri" panose="020F0502020204030204" pitchFamily="34" charset="0"/>
            </a:endParaRPr>
          </a:p>
          <a:p>
            <a:pPr marL="685800" marR="0" indent="-228600">
              <a:spcBef>
                <a:spcPts val="0"/>
              </a:spcBef>
              <a:spcAft>
                <a:spcPts val="145"/>
              </a:spcAft>
            </a:pPr>
            <a:r>
              <a:rPr lang="en-US" dirty="0">
                <a:solidFill>
                  <a:srgbClr val="000000"/>
                </a:solidFill>
                <a:latin typeface="Symbol" panose="05050102010706020507" pitchFamily="18" charset="2"/>
                <a:ea typeface="Calibri" panose="020F0502020204030204" pitchFamily="34" charset="0"/>
              </a:rPr>
              <a:t>·</a:t>
            </a:r>
            <a:r>
              <a:rPr lang="en-US" dirty="0">
                <a:solidFill>
                  <a:srgbClr val="000000"/>
                </a:solidFill>
                <a:latin typeface="Arial" panose="020B0604020202020204" pitchFamily="34" charset="0"/>
                <a:ea typeface="Calibri" panose="020F0502020204030204" pitchFamily="34" charset="0"/>
              </a:rPr>
              <a:t> </a:t>
            </a:r>
            <a:r>
              <a:rPr lang="en-US" dirty="0" smtClean="0">
                <a:solidFill>
                  <a:srgbClr val="000000"/>
                </a:solidFill>
                <a:latin typeface="Arial" panose="020B0604020202020204" pitchFamily="34" charset="0"/>
                <a:ea typeface="Calibri" panose="020F0502020204030204" pitchFamily="34" charset="0"/>
              </a:rPr>
              <a:t> Union </a:t>
            </a:r>
            <a:r>
              <a:rPr lang="en-US" dirty="0">
                <a:solidFill>
                  <a:srgbClr val="000000"/>
                </a:solidFill>
                <a:latin typeface="Arial" panose="020B0604020202020204" pitchFamily="34" charset="0"/>
                <a:ea typeface="Calibri" panose="020F0502020204030204" pitchFamily="34" charset="0"/>
              </a:rPr>
              <a:t>Construction Industry Contractors: Adamo Group, Angelo </a:t>
            </a:r>
            <a:r>
              <a:rPr lang="en-US" dirty="0" err="1">
                <a:solidFill>
                  <a:srgbClr val="000000"/>
                </a:solidFill>
                <a:latin typeface="Arial" panose="020B0604020202020204" pitchFamily="34" charset="0"/>
                <a:ea typeface="Calibri" panose="020F0502020204030204" pitchFamily="34" charset="0"/>
              </a:rPr>
              <a:t>Iafrate</a:t>
            </a:r>
            <a:r>
              <a:rPr lang="en-US" dirty="0">
                <a:solidFill>
                  <a:srgbClr val="000000"/>
                </a:solidFill>
                <a:latin typeface="Arial" panose="020B0604020202020204" pitchFamily="34" charset="0"/>
                <a:ea typeface="Calibri" panose="020F0502020204030204" pitchFamily="34" charset="0"/>
              </a:rPr>
              <a:t> construction, Barton Mallow, Blaze Contracting, The Brinker Group, C.A. Hull, Cadillac Asphalt, Dan’s Excavating, Edgewood Electric, Hale Contracting, </a:t>
            </a:r>
            <a:r>
              <a:rPr lang="en-US" dirty="0" err="1">
                <a:solidFill>
                  <a:srgbClr val="000000"/>
                </a:solidFill>
                <a:latin typeface="Arial" panose="020B0604020202020204" pitchFamily="34" charset="0"/>
                <a:ea typeface="Calibri" panose="020F0502020204030204" pitchFamily="34" charset="0"/>
              </a:rPr>
              <a:t>Toebe</a:t>
            </a:r>
            <a:r>
              <a:rPr lang="en-US" dirty="0">
                <a:solidFill>
                  <a:srgbClr val="000000"/>
                </a:solidFill>
                <a:latin typeface="Arial" panose="020B0604020202020204" pitchFamily="34" charset="0"/>
                <a:ea typeface="Calibri" panose="020F0502020204030204" pitchFamily="34" charset="0"/>
              </a:rPr>
              <a:t> Construction, </a:t>
            </a:r>
            <a:r>
              <a:rPr lang="en-US" dirty="0" err="1">
                <a:solidFill>
                  <a:srgbClr val="000000"/>
                </a:solidFill>
                <a:latin typeface="Arial" panose="020B0604020202020204" pitchFamily="34" charset="0"/>
                <a:ea typeface="Calibri" panose="020F0502020204030204" pitchFamily="34" charset="0"/>
              </a:rPr>
              <a:t>Tooles</a:t>
            </a:r>
            <a:r>
              <a:rPr lang="en-US" dirty="0">
                <a:solidFill>
                  <a:srgbClr val="000000"/>
                </a:solidFill>
                <a:latin typeface="Arial" panose="020B0604020202020204" pitchFamily="34" charset="0"/>
                <a:ea typeface="Calibri" panose="020F0502020204030204" pitchFamily="34" charset="0"/>
              </a:rPr>
              <a:t> Group, Walbridge, Ajax Paving, and Motor City Electric. </a:t>
            </a:r>
            <a:endParaRPr lang="en-US" sz="2000" dirty="0">
              <a:solidFill>
                <a:srgbClr val="0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04350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Michigan Works! Agencies </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269749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55148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2" y="887895"/>
            <a:ext cx="8915400" cy="304800"/>
          </a:xfrm>
        </p:spPr>
        <p:txBody>
          <a:bodyPr>
            <a:normAutofit fontScale="90000"/>
          </a:bodyPr>
          <a:lstStyle/>
          <a:p>
            <a:pPr>
              <a:defRPr/>
            </a:pPr>
            <a:r>
              <a:rPr lang="en-US" sz="4400" b="1" dirty="0" smtClean="0"/>
              <a:t>How To Connect – </a:t>
            </a:r>
            <a:r>
              <a:rPr lang="en-US" sz="3300" b="1" dirty="0" smtClean="0">
                <a:hlinkClick r:id="rId3"/>
              </a:rPr>
              <a:t>http://michiganworks.org</a:t>
            </a:r>
            <a:r>
              <a:rPr lang="en-US" sz="3300" b="1" dirty="0" smtClean="0"/>
              <a:t/>
            </a:r>
            <a:br>
              <a:rPr lang="en-US" sz="3300" b="1" dirty="0" smtClean="0"/>
            </a:br>
            <a:r>
              <a:rPr lang="en-US" sz="3300" b="1" dirty="0" smtClean="0"/>
              <a:t/>
            </a:r>
            <a:br>
              <a:rPr lang="en-US" sz="3300" b="1" dirty="0" smtClean="0"/>
            </a:br>
            <a:endParaRPr lang="en-US" sz="33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6348998"/>
            <a:ext cx="1285876" cy="388442"/>
          </a:xfrm>
          <a:prstGeom prst="rect">
            <a:avLst/>
          </a:prstGeom>
        </p:spPr>
      </p:pic>
      <p:sp>
        <p:nvSpPr>
          <p:cNvPr id="9" name="TextBox 8"/>
          <p:cNvSpPr txBox="1"/>
          <p:nvPr/>
        </p:nvSpPr>
        <p:spPr>
          <a:xfrm>
            <a:off x="1905000" y="6474023"/>
            <a:ext cx="3200400" cy="307777"/>
          </a:xfrm>
          <a:prstGeom prst="rect">
            <a:avLst/>
          </a:prstGeom>
          <a:noFill/>
        </p:spPr>
        <p:txBody>
          <a:bodyPr wrap="square" rtlCol="0">
            <a:spAutoFit/>
          </a:bodyPr>
          <a:lstStyle/>
          <a:p>
            <a:r>
              <a:rPr lang="en-US" sz="1400" dirty="0" smtClean="0">
                <a:solidFill>
                  <a:prstClr val="black"/>
                </a:solidFill>
              </a:rPr>
              <a:t>www.michigan.gov/wda</a:t>
            </a:r>
            <a:endParaRPr lang="en-US" sz="1400" dirty="0">
              <a:solidFill>
                <a:prstClr val="black"/>
              </a:solidFill>
            </a:endParaRPr>
          </a:p>
        </p:txBody>
      </p:sp>
      <p:sp>
        <p:nvSpPr>
          <p:cNvPr id="8" name="Rectangle 3"/>
          <p:cNvSpPr txBox="1">
            <a:spLocks noChangeArrowheads="1"/>
          </p:cNvSpPr>
          <p:nvPr/>
        </p:nvSpPr>
        <p:spPr>
          <a:xfrm>
            <a:off x="4346864" y="1749136"/>
            <a:ext cx="4800600" cy="5867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indent="0">
              <a:lnSpc>
                <a:spcPct val="90000"/>
              </a:lnSpc>
              <a:buClr>
                <a:srgbClr val="72A376"/>
              </a:buClr>
              <a:buFont typeface="Arial" pitchFamily="34" charset="0"/>
              <a:buNone/>
            </a:pPr>
            <a:endParaRPr lang="en-US" altLang="en-US" dirty="0" smtClean="0">
              <a:solidFill>
                <a:prstClr val="black"/>
              </a:solidFill>
              <a:ea typeface="ＭＳ Ｐゴシック" pitchFamily="34" charset="-128"/>
            </a:endParaRP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9783"/>
          <a:stretch/>
        </p:blipFill>
        <p:spPr bwMode="auto">
          <a:xfrm>
            <a:off x="-1" y="914400"/>
            <a:ext cx="912660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97564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995064" cy="1143000"/>
          </a:xfrm>
        </p:spPr>
        <p:txBody>
          <a:bodyPr>
            <a:normAutofit fontScale="90000"/>
          </a:bodyPr>
          <a:lstStyle/>
          <a:p>
            <a:pPr>
              <a:defRPr/>
            </a:pPr>
            <a:r>
              <a:rPr lang="en-US" sz="4400" b="1" dirty="0" smtClean="0"/>
              <a:t>How To Connect – </a:t>
            </a:r>
            <a:r>
              <a:rPr lang="en-US" sz="4400" b="1" dirty="0" smtClean="0">
                <a:hlinkClick r:id="rId3"/>
              </a:rPr>
              <a:t>www.mitalent.org</a:t>
            </a:r>
            <a:r>
              <a:rPr lang="en-US" sz="4400" b="1" dirty="0" smtClean="0"/>
              <a:t/>
            </a:r>
            <a:br>
              <a:rPr lang="en-US" sz="4400" b="1" dirty="0" smtClean="0"/>
            </a:b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6348998"/>
            <a:ext cx="1285876" cy="388442"/>
          </a:xfrm>
          <a:prstGeom prst="rect">
            <a:avLst/>
          </a:prstGeom>
        </p:spPr>
      </p:pic>
      <p:sp>
        <p:nvSpPr>
          <p:cNvPr id="9" name="TextBox 8"/>
          <p:cNvSpPr txBox="1"/>
          <p:nvPr/>
        </p:nvSpPr>
        <p:spPr>
          <a:xfrm>
            <a:off x="1905000" y="6474023"/>
            <a:ext cx="3200400" cy="307777"/>
          </a:xfrm>
          <a:prstGeom prst="rect">
            <a:avLst/>
          </a:prstGeom>
          <a:noFill/>
        </p:spPr>
        <p:txBody>
          <a:bodyPr wrap="square" rtlCol="0">
            <a:spAutoFit/>
          </a:bodyPr>
          <a:lstStyle/>
          <a:p>
            <a:r>
              <a:rPr lang="en-US" sz="1400" dirty="0" smtClean="0">
                <a:solidFill>
                  <a:prstClr val="black"/>
                </a:solidFill>
              </a:rPr>
              <a:t>www.michigan.gov/wda</a:t>
            </a:r>
            <a:endParaRPr lang="en-US" sz="1400" dirty="0">
              <a:solidFill>
                <a:prstClr val="black"/>
              </a:solidFill>
            </a:endParaRPr>
          </a:p>
        </p:txBody>
      </p:sp>
      <p:sp>
        <p:nvSpPr>
          <p:cNvPr id="8" name="Rectangle 3"/>
          <p:cNvSpPr txBox="1">
            <a:spLocks noChangeArrowheads="1"/>
          </p:cNvSpPr>
          <p:nvPr/>
        </p:nvSpPr>
        <p:spPr>
          <a:xfrm>
            <a:off x="4346864" y="1749136"/>
            <a:ext cx="4800600" cy="5867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indent="0">
              <a:lnSpc>
                <a:spcPct val="90000"/>
              </a:lnSpc>
              <a:buClr>
                <a:srgbClr val="72A376"/>
              </a:buClr>
              <a:buFont typeface="Arial" pitchFamily="34" charset="0"/>
              <a:buNone/>
            </a:pPr>
            <a:endParaRPr lang="en-US" altLang="en-US" dirty="0" smtClean="0">
              <a:solidFill>
                <a:prstClr val="black"/>
              </a:solidFill>
              <a:ea typeface="ＭＳ Ｐゴシック" pitchFamily="34" charset="-128"/>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28600" y="1066800"/>
            <a:ext cx="8498577"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25384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0"/>
            <a:ext cx="7772400" cy="1470025"/>
          </a:xfrm>
        </p:spPr>
        <p:txBody>
          <a:bodyPr>
            <a:normAutofit/>
          </a:bodyPr>
          <a:lstStyle/>
          <a:p>
            <a:pPr algn="ctr"/>
            <a:r>
              <a:rPr lang="en-US" sz="4500" b="1" dirty="0" smtClean="0"/>
              <a:t>Questions</a:t>
            </a:r>
            <a:endParaRPr lang="en-US" sz="4500" b="1" dirty="0"/>
          </a:p>
        </p:txBody>
      </p:sp>
      <p:sp>
        <p:nvSpPr>
          <p:cNvPr id="3" name="Subtitle 2"/>
          <p:cNvSpPr>
            <a:spLocks noGrp="1"/>
          </p:cNvSpPr>
          <p:nvPr>
            <p:ph type="subTitle" idx="1"/>
          </p:nvPr>
        </p:nvSpPr>
        <p:spPr>
          <a:xfrm>
            <a:off x="1371599" y="4419600"/>
            <a:ext cx="6400800" cy="1752600"/>
          </a:xfrm>
        </p:spPr>
        <p:txBody>
          <a:bodyPr>
            <a:normAutofit fontScale="92500" lnSpcReduction="20000"/>
          </a:bodyPr>
          <a:lstStyle/>
          <a:p>
            <a:r>
              <a:rPr lang="en-US" b="1" dirty="0" smtClean="0">
                <a:solidFill>
                  <a:schemeClr val="tx1"/>
                </a:solidFill>
              </a:rPr>
              <a:t>Erin Duckett</a:t>
            </a:r>
          </a:p>
          <a:p>
            <a:r>
              <a:rPr lang="en-US" b="1" dirty="0" smtClean="0">
                <a:solidFill>
                  <a:schemeClr val="tx1"/>
                </a:solidFill>
              </a:rPr>
              <a:t>Workforce Development Agency</a:t>
            </a:r>
          </a:p>
          <a:p>
            <a:r>
              <a:rPr lang="en-US" b="1" dirty="0" smtClean="0">
                <a:solidFill>
                  <a:schemeClr val="tx1"/>
                </a:solidFill>
                <a:hlinkClick r:id="rId2"/>
              </a:rPr>
              <a:t>DuckettE@michigan.gov</a:t>
            </a:r>
            <a:endParaRPr lang="en-US" b="1" dirty="0" smtClean="0">
              <a:solidFill>
                <a:schemeClr val="tx1"/>
              </a:solidFill>
            </a:endParaRPr>
          </a:p>
          <a:p>
            <a:r>
              <a:rPr lang="en-US" b="1" dirty="0" smtClean="0">
                <a:solidFill>
                  <a:schemeClr val="tx1"/>
                </a:solidFill>
              </a:rPr>
              <a:t>(517) 335-4414</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793" y="1371600"/>
            <a:ext cx="2338413" cy="3120868"/>
          </a:xfrm>
          <a:prstGeom prst="rect">
            <a:avLst/>
          </a:prstGeom>
        </p:spPr>
      </p:pic>
      <p:sp>
        <p:nvSpPr>
          <p:cNvPr id="5" name="TextBox 4"/>
          <p:cNvSpPr txBox="1"/>
          <p:nvPr/>
        </p:nvSpPr>
        <p:spPr>
          <a:xfrm>
            <a:off x="7123444" y="185895"/>
            <a:ext cx="1905000" cy="597932"/>
          </a:xfrm>
          <a:prstGeom prst="rect">
            <a:avLst/>
          </a:prstGeom>
          <a:solidFill>
            <a:schemeClr val="bg1"/>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2197658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69" y="228600"/>
            <a:ext cx="7797662" cy="1151965"/>
          </a:xfrm>
        </p:spPr>
        <p:txBody>
          <a:bodyPr/>
          <a:lstStyle/>
          <a:p>
            <a:r>
              <a:rPr lang="en-US" dirty="0" smtClean="0"/>
              <a:t>The Collaborative </a:t>
            </a:r>
            <a:endParaRPr lang="en-US" dirty="0"/>
          </a:p>
        </p:txBody>
      </p:sp>
      <p:sp>
        <p:nvSpPr>
          <p:cNvPr id="3" name="Rectangle 2"/>
          <p:cNvSpPr/>
          <p:nvPr/>
        </p:nvSpPr>
        <p:spPr>
          <a:xfrm>
            <a:off x="495300" y="1380565"/>
            <a:ext cx="8153399" cy="3529171"/>
          </a:xfrm>
          <a:prstGeom prst="rect">
            <a:avLst/>
          </a:prstGeom>
        </p:spPr>
        <p:txBody>
          <a:bodyPr wrap="square">
            <a:spAutoFit/>
          </a:bodyPr>
          <a:lstStyle/>
          <a:p>
            <a:pPr marL="285750" indent="-285750" algn="just">
              <a:spcAft>
                <a:spcPts val="145"/>
              </a:spcAft>
              <a:buFont typeface="Arial" panose="020B0604020202020204" pitchFamily="34" charset="0"/>
              <a:buChar char="•"/>
            </a:pPr>
            <a:r>
              <a:rPr lang="en-US" sz="2000" dirty="0" smtClean="0">
                <a:solidFill>
                  <a:srgbClr val="000000"/>
                </a:solidFill>
                <a:latin typeface="Arial" panose="020B0604020202020204" pitchFamily="34" charset="0"/>
                <a:ea typeface="Calibri" panose="020F0502020204030204" pitchFamily="34" charset="0"/>
              </a:rPr>
              <a:t>a </a:t>
            </a:r>
            <a:r>
              <a:rPr lang="en-US" sz="2000" dirty="0">
                <a:solidFill>
                  <a:srgbClr val="000000"/>
                </a:solidFill>
                <a:latin typeface="Arial" panose="020B0604020202020204" pitchFamily="34" charset="0"/>
                <a:ea typeface="Calibri" panose="020F0502020204030204" pitchFamily="34" charset="0"/>
              </a:rPr>
              <a:t>State Agency, (Michigan Department of Transportation</a:t>
            </a:r>
            <a:r>
              <a:rPr lang="en-US" sz="2000" dirty="0" smtClean="0">
                <a:solidFill>
                  <a:srgbClr val="000000"/>
                </a:solidFill>
                <a:latin typeface="Arial" panose="020B0604020202020204" pitchFamily="34" charset="0"/>
                <a:ea typeface="Calibri" panose="020F0502020204030204" pitchFamily="34" charset="0"/>
              </a:rPr>
              <a:t>),</a:t>
            </a:r>
          </a:p>
          <a:p>
            <a:pPr algn="just">
              <a:spcAft>
                <a:spcPts val="145"/>
              </a:spcAft>
            </a:pPr>
            <a:endParaRPr lang="en-US" sz="1000" dirty="0" smtClean="0">
              <a:solidFill>
                <a:srgbClr val="000000"/>
              </a:solidFill>
              <a:latin typeface="Arial" panose="020B0604020202020204" pitchFamily="34" charset="0"/>
              <a:ea typeface="Calibri" panose="020F0502020204030204" pitchFamily="34" charset="0"/>
            </a:endParaRPr>
          </a:p>
          <a:p>
            <a:pPr marL="285750" indent="-285750" algn="just">
              <a:spcAft>
                <a:spcPts val="145"/>
              </a:spcAft>
              <a:buFont typeface="Arial" panose="020B0604020202020204" pitchFamily="34" charset="0"/>
              <a:buChar char="•"/>
            </a:pPr>
            <a:r>
              <a:rPr lang="en-US" sz="2000" dirty="0" smtClean="0">
                <a:solidFill>
                  <a:srgbClr val="000000"/>
                </a:solidFill>
                <a:latin typeface="Arial" panose="020B0604020202020204" pitchFamily="34" charset="0"/>
                <a:ea typeface="Calibri" panose="020F0502020204030204" pitchFamily="34" charset="0"/>
              </a:rPr>
              <a:t>a </a:t>
            </a:r>
            <a:r>
              <a:rPr lang="en-US" sz="2000" dirty="0">
                <a:solidFill>
                  <a:srgbClr val="000000"/>
                </a:solidFill>
                <a:latin typeface="Arial" panose="020B0604020202020204" pitchFamily="34" charset="0"/>
                <a:ea typeface="Calibri" panose="020F0502020204030204" pitchFamily="34" charset="0"/>
              </a:rPr>
              <a:t>private, non-profit workforce development organizations, Detroit Regional Workforce Fund and Michigan State AFL-CIO Human Resources Development, Inc. (Michigan HRDI), </a:t>
            </a:r>
            <a:endParaRPr lang="en-US" sz="2000" dirty="0" smtClean="0">
              <a:solidFill>
                <a:srgbClr val="000000"/>
              </a:solidFill>
              <a:latin typeface="Arial" panose="020B0604020202020204" pitchFamily="34" charset="0"/>
              <a:ea typeface="Calibri" panose="020F0502020204030204" pitchFamily="34" charset="0"/>
            </a:endParaRPr>
          </a:p>
          <a:p>
            <a:pPr algn="just">
              <a:spcAft>
                <a:spcPts val="145"/>
              </a:spcAft>
            </a:pPr>
            <a:endParaRPr lang="en-US" sz="1000" dirty="0">
              <a:solidFill>
                <a:srgbClr val="000000"/>
              </a:solidFill>
              <a:latin typeface="Arial" panose="020B0604020202020204" pitchFamily="34" charset="0"/>
              <a:ea typeface="Calibri" panose="020F0502020204030204" pitchFamily="34" charset="0"/>
            </a:endParaRPr>
          </a:p>
          <a:p>
            <a:pPr marL="288925" marR="0" lvl="0" indent="-288925" algn="just">
              <a:spcBef>
                <a:spcPts val="0"/>
              </a:spcBef>
              <a:spcAft>
                <a:spcPts val="0"/>
              </a:spcAft>
              <a:buFont typeface="Symbol" panose="05050102010706020507" pitchFamily="18" charset="2"/>
              <a:buChar char=""/>
            </a:pPr>
            <a:r>
              <a:rPr lang="en-US" sz="2000" dirty="0">
                <a:solidFill>
                  <a:srgbClr val="000000"/>
                </a:solidFill>
                <a:latin typeface="Arial" panose="020B0604020202020204" pitchFamily="34" charset="0"/>
                <a:ea typeface="Calibri" panose="020F0502020204030204" pitchFamily="34" charset="0"/>
              </a:rPr>
              <a:t>Detroit Regional Workforce Fund – a collaborative of private philanthropic and public funders with an operating staff focused on workforce innovation.  The DRWF supported the early research and development and the demonstration cohorts as well as project evaluation through 2016</a:t>
            </a:r>
            <a:r>
              <a:rPr lang="en-US" sz="2000" dirty="0" smtClean="0">
                <a:solidFill>
                  <a:srgbClr val="000000"/>
                </a:solidFill>
                <a:latin typeface="Arial" panose="020B0604020202020204" pitchFamily="34" charset="0"/>
                <a:ea typeface="Calibri" panose="020F0502020204030204" pitchFamily="34" charset="0"/>
              </a:rPr>
              <a:t>.</a:t>
            </a:r>
          </a:p>
          <a:p>
            <a:pPr marL="288925" marR="0" lvl="0" indent="-288925" algn="just">
              <a:spcBef>
                <a:spcPts val="0"/>
              </a:spcBef>
              <a:spcAft>
                <a:spcPts val="0"/>
              </a:spcAft>
              <a:buFont typeface="Symbol" panose="05050102010706020507" pitchFamily="18" charset="2"/>
              <a:buChar char=""/>
            </a:pPr>
            <a:endParaRPr lang="en-US" sz="2000" dirty="0">
              <a:solidFill>
                <a:srgbClr val="0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51300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1601" y="358588"/>
            <a:ext cx="6087035" cy="2062103"/>
          </a:xfrm>
          <a:prstGeom prst="rect">
            <a:avLst/>
          </a:prstGeom>
          <a:noFill/>
        </p:spPr>
        <p:txBody>
          <a:bodyPr wrap="square" rtlCol="0">
            <a:spAutoFit/>
          </a:bodyPr>
          <a:lstStyle/>
          <a:p>
            <a:pPr algn="ctr"/>
            <a:r>
              <a:rPr lang="en-US" sz="3200" b="1" dirty="0" smtClean="0">
                <a:latin typeface="Calibri" pitchFamily="34" charset="0"/>
                <a:cs typeface="Calibri" pitchFamily="34" charset="0"/>
              </a:rPr>
              <a:t>Community Based Organizations</a:t>
            </a:r>
          </a:p>
          <a:p>
            <a:pPr algn="ctr"/>
            <a:r>
              <a:rPr lang="en-US" sz="3200" b="1" dirty="0" smtClean="0">
                <a:latin typeface="Calibri" pitchFamily="34" charset="0"/>
                <a:cs typeface="Calibri" pitchFamily="34" charset="0"/>
              </a:rPr>
              <a:t>Services Delivery Roles</a:t>
            </a:r>
          </a:p>
          <a:p>
            <a:pPr algn="ctr"/>
            <a:endParaRPr lang="en-US" sz="3200" b="1" dirty="0" smtClean="0">
              <a:latin typeface="Calibri" pitchFamily="34" charset="0"/>
              <a:cs typeface="Calibri" pitchFamily="34" charset="0"/>
            </a:endParaRPr>
          </a:p>
          <a:p>
            <a:pPr algn="ctr"/>
            <a:endParaRPr lang="en-US" sz="3200" b="1" dirty="0"/>
          </a:p>
        </p:txBody>
      </p:sp>
      <p:graphicFrame>
        <p:nvGraphicFramePr>
          <p:cNvPr id="7" name="Object 6"/>
          <p:cNvGraphicFramePr>
            <a:graphicFrameLocks noChangeAspect="1"/>
          </p:cNvGraphicFramePr>
          <p:nvPr>
            <p:extLst>
              <p:ext uri="{D42A27DB-BD31-4B8C-83A1-F6EECF244321}">
                <p14:modId xmlns:p14="http://schemas.microsoft.com/office/powerpoint/2010/main" val="795892676"/>
              </p:ext>
            </p:extLst>
          </p:nvPr>
        </p:nvGraphicFramePr>
        <p:xfrm>
          <a:off x="2971802" y="1905002"/>
          <a:ext cx="2717799" cy="3515697"/>
        </p:xfrm>
        <a:graphic>
          <a:graphicData uri="http://schemas.openxmlformats.org/presentationml/2006/ole">
            <mc:AlternateContent xmlns:mc="http://schemas.openxmlformats.org/markup-compatibility/2006">
              <mc:Choice xmlns:v="urn:schemas-microsoft-com:vml" Requires="v">
                <p:oleObj spid="_x0000_s1048" name="Acrobat Document" r:id="rId3" imgW="5517000" imgH="7137000" progId="AcroExch.Document.11">
                  <p:embed/>
                </p:oleObj>
              </mc:Choice>
              <mc:Fallback>
                <p:oleObj name="Acrobat Document" r:id="rId3" imgW="5517000" imgH="7137000" progId="AcroExch.Document.11">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2" y="1905002"/>
                        <a:ext cx="2717799" cy="3515697"/>
                      </a:xfrm>
                      <a:prstGeom prst="rect">
                        <a:avLst/>
                      </a:prstGeom>
                      <a:noFill/>
                      <a:ln w="12700">
                        <a:solidFill>
                          <a:schemeClr val="tx1"/>
                        </a:solidFill>
                        <a:miter lim="800000"/>
                        <a:headEnd/>
                        <a:tailEnd/>
                      </a:ln>
                      <a:extLst/>
                    </p:spPr>
                  </p:pic>
                </p:oleObj>
              </mc:Fallback>
            </mc:AlternateContent>
          </a:graphicData>
        </a:graphic>
      </p:graphicFrame>
    </p:spTree>
    <p:extLst>
      <p:ext uri="{BB962C8B-B14F-4D97-AF65-F5344CB8AC3E}">
        <p14:creationId xmlns:p14="http://schemas.microsoft.com/office/powerpoint/2010/main" val="1550202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985527259"/>
              </p:ext>
            </p:extLst>
          </p:nvPr>
        </p:nvGraphicFramePr>
        <p:xfrm>
          <a:off x="381000" y="1013689"/>
          <a:ext cx="3370263" cy="4359713"/>
        </p:xfrm>
        <a:graphic>
          <a:graphicData uri="http://schemas.openxmlformats.org/presentationml/2006/ole">
            <mc:AlternateContent xmlns:mc="http://schemas.openxmlformats.org/markup-compatibility/2006">
              <mc:Choice xmlns:v="urn:schemas-microsoft-com:vml" Requires="v">
                <p:oleObj spid="_x0000_s2074" name="Acrobat Document" r:id="rId3" imgW="5517000" imgH="7137000" progId="AcroExch.Document.11">
                  <p:embed/>
                </p:oleObj>
              </mc:Choice>
              <mc:Fallback>
                <p:oleObj name="Acrobat Document" r:id="rId3" imgW="5517000" imgH="7137000" progId="AcroExch.Document.11">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13689"/>
                        <a:ext cx="3370263" cy="4359713"/>
                      </a:xfrm>
                      <a:prstGeom prst="rect">
                        <a:avLst/>
                      </a:prstGeom>
                      <a:noFill/>
                      <a:ln w="12700">
                        <a:solidFill>
                          <a:schemeClr val="tx1"/>
                        </a:solidFill>
                        <a:miter lim="800000"/>
                        <a:headEnd/>
                        <a:tailEnd/>
                      </a:ln>
                      <a:extLst/>
                    </p:spPr>
                  </p:pic>
                </p:oleObj>
              </mc:Fallback>
            </mc:AlternateContent>
          </a:graphicData>
        </a:graphic>
      </p:graphicFrame>
      <p:sp>
        <p:nvSpPr>
          <p:cNvPr id="9" name="TextBox 8"/>
          <p:cNvSpPr txBox="1"/>
          <p:nvPr/>
        </p:nvSpPr>
        <p:spPr>
          <a:xfrm>
            <a:off x="4029636" y="1594486"/>
            <a:ext cx="3810000" cy="3046988"/>
          </a:xfrm>
          <a:prstGeom prst="rect">
            <a:avLst/>
          </a:prstGeom>
          <a:noFill/>
        </p:spPr>
        <p:txBody>
          <a:bodyPr wrap="square" rtlCol="0">
            <a:spAutoFit/>
          </a:bodyPr>
          <a:lstStyle/>
          <a:p>
            <a:pPr lvl="1"/>
            <a:r>
              <a:rPr lang="en-US" sz="2000" b="1" dirty="0" smtClean="0">
                <a:latin typeface="Calibri" pitchFamily="34" charset="0"/>
                <a:cs typeface="Calibri" pitchFamily="34" charset="0"/>
              </a:rPr>
              <a:t>Created to:</a:t>
            </a:r>
          </a:p>
          <a:p>
            <a:pPr marL="800100" lvl="1" indent="-342900">
              <a:buFont typeface="Arial" pitchFamily="34" charset="0"/>
              <a:buChar char="•"/>
            </a:pPr>
            <a:r>
              <a:rPr lang="en-US" sz="2000" b="1" dirty="0" smtClean="0">
                <a:latin typeface="Calibri" pitchFamily="34" charset="0"/>
                <a:cs typeface="Calibri" pitchFamily="34" charset="0"/>
              </a:rPr>
              <a:t>Ensures a single </a:t>
            </a:r>
            <a:r>
              <a:rPr lang="en-US" sz="2000" b="1" dirty="0">
                <a:latin typeface="Calibri" pitchFamily="34" charset="0"/>
                <a:cs typeface="Calibri" pitchFamily="34" charset="0"/>
              </a:rPr>
              <a:t>p</a:t>
            </a:r>
            <a:r>
              <a:rPr lang="en-US" sz="2000" b="1" dirty="0" smtClean="0">
                <a:latin typeface="Calibri" pitchFamily="34" charset="0"/>
                <a:cs typeface="Calibri" pitchFamily="34" charset="0"/>
              </a:rPr>
              <a:t>oint of entry for Access for All participants</a:t>
            </a:r>
          </a:p>
          <a:p>
            <a:pPr marL="800100" lvl="1" indent="-342900">
              <a:buFont typeface="Arial" pitchFamily="34" charset="0"/>
              <a:buChar char="•"/>
            </a:pPr>
            <a:r>
              <a:rPr lang="en-US" sz="2000" b="1" dirty="0" smtClean="0">
                <a:latin typeface="Calibri" pitchFamily="34" charset="0"/>
                <a:cs typeface="Calibri" pitchFamily="34" charset="0"/>
              </a:rPr>
              <a:t>Ensures</a:t>
            </a:r>
          </a:p>
          <a:p>
            <a:pPr marL="800100" lvl="1" indent="-342900">
              <a:buFont typeface="Arial" pitchFamily="34" charset="0"/>
              <a:buChar char="•"/>
            </a:pPr>
            <a:r>
              <a:rPr lang="en-US" sz="2000" b="1" dirty="0" smtClean="0">
                <a:latin typeface="Calibri" pitchFamily="34" charset="0"/>
                <a:cs typeface="Calibri" pitchFamily="34" charset="0"/>
              </a:rPr>
              <a:t>Ensures the seamless delivery of services for the consumer</a:t>
            </a:r>
          </a:p>
          <a:p>
            <a:pPr algn="ctr"/>
            <a:endParaRPr lang="en-US" sz="3200" b="1" dirty="0"/>
          </a:p>
        </p:txBody>
      </p:sp>
      <p:sp>
        <p:nvSpPr>
          <p:cNvPr id="2" name="TextBox 1"/>
          <p:cNvSpPr txBox="1"/>
          <p:nvPr/>
        </p:nvSpPr>
        <p:spPr>
          <a:xfrm>
            <a:off x="1066800" y="324517"/>
            <a:ext cx="7230036" cy="984885"/>
          </a:xfrm>
          <a:prstGeom prst="rect">
            <a:avLst/>
          </a:prstGeom>
          <a:noFill/>
        </p:spPr>
        <p:txBody>
          <a:bodyPr wrap="square" rtlCol="0">
            <a:spAutoFit/>
          </a:bodyPr>
          <a:lstStyle/>
          <a:p>
            <a:pPr algn="ctr"/>
            <a:r>
              <a:rPr lang="en-US" sz="4000" b="1" dirty="0" smtClean="0">
                <a:latin typeface="Calibri" pitchFamily="34" charset="0"/>
                <a:cs typeface="Calibri" pitchFamily="34" charset="0"/>
              </a:rPr>
              <a:t>Customer Process Flow</a:t>
            </a:r>
          </a:p>
          <a:p>
            <a:endParaRPr lang="en-US" dirty="0"/>
          </a:p>
        </p:txBody>
      </p:sp>
      <p:sp>
        <p:nvSpPr>
          <p:cNvPr id="8" name="TextBox 7"/>
          <p:cNvSpPr txBox="1"/>
          <p:nvPr/>
        </p:nvSpPr>
        <p:spPr>
          <a:xfrm>
            <a:off x="3751263" y="4495800"/>
            <a:ext cx="5181600" cy="738664"/>
          </a:xfrm>
          <a:prstGeom prst="rect">
            <a:avLst/>
          </a:prstGeom>
          <a:noFill/>
        </p:spPr>
        <p:txBody>
          <a:bodyPr wrap="square" rtlCol="0">
            <a:spAutoFit/>
          </a:bodyPr>
          <a:lstStyle/>
          <a:p>
            <a:r>
              <a:rPr lang="en-US" sz="1400" b="1" dirty="0" smtClean="0">
                <a:latin typeface="Calibri" pitchFamily="34" charset="0"/>
                <a:cs typeface="Calibri" pitchFamily="34" charset="0"/>
              </a:rPr>
              <a:t>*CBO Manager (SER Metro-Detroit) </a:t>
            </a:r>
            <a:r>
              <a:rPr lang="en-US" sz="1400" dirty="0" smtClean="0">
                <a:latin typeface="Calibri" pitchFamily="34" charset="0"/>
                <a:cs typeface="Calibri" pitchFamily="34" charset="0"/>
              </a:rPr>
              <a:t>manages and coordinates CBO outreach/recruitment, intake and screening, continuum of participant support, and retention activities</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2252989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7239" y="114300"/>
            <a:ext cx="8229600" cy="685800"/>
          </a:xfrm>
        </p:spPr>
        <p:txBody>
          <a:bodyPr>
            <a:normAutofit/>
          </a:bodyPr>
          <a:lstStyle/>
          <a:p>
            <a:r>
              <a:rPr lang="en-US" sz="2000" dirty="0" smtClean="0">
                <a:solidFill>
                  <a:schemeClr val="tx1"/>
                </a:solidFill>
              </a:rPr>
              <a:t>Recruitment &amp; Outreach</a:t>
            </a:r>
            <a:endParaRPr lang="en-US" sz="2000" dirty="0">
              <a:solidFill>
                <a:schemeClr val="tx1"/>
              </a:solidFill>
            </a:endParaRPr>
          </a:p>
        </p:txBody>
      </p:sp>
      <p:sp>
        <p:nvSpPr>
          <p:cNvPr id="2" name="Content Placeholder 1"/>
          <p:cNvSpPr>
            <a:spLocks noGrp="1"/>
          </p:cNvSpPr>
          <p:nvPr>
            <p:ph sz="quarter" idx="13"/>
          </p:nvPr>
        </p:nvSpPr>
        <p:spPr>
          <a:xfrm>
            <a:off x="304800" y="688307"/>
            <a:ext cx="8026400" cy="1219199"/>
          </a:xfrm>
        </p:spPr>
        <p:txBody>
          <a:bodyPr anchor="t">
            <a:normAutofit fontScale="85000" lnSpcReduction="20000"/>
          </a:bodyPr>
          <a:lstStyle/>
          <a:p>
            <a:pPr lvl="1">
              <a:buSzPct val="85000"/>
              <a:buFont typeface="Wingdings" panose="05000000000000000000" pitchFamily="2" charset="2"/>
              <a:buChar char="Ø"/>
            </a:pPr>
            <a:r>
              <a:rPr lang="en-US" sz="1900" dirty="0" smtClean="0">
                <a:latin typeface="Calibri" pitchFamily="34" charset="0"/>
                <a:cs typeface="Calibri" pitchFamily="34" charset="0"/>
              </a:rPr>
              <a:t>SER Metro-Detroit, (SER)</a:t>
            </a:r>
          </a:p>
          <a:p>
            <a:pPr lvl="1">
              <a:buSzPct val="85000"/>
              <a:buFont typeface="Wingdings" panose="05000000000000000000" pitchFamily="2" charset="2"/>
              <a:buChar char="Ø"/>
            </a:pPr>
            <a:r>
              <a:rPr lang="en-US" sz="1900" dirty="0" smtClean="0">
                <a:latin typeface="Calibri" pitchFamily="34" charset="0"/>
                <a:cs typeface="Calibri" pitchFamily="34" charset="0"/>
              </a:rPr>
              <a:t>Coordinates outreach &amp; recruitment for Access for All</a:t>
            </a:r>
          </a:p>
          <a:p>
            <a:pPr lvl="1">
              <a:buSzPct val="85000"/>
              <a:buFont typeface="Wingdings" panose="05000000000000000000" pitchFamily="2" charset="2"/>
              <a:buChar char="Ø"/>
            </a:pPr>
            <a:r>
              <a:rPr lang="en-US" sz="1900" dirty="0" smtClean="0">
                <a:latin typeface="Calibri" pitchFamily="34" charset="0"/>
                <a:cs typeface="Calibri" pitchFamily="34" charset="0"/>
              </a:rPr>
              <a:t>Community based partners (Southwest Solutions and Green Door Initiative) and labor partners are referral sources</a:t>
            </a:r>
          </a:p>
          <a:p>
            <a:pPr lvl="1"/>
            <a:endParaRPr lang="en-US" sz="1900" dirty="0" smtClean="0">
              <a:latin typeface="Calibri" pitchFamily="34" charset="0"/>
              <a:cs typeface="Calibri" pitchFamily="34" charset="0"/>
            </a:endParaRPr>
          </a:p>
          <a:p>
            <a:pPr lvl="1"/>
            <a:endParaRPr lang="en-US" dirty="0" smtClean="0"/>
          </a:p>
        </p:txBody>
      </p:sp>
      <p:sp>
        <p:nvSpPr>
          <p:cNvPr id="6" name="Title 2"/>
          <p:cNvSpPr txBox="1">
            <a:spLocks/>
          </p:cNvSpPr>
          <p:nvPr/>
        </p:nvSpPr>
        <p:spPr>
          <a:xfrm>
            <a:off x="332874" y="1912018"/>
            <a:ext cx="8229600" cy="5715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000" dirty="0" smtClean="0">
                <a:solidFill>
                  <a:srgbClr val="00B0F0"/>
                </a:solidFill>
              </a:rPr>
              <a:t>Intake/Screening</a:t>
            </a:r>
            <a:endParaRPr lang="en-US" sz="2000" dirty="0">
              <a:solidFill>
                <a:srgbClr val="00B0F0"/>
              </a:solidFill>
            </a:endParaRPr>
          </a:p>
        </p:txBody>
      </p:sp>
      <p:sp>
        <p:nvSpPr>
          <p:cNvPr id="7" name="Content Placeholder 1"/>
          <p:cNvSpPr txBox="1">
            <a:spLocks/>
          </p:cNvSpPr>
          <p:nvPr/>
        </p:nvSpPr>
        <p:spPr>
          <a:xfrm>
            <a:off x="357239" y="2587291"/>
            <a:ext cx="7823200" cy="16764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buSzPct val="85000"/>
              <a:buFont typeface="Wingdings" panose="05000000000000000000" pitchFamily="2" charset="2"/>
              <a:buChar char="Ø"/>
            </a:pPr>
            <a:r>
              <a:rPr lang="en-US" sz="1600" dirty="0" smtClean="0">
                <a:solidFill>
                  <a:schemeClr val="bg2">
                    <a:lumMod val="25000"/>
                  </a:schemeClr>
                </a:solidFill>
                <a:latin typeface="Calibri" pitchFamily="34" charset="0"/>
                <a:cs typeface="Calibri" pitchFamily="34" charset="0"/>
              </a:rPr>
              <a:t>Obtains eligibility/enrollment documents.</a:t>
            </a:r>
          </a:p>
          <a:p>
            <a:pPr lvl="1">
              <a:buSzPct val="85000"/>
              <a:buFont typeface="Wingdings" panose="05000000000000000000" pitchFamily="2" charset="2"/>
              <a:buChar char="Ø"/>
            </a:pPr>
            <a:r>
              <a:rPr lang="en-US" sz="1600" dirty="0" smtClean="0">
                <a:solidFill>
                  <a:schemeClr val="bg2">
                    <a:lumMod val="25000"/>
                  </a:schemeClr>
                </a:solidFill>
                <a:latin typeface="Calibri" pitchFamily="34" charset="0"/>
                <a:cs typeface="Calibri" pitchFamily="34" charset="0"/>
              </a:rPr>
              <a:t>SER</a:t>
            </a:r>
            <a:r>
              <a:rPr lang="en-US" sz="1600" b="1" dirty="0" smtClean="0">
                <a:solidFill>
                  <a:schemeClr val="bg2">
                    <a:lumMod val="25000"/>
                  </a:schemeClr>
                </a:solidFill>
                <a:latin typeface="Calibri" pitchFamily="34" charset="0"/>
                <a:cs typeface="Calibri" pitchFamily="34" charset="0"/>
              </a:rPr>
              <a:t> </a:t>
            </a:r>
            <a:r>
              <a:rPr lang="en-US" sz="1600" dirty="0" smtClean="0">
                <a:solidFill>
                  <a:schemeClr val="bg2">
                    <a:lumMod val="25000"/>
                  </a:schemeClr>
                </a:solidFill>
                <a:latin typeface="Calibri" pitchFamily="34" charset="0"/>
                <a:cs typeface="Calibri" pitchFamily="34" charset="0"/>
              </a:rPr>
              <a:t>completes intake assessments to ensure qualified applicants will be considered for enrollment in Access for All</a:t>
            </a:r>
          </a:p>
          <a:p>
            <a:pPr lvl="1">
              <a:buSzPct val="85000"/>
              <a:buFont typeface="Wingdings" panose="05000000000000000000" pitchFamily="2" charset="2"/>
              <a:buChar char="Ø"/>
            </a:pPr>
            <a:r>
              <a:rPr lang="en-US" sz="1600" dirty="0" smtClean="0">
                <a:solidFill>
                  <a:schemeClr val="bg2">
                    <a:lumMod val="25000"/>
                  </a:schemeClr>
                </a:solidFill>
                <a:latin typeface="Calibri" pitchFamily="34" charset="0"/>
                <a:cs typeface="Calibri" pitchFamily="34" charset="0"/>
              </a:rPr>
              <a:t>All screening &amp; </a:t>
            </a:r>
            <a:r>
              <a:rPr lang="en-US" sz="1600" dirty="0">
                <a:solidFill>
                  <a:schemeClr val="bg2">
                    <a:lumMod val="25000"/>
                  </a:schemeClr>
                </a:solidFill>
                <a:latin typeface="Calibri" pitchFamily="34" charset="0"/>
                <a:cs typeface="Calibri" pitchFamily="34" charset="0"/>
              </a:rPr>
              <a:t>a</a:t>
            </a:r>
            <a:r>
              <a:rPr lang="en-US" sz="1600" dirty="0" smtClean="0">
                <a:solidFill>
                  <a:schemeClr val="bg2">
                    <a:lumMod val="25000"/>
                  </a:schemeClr>
                </a:solidFill>
                <a:latin typeface="Calibri" pitchFamily="34" charset="0"/>
                <a:cs typeface="Calibri" pitchFamily="34" charset="0"/>
              </a:rPr>
              <a:t>ssessment activities occur at SER</a:t>
            </a:r>
          </a:p>
          <a:p>
            <a:pPr lvl="1"/>
            <a:endParaRPr lang="en-US" sz="1600" dirty="0" smtClean="0">
              <a:solidFill>
                <a:schemeClr val="bg2">
                  <a:lumMod val="25000"/>
                </a:schemeClr>
              </a:solidFill>
              <a:latin typeface="Calibri" pitchFamily="34" charset="0"/>
              <a:cs typeface="Calibri" pitchFamily="34" charset="0"/>
            </a:endParaRPr>
          </a:p>
          <a:p>
            <a:pPr lvl="1"/>
            <a:endParaRPr lang="en-US" sz="1600" dirty="0" smtClean="0">
              <a:solidFill>
                <a:schemeClr val="bg2">
                  <a:lumMod val="25000"/>
                </a:schemeClr>
              </a:solidFill>
              <a:latin typeface="Calibri" pitchFamily="34" charset="0"/>
              <a:cs typeface="Calibri" pitchFamily="34" charset="0"/>
            </a:endParaRPr>
          </a:p>
          <a:p>
            <a:pPr lvl="1"/>
            <a:endParaRPr lang="en-US" sz="1600" dirty="0" smtClean="0">
              <a:solidFill>
                <a:schemeClr val="bg2">
                  <a:lumMod val="25000"/>
                </a:schemeClr>
              </a:solidFill>
              <a:latin typeface="Calibri" pitchFamily="34" charset="0"/>
              <a:cs typeface="Calibri" pitchFamily="34" charset="0"/>
            </a:endParaRPr>
          </a:p>
          <a:p>
            <a:pPr lvl="1"/>
            <a:endParaRPr lang="en-US" sz="1600" dirty="0" smtClean="0">
              <a:solidFill>
                <a:schemeClr val="bg2">
                  <a:lumMod val="25000"/>
                </a:schemeClr>
              </a:solidFill>
              <a:latin typeface="Calibri" pitchFamily="34" charset="0"/>
              <a:cs typeface="Calibri" pitchFamily="34" charset="0"/>
            </a:endParaRPr>
          </a:p>
          <a:p>
            <a:pPr lvl="1"/>
            <a:endParaRPr lang="en-US" sz="1600" dirty="0" smtClean="0">
              <a:solidFill>
                <a:schemeClr val="bg2">
                  <a:lumMod val="25000"/>
                </a:schemeClr>
              </a:solidFill>
              <a:latin typeface="Calibri" pitchFamily="34" charset="0"/>
              <a:cs typeface="Calibri" pitchFamily="34" charset="0"/>
            </a:endParaRPr>
          </a:p>
          <a:p>
            <a:pPr lvl="1"/>
            <a:endParaRPr lang="en-US" sz="1600" dirty="0" smtClean="0">
              <a:latin typeface="Calibri" pitchFamily="34" charset="0"/>
              <a:cs typeface="Calibri" pitchFamily="34" charset="0"/>
            </a:endParaRPr>
          </a:p>
          <a:p>
            <a:pPr lvl="1"/>
            <a:endParaRPr lang="en-US" sz="1600" dirty="0" smtClean="0"/>
          </a:p>
        </p:txBody>
      </p:sp>
      <p:sp>
        <p:nvSpPr>
          <p:cNvPr id="8" name="Title 2"/>
          <p:cNvSpPr txBox="1">
            <a:spLocks/>
          </p:cNvSpPr>
          <p:nvPr/>
        </p:nvSpPr>
        <p:spPr>
          <a:xfrm>
            <a:off x="304800" y="3769895"/>
            <a:ext cx="8382000" cy="5715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000" dirty="0" smtClean="0">
                <a:solidFill>
                  <a:srgbClr val="00B050"/>
                </a:solidFill>
              </a:rPr>
              <a:t>Assessment</a:t>
            </a:r>
            <a:endParaRPr lang="en-US" sz="2000" dirty="0">
              <a:solidFill>
                <a:srgbClr val="00B050"/>
              </a:solidFill>
            </a:endParaRPr>
          </a:p>
        </p:txBody>
      </p:sp>
      <p:sp>
        <p:nvSpPr>
          <p:cNvPr id="9" name="Content Placeholder 1"/>
          <p:cNvSpPr txBox="1">
            <a:spLocks/>
          </p:cNvSpPr>
          <p:nvPr/>
        </p:nvSpPr>
        <p:spPr>
          <a:xfrm>
            <a:off x="304800" y="4267702"/>
            <a:ext cx="8229600" cy="1219199"/>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buSzPct val="85000"/>
              <a:buFont typeface="Wingdings" panose="05000000000000000000" pitchFamily="2" charset="2"/>
              <a:buChar char="Ø"/>
            </a:pPr>
            <a:r>
              <a:rPr lang="en-US" sz="1600" dirty="0" smtClean="0">
                <a:solidFill>
                  <a:schemeClr val="bg2">
                    <a:lumMod val="25000"/>
                  </a:schemeClr>
                </a:solidFill>
                <a:latin typeface="Calibri" pitchFamily="34" charset="0"/>
                <a:cs typeface="Calibri" pitchFamily="34" charset="0"/>
              </a:rPr>
              <a:t>Work Keys Assessments</a:t>
            </a:r>
          </a:p>
          <a:p>
            <a:pPr lvl="1">
              <a:buSzPct val="85000"/>
              <a:buFont typeface="Wingdings" panose="05000000000000000000" pitchFamily="2" charset="2"/>
              <a:buChar char="Ø"/>
            </a:pPr>
            <a:r>
              <a:rPr lang="en-US" sz="1600" dirty="0" smtClean="0">
                <a:solidFill>
                  <a:schemeClr val="bg2">
                    <a:lumMod val="25000"/>
                  </a:schemeClr>
                </a:solidFill>
                <a:latin typeface="Calibri" pitchFamily="34" charset="0"/>
                <a:cs typeface="Calibri" pitchFamily="34" charset="0"/>
              </a:rPr>
              <a:t>Workshops – SER &amp; SW Solutions will offer a Financial Literacy Workshop to all candidates (one of the three workshops)</a:t>
            </a:r>
          </a:p>
          <a:p>
            <a:pPr lvl="1">
              <a:buSzPct val="85000"/>
              <a:buFont typeface="Wingdings" panose="05000000000000000000" pitchFamily="2" charset="2"/>
              <a:buChar char="Ø"/>
            </a:pPr>
            <a:r>
              <a:rPr lang="en-US" sz="1600" dirty="0" smtClean="0">
                <a:solidFill>
                  <a:schemeClr val="bg2">
                    <a:lumMod val="25000"/>
                  </a:schemeClr>
                </a:solidFill>
                <a:latin typeface="Calibri" pitchFamily="34" charset="0"/>
                <a:cs typeface="Calibri" pitchFamily="34" charset="0"/>
              </a:rPr>
              <a:t>SER provides referrals for drug screening, physical assessment and conducts criminal background checks</a:t>
            </a:r>
          </a:p>
          <a:p>
            <a:pPr lvl="1"/>
            <a:endParaRPr lang="en-US" sz="2000" dirty="0" smtClean="0">
              <a:solidFill>
                <a:schemeClr val="bg2">
                  <a:lumMod val="25000"/>
                </a:schemeClr>
              </a:solidFill>
              <a:latin typeface="Calibri" pitchFamily="34" charset="0"/>
              <a:cs typeface="Calibri" pitchFamily="34" charset="0"/>
            </a:endParaRPr>
          </a:p>
          <a:p>
            <a:pPr lvl="1"/>
            <a:endParaRPr lang="en-US" sz="2000" dirty="0" smtClean="0">
              <a:solidFill>
                <a:schemeClr val="bg2">
                  <a:lumMod val="25000"/>
                </a:schemeClr>
              </a:solidFill>
              <a:latin typeface="Calibri" pitchFamily="34" charset="0"/>
              <a:cs typeface="Calibri" pitchFamily="34" charset="0"/>
            </a:endParaRPr>
          </a:p>
          <a:p>
            <a:pPr lvl="1"/>
            <a:endParaRPr lang="en-US" sz="2000" dirty="0" smtClean="0">
              <a:solidFill>
                <a:schemeClr val="bg2">
                  <a:lumMod val="25000"/>
                </a:schemeClr>
              </a:solidFill>
              <a:latin typeface="Calibri" pitchFamily="34" charset="0"/>
              <a:cs typeface="Calibri" pitchFamily="34" charset="0"/>
            </a:endParaRPr>
          </a:p>
          <a:p>
            <a:pPr lvl="1"/>
            <a:endParaRPr lang="en-US" sz="2000" dirty="0" smtClean="0">
              <a:solidFill>
                <a:schemeClr val="bg2">
                  <a:lumMod val="25000"/>
                </a:schemeClr>
              </a:solidFill>
              <a:latin typeface="Calibri" pitchFamily="34" charset="0"/>
              <a:cs typeface="Calibri" pitchFamily="34" charset="0"/>
            </a:endParaRPr>
          </a:p>
          <a:p>
            <a:pPr lvl="1"/>
            <a:endParaRPr lang="en-US" sz="2000" dirty="0" smtClean="0">
              <a:solidFill>
                <a:schemeClr val="bg2">
                  <a:lumMod val="25000"/>
                </a:schemeClr>
              </a:solidFill>
              <a:latin typeface="Calibri" pitchFamily="34" charset="0"/>
              <a:cs typeface="Calibri" pitchFamily="34" charset="0"/>
            </a:endParaRPr>
          </a:p>
          <a:p>
            <a:pPr lvl="1"/>
            <a:endParaRPr lang="en-US" sz="2000" dirty="0" smtClean="0">
              <a:solidFill>
                <a:schemeClr val="bg2">
                  <a:lumMod val="25000"/>
                </a:schemeClr>
              </a:solidFill>
              <a:latin typeface="Calibri" pitchFamily="34" charset="0"/>
              <a:cs typeface="Calibri" pitchFamily="34" charset="0"/>
            </a:endParaRPr>
          </a:p>
          <a:p>
            <a:pPr lvl="1"/>
            <a:endParaRPr lang="en-US" sz="2000" dirty="0" smtClean="0">
              <a:latin typeface="Calibri" pitchFamily="34" charset="0"/>
              <a:cs typeface="Calibri" pitchFamily="34" charset="0"/>
            </a:endParaRPr>
          </a:p>
          <a:p>
            <a:pPr lvl="1"/>
            <a:endParaRPr lang="en-US" sz="2000" dirty="0" smtClean="0"/>
          </a:p>
        </p:txBody>
      </p:sp>
    </p:spTree>
    <p:extLst>
      <p:ext uri="{BB962C8B-B14F-4D97-AF65-F5344CB8AC3E}">
        <p14:creationId xmlns:p14="http://schemas.microsoft.com/office/powerpoint/2010/main" val="4144781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039812"/>
          </a:xfrm>
        </p:spPr>
        <p:txBody>
          <a:bodyPr>
            <a:normAutofit/>
          </a:bodyPr>
          <a:lstStyle/>
          <a:p>
            <a:r>
              <a:rPr lang="en-US" sz="2000" dirty="0" smtClean="0">
                <a:solidFill>
                  <a:schemeClr val="tx2">
                    <a:lumMod val="75000"/>
                  </a:schemeClr>
                </a:solidFill>
                <a:cs typeface="Calibri" pitchFamily="34" charset="0"/>
              </a:rPr>
              <a:t>Apprenticeship Readiness Training Component</a:t>
            </a:r>
            <a:endParaRPr lang="en-US" sz="2000" dirty="0">
              <a:solidFill>
                <a:schemeClr val="tx2">
                  <a:lumMod val="75000"/>
                </a:schemeClr>
              </a:solidFill>
              <a:cs typeface="Calibri" pitchFamily="34" charset="0"/>
            </a:endParaRPr>
          </a:p>
        </p:txBody>
      </p:sp>
      <p:sp>
        <p:nvSpPr>
          <p:cNvPr id="7" name="Content Placeholder 1"/>
          <p:cNvSpPr>
            <a:spLocks noGrp="1"/>
          </p:cNvSpPr>
          <p:nvPr>
            <p:ph sz="quarter" idx="13"/>
          </p:nvPr>
        </p:nvSpPr>
        <p:spPr>
          <a:xfrm>
            <a:off x="228600" y="1104901"/>
            <a:ext cx="8229600" cy="1219199"/>
          </a:xfrm>
        </p:spPr>
        <p:txBody>
          <a:bodyPr>
            <a:noAutofit/>
          </a:bodyPr>
          <a:lstStyle/>
          <a:p>
            <a:pPr lvl="1">
              <a:buSzPct val="85000"/>
              <a:buFont typeface="Wingdings" panose="05000000000000000000" pitchFamily="2" charset="2"/>
              <a:buChar char="Ø"/>
            </a:pPr>
            <a:r>
              <a:rPr lang="en-US" sz="1600" dirty="0" smtClean="0">
                <a:solidFill>
                  <a:schemeClr val="tx2">
                    <a:lumMod val="75000"/>
                  </a:schemeClr>
                </a:solidFill>
                <a:latin typeface="Calibri" pitchFamily="34" charset="0"/>
                <a:cs typeface="Calibri" pitchFamily="34" charset="0"/>
              </a:rPr>
              <a:t>The Green Door Initiative delivers Roots of Success Training </a:t>
            </a:r>
          </a:p>
          <a:p>
            <a:pPr lvl="1">
              <a:buSzPct val="85000"/>
              <a:buFont typeface="Wingdings" panose="05000000000000000000" pitchFamily="2" charset="2"/>
              <a:buChar char="Ø"/>
            </a:pPr>
            <a:r>
              <a:rPr lang="en-US" sz="1600" dirty="0" smtClean="0">
                <a:solidFill>
                  <a:schemeClr val="tx2">
                    <a:lumMod val="75000"/>
                  </a:schemeClr>
                </a:solidFill>
                <a:latin typeface="Calibri" pitchFamily="34" charset="0"/>
                <a:cs typeface="Calibri" pitchFamily="34" charset="0"/>
              </a:rPr>
              <a:t>Training is designed to increase environmental literacy, academic literacy and job readiness skills</a:t>
            </a:r>
          </a:p>
          <a:p>
            <a:pPr lvl="1"/>
            <a:endParaRPr lang="en-US" sz="1800" dirty="0" smtClean="0">
              <a:solidFill>
                <a:schemeClr val="bg2">
                  <a:lumMod val="25000"/>
                </a:schemeClr>
              </a:solidFill>
              <a:latin typeface="Calibri" pitchFamily="34" charset="0"/>
              <a:cs typeface="Calibri" pitchFamily="34" charset="0"/>
            </a:endParaRPr>
          </a:p>
          <a:p>
            <a:pPr lvl="1"/>
            <a:endParaRPr lang="en-US" sz="1800" dirty="0" smtClean="0">
              <a:solidFill>
                <a:schemeClr val="bg2">
                  <a:lumMod val="25000"/>
                </a:schemeClr>
              </a:solidFill>
              <a:latin typeface="Calibri" pitchFamily="34" charset="0"/>
              <a:cs typeface="Calibri" pitchFamily="34" charset="0"/>
            </a:endParaRPr>
          </a:p>
          <a:p>
            <a:pPr lvl="1"/>
            <a:endParaRPr lang="en-US" sz="1800" dirty="0">
              <a:solidFill>
                <a:schemeClr val="bg2">
                  <a:lumMod val="25000"/>
                </a:schemeClr>
              </a:solidFill>
              <a:latin typeface="Calibri" pitchFamily="34" charset="0"/>
              <a:cs typeface="Calibri" pitchFamily="34" charset="0"/>
            </a:endParaRPr>
          </a:p>
          <a:p>
            <a:pPr lvl="1"/>
            <a:endParaRPr lang="en-US" sz="1800" dirty="0" smtClean="0">
              <a:solidFill>
                <a:schemeClr val="bg2">
                  <a:lumMod val="25000"/>
                </a:schemeClr>
              </a:solidFill>
              <a:latin typeface="Calibri" pitchFamily="34" charset="0"/>
              <a:cs typeface="Calibri" pitchFamily="34" charset="0"/>
            </a:endParaRPr>
          </a:p>
          <a:p>
            <a:pPr lvl="1"/>
            <a:endParaRPr lang="en-US" sz="1800" dirty="0" smtClean="0">
              <a:solidFill>
                <a:schemeClr val="bg2">
                  <a:lumMod val="25000"/>
                </a:schemeClr>
              </a:solidFill>
              <a:latin typeface="Calibri" pitchFamily="34" charset="0"/>
              <a:cs typeface="Calibri" pitchFamily="34" charset="0"/>
            </a:endParaRPr>
          </a:p>
          <a:p>
            <a:pPr lvl="1"/>
            <a:endParaRPr lang="en-US" sz="1800" dirty="0" smtClean="0">
              <a:solidFill>
                <a:schemeClr val="bg2">
                  <a:lumMod val="25000"/>
                </a:schemeClr>
              </a:solidFill>
              <a:latin typeface="Calibri" pitchFamily="34" charset="0"/>
              <a:cs typeface="Calibri" pitchFamily="34" charset="0"/>
            </a:endParaRPr>
          </a:p>
          <a:p>
            <a:pPr lvl="1"/>
            <a:endParaRPr lang="en-US" sz="1800" dirty="0" smtClean="0">
              <a:latin typeface="Calibri" pitchFamily="34" charset="0"/>
              <a:cs typeface="Calibri" pitchFamily="34" charset="0"/>
            </a:endParaRPr>
          </a:p>
          <a:p>
            <a:pPr lvl="1"/>
            <a:endParaRPr lang="en-US" sz="1800" dirty="0" smtClean="0"/>
          </a:p>
        </p:txBody>
      </p:sp>
      <p:sp>
        <p:nvSpPr>
          <p:cNvPr id="4" name="Content Placeholder 1"/>
          <p:cNvSpPr txBox="1">
            <a:spLocks/>
          </p:cNvSpPr>
          <p:nvPr/>
        </p:nvSpPr>
        <p:spPr>
          <a:xfrm>
            <a:off x="489857" y="2667000"/>
            <a:ext cx="8229600" cy="2057400"/>
          </a:xfrm>
          <a:prstGeom prst="rect">
            <a:avLst/>
          </a:prstGeom>
        </p:spPr>
        <p:txBody>
          <a:bodyPr vert="horz">
            <a:normAutofit fontScale="700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SzPct val="85000"/>
              <a:buFont typeface="Wingdings" panose="05000000000000000000" pitchFamily="2" charset="2"/>
              <a:buChar char="Ø"/>
            </a:pPr>
            <a:r>
              <a:rPr lang="en-US" sz="2100" dirty="0" smtClean="0">
                <a:latin typeface="Calibri" pitchFamily="34" charset="0"/>
                <a:cs typeface="Calibri" pitchFamily="34" charset="0"/>
              </a:rPr>
              <a:t>Provided by SER and Southwest Housing Solutions- through the </a:t>
            </a:r>
            <a:r>
              <a:rPr lang="en-US" sz="2100" b="1" dirty="0" smtClean="0">
                <a:latin typeface="Calibri" pitchFamily="34" charset="0"/>
                <a:cs typeface="Calibri" pitchFamily="34" charset="0"/>
              </a:rPr>
              <a:t>Center for Working Families (</a:t>
            </a:r>
            <a:r>
              <a:rPr lang="en-US" sz="2100" dirty="0" smtClean="0">
                <a:latin typeface="Calibri" pitchFamily="34" charset="0"/>
                <a:cs typeface="Calibri" pitchFamily="34" charset="0"/>
              </a:rPr>
              <a:t>CWF), all participants will receive financial education, coaching, and assistance accessing public benefits and income supports to address any barriers to successful program completion!</a:t>
            </a:r>
          </a:p>
          <a:p>
            <a:pPr>
              <a:buSzPct val="85000"/>
              <a:buFont typeface="Wingdings" panose="05000000000000000000" pitchFamily="2" charset="2"/>
              <a:buChar char="Ø"/>
            </a:pPr>
            <a:r>
              <a:rPr lang="en-US" sz="2100" dirty="0" smtClean="0">
                <a:latin typeface="Calibri" pitchFamily="34" charset="0"/>
                <a:cs typeface="Calibri" pitchFamily="34" charset="0"/>
              </a:rPr>
              <a:t>SER &amp; SW Solutions will each enroll one Access for All cohort in the CWF</a:t>
            </a:r>
          </a:p>
          <a:p>
            <a:pPr>
              <a:buSzPct val="85000"/>
              <a:buFont typeface="Wingdings" panose="05000000000000000000" pitchFamily="2" charset="2"/>
              <a:buChar char="Ø"/>
            </a:pPr>
            <a:r>
              <a:rPr lang="en-US" sz="2100" b="1" dirty="0" smtClean="0">
                <a:latin typeface="Calibri" pitchFamily="34" charset="0"/>
                <a:cs typeface="Calibri" pitchFamily="34" charset="0"/>
              </a:rPr>
              <a:t>Case Management (SER) </a:t>
            </a:r>
            <a:r>
              <a:rPr lang="en-US" sz="2100" dirty="0" smtClean="0">
                <a:latin typeface="Calibri" pitchFamily="34" charset="0"/>
                <a:cs typeface="Calibri" pitchFamily="34" charset="0"/>
              </a:rPr>
              <a:t>– Participants received on going coaching from the SER Career Coach</a:t>
            </a:r>
          </a:p>
          <a:p>
            <a:pPr>
              <a:buSzPct val="85000"/>
              <a:buFont typeface="Wingdings" panose="05000000000000000000" pitchFamily="2" charset="2"/>
              <a:buChar char="Ø"/>
            </a:pPr>
            <a:r>
              <a:rPr lang="en-US" sz="2100" b="1" dirty="0">
                <a:latin typeface="Calibri" pitchFamily="34" charset="0"/>
                <a:cs typeface="Calibri" pitchFamily="34" charset="0"/>
              </a:rPr>
              <a:t>Job </a:t>
            </a:r>
            <a:r>
              <a:rPr lang="en-US" sz="2100" b="1" dirty="0" smtClean="0">
                <a:latin typeface="Calibri" pitchFamily="34" charset="0"/>
                <a:cs typeface="Calibri" pitchFamily="34" charset="0"/>
              </a:rPr>
              <a:t>Coaching (SER)</a:t>
            </a:r>
            <a:r>
              <a:rPr lang="en-US" sz="2100" dirty="0" smtClean="0">
                <a:latin typeface="Calibri" pitchFamily="34" charset="0"/>
                <a:cs typeface="Calibri" pitchFamily="34" charset="0"/>
              </a:rPr>
              <a:t>- </a:t>
            </a:r>
            <a:r>
              <a:rPr lang="en-US" sz="2100" b="1" dirty="0" smtClean="0">
                <a:latin typeface="Calibri" pitchFamily="34" charset="0"/>
                <a:cs typeface="Calibri" pitchFamily="34" charset="0"/>
              </a:rPr>
              <a:t> </a:t>
            </a:r>
            <a:r>
              <a:rPr lang="en-US" sz="2100" dirty="0">
                <a:latin typeface="Calibri" pitchFamily="34" charset="0"/>
                <a:cs typeface="Calibri" pitchFamily="34" charset="0"/>
              </a:rPr>
              <a:t>will be provided by a Job Coach Mentor (must be union affiliated) to ensure participants make a successful transition into </a:t>
            </a:r>
            <a:r>
              <a:rPr lang="en-US" sz="2100" dirty="0" smtClean="0">
                <a:latin typeface="Calibri" pitchFamily="34" charset="0"/>
                <a:cs typeface="Calibri" pitchFamily="34" charset="0"/>
              </a:rPr>
              <a:t>apprenticeships</a:t>
            </a:r>
          </a:p>
          <a:p>
            <a:pPr>
              <a:buSzPct val="85000"/>
              <a:buFont typeface="Wingdings" panose="05000000000000000000" pitchFamily="2" charset="2"/>
              <a:buChar char="Ø"/>
            </a:pPr>
            <a:r>
              <a:rPr lang="en-US" sz="2100" b="1" dirty="0" smtClean="0">
                <a:latin typeface="Calibri" pitchFamily="34" charset="0"/>
                <a:cs typeface="Calibri" pitchFamily="34" charset="0"/>
              </a:rPr>
              <a:t>Mentoring</a:t>
            </a:r>
            <a:r>
              <a:rPr lang="en-US" sz="2100" dirty="0" smtClean="0">
                <a:latin typeface="Calibri" pitchFamily="34" charset="0"/>
                <a:cs typeface="Calibri" pitchFamily="34" charset="0"/>
              </a:rPr>
              <a:t> specific to the trades is provided to participants by the Bricklayers.</a:t>
            </a:r>
            <a:endParaRPr lang="en-US" sz="2100" dirty="0">
              <a:latin typeface="Calibri" pitchFamily="34" charset="0"/>
              <a:cs typeface="Calibri" pitchFamily="34" charset="0"/>
            </a:endParaRPr>
          </a:p>
          <a:p>
            <a:endParaRPr lang="en-US" sz="1800" dirty="0" smtClean="0">
              <a:latin typeface="Calibri" pitchFamily="34" charset="0"/>
              <a:cs typeface="Calibri" pitchFamily="34" charset="0"/>
            </a:endParaRPr>
          </a:p>
          <a:p>
            <a:endParaRPr lang="en-US" sz="1800" dirty="0" smtClean="0">
              <a:latin typeface="Calibri" pitchFamily="34" charset="0"/>
              <a:cs typeface="Calibri" pitchFamily="34" charset="0"/>
            </a:endParaRPr>
          </a:p>
          <a:p>
            <a:endParaRPr lang="en-US" sz="1800" b="1" dirty="0">
              <a:latin typeface="Calibri" pitchFamily="34" charset="0"/>
              <a:cs typeface="Calibri" pitchFamily="34" charset="0"/>
            </a:endParaRPr>
          </a:p>
          <a:p>
            <a:endParaRPr lang="en-US" sz="1800" dirty="0" smtClean="0">
              <a:latin typeface="Calibri" pitchFamily="34" charset="0"/>
              <a:cs typeface="Calibri" pitchFamily="34" charset="0"/>
            </a:endParaRPr>
          </a:p>
          <a:p>
            <a:endParaRPr lang="en-US" sz="1800" dirty="0" smtClean="0">
              <a:latin typeface="Calibri" pitchFamily="34" charset="0"/>
              <a:cs typeface="Calibri" pitchFamily="34" charset="0"/>
            </a:endParaRPr>
          </a:p>
          <a:p>
            <a:pPr marL="137160" indent="0">
              <a:buFont typeface="Wingdings 3"/>
              <a:buNone/>
            </a:pPr>
            <a:endParaRPr lang="en-US" sz="1800" dirty="0">
              <a:latin typeface="Calibri" pitchFamily="34" charset="0"/>
              <a:cs typeface="Calibri" pitchFamily="34" charset="0"/>
            </a:endParaRPr>
          </a:p>
        </p:txBody>
      </p:sp>
      <p:sp>
        <p:nvSpPr>
          <p:cNvPr id="5" name="Content Placeholder 1"/>
          <p:cNvSpPr txBox="1">
            <a:spLocks/>
          </p:cNvSpPr>
          <p:nvPr/>
        </p:nvSpPr>
        <p:spPr>
          <a:xfrm>
            <a:off x="174171" y="4425043"/>
            <a:ext cx="8229600" cy="24384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endParaRPr lang="en-US" sz="1800" dirty="0" smtClean="0">
              <a:latin typeface="Calibri" pitchFamily="34" charset="0"/>
              <a:cs typeface="Calibri" pitchFamily="34" charset="0"/>
            </a:endParaRPr>
          </a:p>
        </p:txBody>
      </p:sp>
      <p:sp>
        <p:nvSpPr>
          <p:cNvPr id="6" name="Title 2"/>
          <p:cNvSpPr txBox="1">
            <a:spLocks/>
          </p:cNvSpPr>
          <p:nvPr/>
        </p:nvSpPr>
        <p:spPr>
          <a:xfrm>
            <a:off x="457200" y="17526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000" dirty="0" smtClean="0">
                <a:solidFill>
                  <a:srgbClr val="FF0000"/>
                </a:solidFill>
              </a:rPr>
              <a:t>Continuum of Participant Support</a:t>
            </a:r>
            <a:endParaRPr lang="en-US" sz="2000" dirty="0">
              <a:solidFill>
                <a:srgbClr val="FF0000"/>
              </a:solidFill>
            </a:endParaRPr>
          </a:p>
        </p:txBody>
      </p:sp>
      <p:sp>
        <p:nvSpPr>
          <p:cNvPr id="8" name="Title 2"/>
          <p:cNvSpPr txBox="1">
            <a:spLocks/>
          </p:cNvSpPr>
          <p:nvPr/>
        </p:nvSpPr>
        <p:spPr>
          <a:xfrm>
            <a:off x="457200" y="4425043"/>
            <a:ext cx="80772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000" dirty="0" smtClean="0">
                <a:solidFill>
                  <a:srgbClr val="FFC000"/>
                </a:solidFill>
                <a:cs typeface="Calibri" pitchFamily="34" charset="0"/>
              </a:rPr>
              <a:t>Retention &amp; Follow Up</a:t>
            </a:r>
            <a:endParaRPr lang="en-US" sz="2000" dirty="0">
              <a:solidFill>
                <a:srgbClr val="FFC000"/>
              </a:solidFill>
              <a:cs typeface="Calibri" pitchFamily="34" charset="0"/>
            </a:endParaRPr>
          </a:p>
        </p:txBody>
      </p:sp>
      <p:sp>
        <p:nvSpPr>
          <p:cNvPr id="9" name="Content Placeholder 1"/>
          <p:cNvSpPr txBox="1">
            <a:spLocks/>
          </p:cNvSpPr>
          <p:nvPr/>
        </p:nvSpPr>
        <p:spPr>
          <a:xfrm>
            <a:off x="195942" y="5257800"/>
            <a:ext cx="8229600" cy="1219199"/>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buSzPct val="85000"/>
              <a:buFont typeface="Wingdings" panose="05000000000000000000" pitchFamily="2" charset="2"/>
              <a:buChar char="Ø"/>
            </a:pPr>
            <a:r>
              <a:rPr lang="en-US" sz="1600" dirty="0" smtClean="0">
                <a:latin typeface="Calibri" pitchFamily="34" charset="0"/>
                <a:cs typeface="Calibri" pitchFamily="34" charset="0"/>
              </a:rPr>
              <a:t>Retention and follow up services will be provided for three year’s and are coordinated through SER and SW as part of services provided through the CWF</a:t>
            </a:r>
            <a:endParaRPr lang="en-US" sz="1800" dirty="0" smtClean="0">
              <a:latin typeface="Calibri" pitchFamily="34" charset="0"/>
              <a:cs typeface="Calibri" pitchFamily="34" charset="0"/>
            </a:endParaRPr>
          </a:p>
          <a:p>
            <a:pPr marL="393192" lvl="1" indent="0">
              <a:buFont typeface="Verdana"/>
              <a:buNone/>
            </a:pPr>
            <a:endParaRPr lang="en-US" sz="2800" dirty="0" smtClean="0">
              <a:latin typeface="Calibri" pitchFamily="34" charset="0"/>
              <a:cs typeface="Calibri" pitchFamily="34" charset="0"/>
            </a:endParaRPr>
          </a:p>
          <a:p>
            <a:pPr lvl="1"/>
            <a:endParaRPr lang="en-US" sz="2800" dirty="0" smtClean="0">
              <a:solidFill>
                <a:schemeClr val="bg2">
                  <a:lumMod val="25000"/>
                </a:schemeClr>
              </a:solidFill>
              <a:latin typeface="Calibri" pitchFamily="34" charset="0"/>
              <a:cs typeface="Calibri" pitchFamily="34" charset="0"/>
            </a:endParaRPr>
          </a:p>
          <a:p>
            <a:pPr lvl="1"/>
            <a:endParaRPr lang="en-US" sz="2800" dirty="0" smtClean="0">
              <a:solidFill>
                <a:schemeClr val="bg2">
                  <a:lumMod val="25000"/>
                </a:schemeClr>
              </a:solidFill>
              <a:latin typeface="Calibri" pitchFamily="34" charset="0"/>
              <a:cs typeface="Calibri" pitchFamily="34" charset="0"/>
            </a:endParaRPr>
          </a:p>
          <a:p>
            <a:pPr lvl="1"/>
            <a:endParaRPr lang="en-US" sz="2800" dirty="0" smtClean="0">
              <a:solidFill>
                <a:schemeClr val="bg2">
                  <a:lumMod val="25000"/>
                </a:schemeClr>
              </a:solidFill>
              <a:latin typeface="Calibri" pitchFamily="34" charset="0"/>
              <a:cs typeface="Calibri" pitchFamily="34" charset="0"/>
            </a:endParaRPr>
          </a:p>
          <a:p>
            <a:pPr lvl="1"/>
            <a:endParaRPr lang="en-US" sz="2800" dirty="0" smtClean="0">
              <a:solidFill>
                <a:schemeClr val="bg2">
                  <a:lumMod val="25000"/>
                </a:schemeClr>
              </a:solidFill>
              <a:latin typeface="Calibri" pitchFamily="34" charset="0"/>
              <a:cs typeface="Calibri" pitchFamily="34" charset="0"/>
            </a:endParaRPr>
          </a:p>
          <a:p>
            <a:pPr lvl="1"/>
            <a:endParaRPr lang="en-US" sz="2800" dirty="0" smtClean="0">
              <a:solidFill>
                <a:schemeClr val="bg2">
                  <a:lumMod val="25000"/>
                </a:schemeClr>
              </a:solidFill>
              <a:latin typeface="Calibri" pitchFamily="34" charset="0"/>
              <a:cs typeface="Calibri" pitchFamily="34" charset="0"/>
            </a:endParaRPr>
          </a:p>
          <a:p>
            <a:pPr lvl="1"/>
            <a:endParaRPr lang="en-US" sz="1600" dirty="0" smtClean="0">
              <a:solidFill>
                <a:schemeClr val="bg2">
                  <a:lumMod val="25000"/>
                </a:schemeClr>
              </a:solidFill>
              <a:latin typeface="Calibri" pitchFamily="34" charset="0"/>
              <a:cs typeface="Calibri" pitchFamily="34" charset="0"/>
            </a:endParaRPr>
          </a:p>
          <a:p>
            <a:pPr lvl="1"/>
            <a:endParaRPr lang="en-US" sz="1600" dirty="0" smtClean="0">
              <a:latin typeface="Calibri" pitchFamily="34" charset="0"/>
              <a:cs typeface="Calibri" pitchFamily="34" charset="0"/>
            </a:endParaRPr>
          </a:p>
          <a:p>
            <a:pPr lvl="1"/>
            <a:endParaRPr lang="en-US" sz="1600" dirty="0" smtClean="0"/>
          </a:p>
        </p:txBody>
      </p:sp>
    </p:spTree>
    <p:extLst>
      <p:ext uri="{BB962C8B-B14F-4D97-AF65-F5344CB8AC3E}">
        <p14:creationId xmlns:p14="http://schemas.microsoft.com/office/powerpoint/2010/main" val="1584594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295400"/>
          </a:xfrm>
        </p:spPr>
        <p:txBody>
          <a:bodyPr>
            <a:normAutofit fontScale="90000"/>
          </a:bodyPr>
          <a:lstStyle/>
          <a:p>
            <a:pPr algn="ctr"/>
            <a:r>
              <a:rPr lang="en-US" dirty="0">
                <a:solidFill>
                  <a:schemeClr val="tx1"/>
                </a:solidFill>
                <a:latin typeface="Arial Rounded MT Bold" pitchFamily="34" charset="0"/>
              </a:rPr>
              <a:t>Access for All</a:t>
            </a:r>
            <a:br>
              <a:rPr lang="en-US" dirty="0">
                <a:solidFill>
                  <a:schemeClr val="tx1"/>
                </a:solidFill>
                <a:latin typeface="Arial Rounded MT Bold" pitchFamily="34" charset="0"/>
              </a:rPr>
            </a:br>
            <a:r>
              <a:rPr lang="en-US" dirty="0">
                <a:solidFill>
                  <a:schemeClr val="tx1"/>
                </a:solidFill>
                <a:latin typeface="Arial Rounded MT Bold" pitchFamily="34" charset="0"/>
              </a:rPr>
              <a:t>Apprenticeship Readiness</a:t>
            </a:r>
            <a:r>
              <a:rPr lang="en-US" dirty="0">
                <a:latin typeface="Arial Rounded MT Bold" pitchFamily="34" charset="0"/>
              </a:rPr>
              <a:t/>
            </a:r>
            <a:br>
              <a:rPr lang="en-US" dirty="0">
                <a:latin typeface="Arial Rounded MT Bold" pitchFamily="34" charset="0"/>
              </a:rPr>
            </a:br>
            <a:endParaRPr lang="en-US" dirty="0"/>
          </a:p>
        </p:txBody>
      </p:sp>
      <p:sp>
        <p:nvSpPr>
          <p:cNvPr id="3" name="Rectangle 2"/>
          <p:cNvSpPr/>
          <p:nvPr/>
        </p:nvSpPr>
        <p:spPr>
          <a:xfrm>
            <a:off x="1219200" y="1981200"/>
            <a:ext cx="7010400" cy="2954655"/>
          </a:xfrm>
          <a:prstGeom prst="rect">
            <a:avLst/>
          </a:prstGeom>
        </p:spPr>
        <p:txBody>
          <a:bodyPr wrap="square">
            <a:spAutoFit/>
          </a:bodyPr>
          <a:lstStyle/>
          <a:p>
            <a:r>
              <a:rPr lang="en-US" sz="2800" b="1" u="sng" dirty="0">
                <a:latin typeface="Arial Rounded MT Bold" pitchFamily="34" charset="0"/>
              </a:rPr>
              <a:t>Training Purpose</a:t>
            </a:r>
            <a:r>
              <a:rPr lang="en-US" sz="2800" b="1" dirty="0" smtClean="0">
                <a:latin typeface="Arial Rounded MT Bold" pitchFamily="34" charset="0"/>
              </a:rPr>
              <a:t>:</a:t>
            </a:r>
          </a:p>
          <a:p>
            <a:endParaRPr lang="en-US" b="1" dirty="0">
              <a:latin typeface="Arial Rounded MT Bold" pitchFamily="34" charset="0"/>
            </a:endParaRPr>
          </a:p>
          <a:p>
            <a:pPr marL="457200" indent="-457200">
              <a:buFont typeface="Arial" panose="020B0604020202020204" pitchFamily="34" charset="0"/>
              <a:buChar char="•"/>
            </a:pPr>
            <a:r>
              <a:rPr lang="en-US" sz="2800" dirty="0">
                <a:latin typeface="Arial Rounded MT Bold" pitchFamily="34" charset="0"/>
              </a:rPr>
              <a:t>Provide Detroit residents with the skill sets required to enter  the Construction Industry. </a:t>
            </a:r>
            <a:endParaRPr lang="en-US" sz="2800" dirty="0" smtClean="0">
              <a:latin typeface="Arial Rounded MT Bold" pitchFamily="34" charset="0"/>
            </a:endParaRPr>
          </a:p>
          <a:p>
            <a:pPr marL="457200" indent="-457200">
              <a:buFont typeface="Arial" panose="020B0604020202020204" pitchFamily="34" charset="0"/>
              <a:buChar char="•"/>
            </a:pPr>
            <a:endParaRPr lang="en-US" sz="2800" dirty="0">
              <a:latin typeface="Arial Rounded MT Bold" pitchFamily="34" charset="0"/>
            </a:endParaRPr>
          </a:p>
          <a:p>
            <a:pPr marL="457200" indent="-457200">
              <a:buFont typeface="Arial" panose="020B0604020202020204" pitchFamily="34" charset="0"/>
              <a:buChar char="•"/>
            </a:pPr>
            <a:r>
              <a:rPr lang="en-US" sz="2800" dirty="0" smtClean="0">
                <a:latin typeface="Arial Rounded MT Bold" pitchFamily="34" charset="0"/>
              </a:rPr>
              <a:t>Safety, Productivity and Quality</a:t>
            </a:r>
            <a:endParaRPr lang="en-US" sz="2800" dirty="0">
              <a:latin typeface="Arial Rounded MT Bold" pitchFamily="34" charset="0"/>
            </a:endParaRPr>
          </a:p>
        </p:txBody>
      </p:sp>
    </p:spTree>
    <p:extLst>
      <p:ext uri="{BB962C8B-B14F-4D97-AF65-F5344CB8AC3E}">
        <p14:creationId xmlns:p14="http://schemas.microsoft.com/office/powerpoint/2010/main" val="2746406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nchor="t">
            <a:normAutofit fontScale="90000"/>
          </a:bodyPr>
          <a:lstStyle/>
          <a:p>
            <a:pPr algn="ctr"/>
            <a:r>
              <a:rPr lang="en-US" sz="3600" dirty="0">
                <a:solidFill>
                  <a:schemeClr val="tx1"/>
                </a:solidFill>
                <a:latin typeface="Arial Rounded MT Bold" pitchFamily="34" charset="0"/>
              </a:rPr>
              <a:t>Access for All</a:t>
            </a:r>
            <a:br>
              <a:rPr lang="en-US" sz="3600" dirty="0">
                <a:solidFill>
                  <a:schemeClr val="tx1"/>
                </a:solidFill>
                <a:latin typeface="Arial Rounded MT Bold" pitchFamily="34" charset="0"/>
              </a:rPr>
            </a:br>
            <a:r>
              <a:rPr lang="en-US" sz="3600" dirty="0">
                <a:solidFill>
                  <a:schemeClr val="tx1"/>
                </a:solidFill>
                <a:latin typeface="Arial Rounded MT Bold" pitchFamily="34" charset="0"/>
              </a:rPr>
              <a:t>Apprenticeship Readiness</a:t>
            </a:r>
            <a:r>
              <a:rPr lang="en-US" dirty="0">
                <a:latin typeface="Arial Rounded MT Bold" pitchFamily="34" charset="0"/>
              </a:rPr>
              <a:t/>
            </a:r>
            <a:br>
              <a:rPr lang="en-US" dirty="0">
                <a:latin typeface="Arial Rounded MT Bold" pitchFamily="34" charset="0"/>
              </a:rPr>
            </a:br>
            <a:endParaRPr lang="en-US" dirty="0"/>
          </a:p>
        </p:txBody>
      </p:sp>
      <p:sp>
        <p:nvSpPr>
          <p:cNvPr id="3" name="Rectangle 2"/>
          <p:cNvSpPr/>
          <p:nvPr/>
        </p:nvSpPr>
        <p:spPr>
          <a:xfrm>
            <a:off x="605589" y="1219200"/>
            <a:ext cx="7924800" cy="707886"/>
          </a:xfrm>
          <a:prstGeom prst="rect">
            <a:avLst/>
          </a:prstGeom>
        </p:spPr>
        <p:txBody>
          <a:bodyPr wrap="square">
            <a:spAutoFit/>
          </a:bodyPr>
          <a:lstStyle/>
          <a:p>
            <a:pPr algn="ctr"/>
            <a:r>
              <a:rPr lang="en-US" sz="2000" b="1" dirty="0">
                <a:solidFill>
                  <a:schemeClr val="accent1">
                    <a:lumMod val="75000"/>
                  </a:schemeClr>
                </a:solidFill>
                <a:latin typeface="Arial Rounded MT Bold" pitchFamily="34" charset="0"/>
              </a:rPr>
              <a:t>9 – Week  Apprenticeship Readiness Program</a:t>
            </a:r>
          </a:p>
          <a:p>
            <a:pPr algn="ctr"/>
            <a:r>
              <a:rPr lang="en-US" sz="2000" b="1" dirty="0">
                <a:solidFill>
                  <a:schemeClr val="accent1">
                    <a:lumMod val="75000"/>
                  </a:schemeClr>
                </a:solidFill>
                <a:latin typeface="Arial Rounded MT Bold" pitchFamily="34" charset="0"/>
              </a:rPr>
              <a:t>Training  Components Include:</a:t>
            </a:r>
          </a:p>
        </p:txBody>
      </p:sp>
      <p:graphicFrame>
        <p:nvGraphicFramePr>
          <p:cNvPr id="4" name="Table 3"/>
          <p:cNvGraphicFramePr>
            <a:graphicFrameLocks noGrp="1"/>
          </p:cNvGraphicFramePr>
          <p:nvPr>
            <p:extLst>
              <p:ext uri="{D42A27DB-BD31-4B8C-83A1-F6EECF244321}">
                <p14:modId xmlns:p14="http://schemas.microsoft.com/office/powerpoint/2010/main" val="3035919226"/>
              </p:ext>
            </p:extLst>
          </p:nvPr>
        </p:nvGraphicFramePr>
        <p:xfrm>
          <a:off x="342900" y="1929119"/>
          <a:ext cx="8458200" cy="3718560"/>
        </p:xfrm>
        <a:graphic>
          <a:graphicData uri="http://schemas.openxmlformats.org/drawingml/2006/table">
            <a:tbl>
              <a:tblPr firstRow="1" bandRow="1">
                <a:tableStyleId>{2D5ABB26-0587-4C30-8999-92F81FD0307C}</a:tableStyleId>
              </a:tblPr>
              <a:tblGrid>
                <a:gridCol w="4316298"/>
                <a:gridCol w="4141902"/>
              </a:tblGrid>
              <a:tr h="812100">
                <a:tc>
                  <a:txBody>
                    <a:bodyPr/>
                    <a:lstStyle/>
                    <a:p>
                      <a:pPr>
                        <a:buFont typeface="Wingdings" pitchFamily="2" charset="2"/>
                        <a:buChar char="q"/>
                      </a:pPr>
                      <a:r>
                        <a:rPr lang="en-US" sz="2000" b="1" baseline="0" dirty="0" smtClean="0">
                          <a:latin typeface="Arial Rounded MT Bold" pitchFamily="34" charset="0"/>
                        </a:rPr>
                        <a:t>   </a:t>
                      </a:r>
                      <a:r>
                        <a:rPr lang="en-US" sz="2000" b="1" i="1" dirty="0" smtClean="0">
                          <a:latin typeface="Arial Rounded MT Bold" pitchFamily="34" charset="0"/>
                        </a:rPr>
                        <a:t>Certifications</a:t>
                      </a:r>
                    </a:p>
                    <a:p>
                      <a:pPr marL="0" indent="515938">
                        <a:buFont typeface="Wingdings" pitchFamily="2" charset="2"/>
                        <a:buNone/>
                      </a:pPr>
                      <a:r>
                        <a:rPr lang="en-US" sz="2000" dirty="0" smtClean="0">
                          <a:latin typeface="Arial Rounded MT Bold" pitchFamily="34" charset="0"/>
                          <a:sym typeface="Symbol"/>
                        </a:rPr>
                        <a:t>  </a:t>
                      </a:r>
                      <a:r>
                        <a:rPr lang="en-US" sz="1800" dirty="0" smtClean="0">
                          <a:latin typeface="Arial Rounded MT Bold" pitchFamily="34" charset="0"/>
                        </a:rPr>
                        <a:t>OSHA</a:t>
                      </a:r>
                      <a:r>
                        <a:rPr lang="en-US" sz="1800" baseline="0" dirty="0" smtClean="0">
                          <a:latin typeface="Arial Rounded MT Bold" pitchFamily="34" charset="0"/>
                        </a:rPr>
                        <a:t> – 30</a:t>
                      </a:r>
                    </a:p>
                    <a:p>
                      <a:pPr marL="515938" indent="0">
                        <a:buFont typeface="Symbol"/>
                        <a:buChar char="·"/>
                      </a:pPr>
                      <a:r>
                        <a:rPr lang="en-US" sz="1800" baseline="0" dirty="0" smtClean="0">
                          <a:latin typeface="Arial Rounded MT Bold" pitchFamily="34" charset="0"/>
                        </a:rPr>
                        <a:t>   First  Aid / CPR/  AED</a:t>
                      </a:r>
                    </a:p>
                    <a:p>
                      <a:pPr marL="0" indent="398463">
                        <a:buFont typeface="Wingdings" pitchFamily="2" charset="2"/>
                        <a:buChar char="q"/>
                      </a:pPr>
                      <a:r>
                        <a:rPr lang="en-US" sz="2000" b="1" i="1" dirty="0" smtClean="0">
                          <a:latin typeface="Arial Rounded MT Bold" pitchFamily="34" charset="0"/>
                        </a:rPr>
                        <a:t>Code of Conduct</a:t>
                      </a:r>
                      <a:endParaRPr lang="en-US" sz="2000" b="1" i="1" dirty="0">
                        <a:latin typeface="Arial Rounded MT Bold" pitchFamily="34" charset="0"/>
                      </a:endParaRPr>
                    </a:p>
                  </a:txBody>
                  <a:tcPr/>
                </a:tc>
                <a:tc>
                  <a:txBody>
                    <a:bodyPr/>
                    <a:lstStyle/>
                    <a:p>
                      <a:pPr>
                        <a:buFont typeface="Wingdings" pitchFamily="2" charset="2"/>
                        <a:buChar char="q"/>
                      </a:pPr>
                      <a:r>
                        <a:rPr lang="en-US" sz="2000" b="1" dirty="0" smtClean="0">
                          <a:latin typeface="Arial Rounded MT Bold" pitchFamily="34" charset="0"/>
                        </a:rPr>
                        <a:t>  </a:t>
                      </a:r>
                      <a:r>
                        <a:rPr lang="en-US" sz="2000" b="1" i="1" dirty="0" smtClean="0">
                          <a:latin typeface="Arial Rounded MT Bold" pitchFamily="34" charset="0"/>
                        </a:rPr>
                        <a:t>Workkeys</a:t>
                      </a:r>
                    </a:p>
                    <a:p>
                      <a:pPr>
                        <a:buFont typeface="Wingdings" pitchFamily="2" charset="2"/>
                        <a:buChar char="q"/>
                      </a:pPr>
                      <a:r>
                        <a:rPr lang="en-US" sz="2000" b="1" i="1" dirty="0" smtClean="0">
                          <a:latin typeface="Arial Rounded MT Bold" pitchFamily="34" charset="0"/>
                        </a:rPr>
                        <a:t>  Locating</a:t>
                      </a:r>
                      <a:r>
                        <a:rPr lang="en-US" sz="2000" b="1" i="1" baseline="0" dirty="0" smtClean="0">
                          <a:latin typeface="Arial Rounded MT Bold" pitchFamily="34" charset="0"/>
                        </a:rPr>
                        <a:t> Information</a:t>
                      </a:r>
                      <a:endParaRPr lang="en-US" sz="2000" b="1" i="1" dirty="0" smtClean="0">
                        <a:latin typeface="Arial Rounded MT Bold" pitchFamily="34" charset="0"/>
                      </a:endParaRPr>
                    </a:p>
                    <a:p>
                      <a:pPr>
                        <a:buFont typeface="Wingdings" pitchFamily="2" charset="2"/>
                        <a:buChar char="q"/>
                      </a:pPr>
                      <a:r>
                        <a:rPr lang="en-US" sz="2000" b="1" i="1" dirty="0" smtClean="0">
                          <a:latin typeface="Arial Rounded MT Bold" pitchFamily="34" charset="0"/>
                        </a:rPr>
                        <a:t>  Blueprint Reading</a:t>
                      </a:r>
                    </a:p>
                    <a:p>
                      <a:pPr>
                        <a:buFont typeface="Wingdings" pitchFamily="2" charset="2"/>
                        <a:buChar char="q"/>
                      </a:pPr>
                      <a:r>
                        <a:rPr lang="en-US" sz="2000" b="1" i="1" dirty="0" smtClean="0">
                          <a:latin typeface="Arial Rounded MT Bold" pitchFamily="34" charset="0"/>
                        </a:rPr>
                        <a:t>  Field</a:t>
                      </a:r>
                      <a:r>
                        <a:rPr lang="en-US" sz="2000" b="1" i="1" baseline="0" dirty="0" smtClean="0">
                          <a:latin typeface="Arial Rounded MT Bold" pitchFamily="34" charset="0"/>
                        </a:rPr>
                        <a:t>  Trips  (5)</a:t>
                      </a:r>
                      <a:endParaRPr lang="en-US" sz="2000" b="1" i="1" dirty="0">
                        <a:latin typeface="Arial Rounded MT Bold" pitchFamily="34" charset="0"/>
                      </a:endParaRPr>
                    </a:p>
                  </a:txBody>
                  <a:tcPr/>
                </a:tc>
              </a:tr>
              <a:tr h="1491998">
                <a:tc>
                  <a:txBody>
                    <a:bodyPr/>
                    <a:lstStyle/>
                    <a:p>
                      <a:pPr>
                        <a:buFont typeface="Wingdings" pitchFamily="2" charset="2"/>
                        <a:buChar char="q"/>
                      </a:pPr>
                      <a:r>
                        <a:rPr lang="en-US" sz="2000" b="1" i="1" dirty="0" smtClean="0">
                          <a:latin typeface="Arial Rounded MT Bold" pitchFamily="34" charset="0"/>
                        </a:rPr>
                        <a:t>   Math</a:t>
                      </a:r>
                    </a:p>
                    <a:p>
                      <a:pPr>
                        <a:buFont typeface="Arial" pitchFamily="34" charset="0"/>
                        <a:buNone/>
                      </a:pPr>
                      <a:r>
                        <a:rPr lang="en-US" sz="1800" dirty="0" smtClean="0">
                          <a:latin typeface="Arial Rounded MT Bold" pitchFamily="34" charset="0"/>
                        </a:rPr>
                        <a:t>          </a:t>
                      </a:r>
                      <a:r>
                        <a:rPr lang="en-US" sz="1800" dirty="0" smtClean="0">
                          <a:latin typeface="Arial Rounded MT Bold" pitchFamily="34" charset="0"/>
                          <a:sym typeface="Symbol"/>
                        </a:rPr>
                        <a:t>    </a:t>
                      </a:r>
                      <a:r>
                        <a:rPr lang="en-US" sz="1800" dirty="0" smtClean="0">
                          <a:latin typeface="Arial Rounded MT Bold" pitchFamily="34" charset="0"/>
                        </a:rPr>
                        <a:t>Fractions / Decimals   </a:t>
                      </a:r>
                    </a:p>
                    <a:p>
                      <a:pPr>
                        <a:buFont typeface="Arial" pitchFamily="34" charset="0"/>
                        <a:buNone/>
                      </a:pPr>
                      <a:r>
                        <a:rPr lang="en-US" sz="1800" baseline="0" dirty="0" smtClean="0">
                          <a:latin typeface="Arial Rounded MT Bold" pitchFamily="34" charset="0"/>
                        </a:rPr>
                        <a:t>          </a:t>
                      </a:r>
                      <a:r>
                        <a:rPr lang="en-US" sz="1800" baseline="0" dirty="0" smtClean="0">
                          <a:latin typeface="Arial Rounded MT Bold" pitchFamily="34" charset="0"/>
                          <a:sym typeface="Symbol"/>
                        </a:rPr>
                        <a:t>    </a:t>
                      </a:r>
                      <a:r>
                        <a:rPr lang="en-US" sz="1800" baseline="0" dirty="0" smtClean="0">
                          <a:latin typeface="Arial Rounded MT Bold" pitchFamily="34" charset="0"/>
                        </a:rPr>
                        <a:t>Measurement</a:t>
                      </a:r>
                      <a:endParaRPr lang="en-US" sz="1800" dirty="0" smtClean="0">
                        <a:latin typeface="Arial Rounded MT Bold" pitchFamily="34" charset="0"/>
                      </a:endParaRPr>
                    </a:p>
                    <a:p>
                      <a:r>
                        <a:rPr lang="en-US" sz="1800" baseline="0" dirty="0" smtClean="0">
                          <a:latin typeface="Arial Rounded MT Bold" pitchFamily="34" charset="0"/>
                        </a:rPr>
                        <a:t>          </a:t>
                      </a:r>
                      <a:r>
                        <a:rPr lang="en-US" sz="1800" baseline="0" dirty="0" smtClean="0">
                          <a:latin typeface="Arial Rounded MT Bold" pitchFamily="34" charset="0"/>
                          <a:sym typeface="Symbol"/>
                        </a:rPr>
                        <a:t>    </a:t>
                      </a:r>
                      <a:r>
                        <a:rPr lang="en-US" sz="1800" baseline="0" dirty="0" smtClean="0">
                          <a:latin typeface="Arial Rounded MT Bold" pitchFamily="34" charset="0"/>
                        </a:rPr>
                        <a:t>Geometry               </a:t>
                      </a:r>
                    </a:p>
                    <a:p>
                      <a:r>
                        <a:rPr lang="en-US" sz="1800" baseline="0" dirty="0" smtClean="0">
                          <a:latin typeface="Arial Rounded MT Bold" pitchFamily="34" charset="0"/>
                        </a:rPr>
                        <a:t>          </a:t>
                      </a:r>
                      <a:r>
                        <a:rPr lang="en-US" sz="1800" baseline="0" dirty="0" smtClean="0">
                          <a:latin typeface="Arial Rounded MT Bold" pitchFamily="34" charset="0"/>
                          <a:sym typeface="Symbol"/>
                        </a:rPr>
                        <a:t>    </a:t>
                      </a:r>
                      <a:r>
                        <a:rPr lang="en-US" sz="1800" baseline="0" dirty="0" smtClean="0">
                          <a:latin typeface="Arial Rounded MT Bold" pitchFamily="34" charset="0"/>
                        </a:rPr>
                        <a:t>Algebra </a:t>
                      </a:r>
                    </a:p>
                    <a:p>
                      <a:pPr>
                        <a:buFont typeface="Wingdings" pitchFamily="2" charset="2"/>
                        <a:buChar char="q"/>
                      </a:pPr>
                      <a:r>
                        <a:rPr lang="en-US" sz="2000" i="1" baseline="0" dirty="0" smtClean="0">
                          <a:latin typeface="Arial Rounded MT Bold" pitchFamily="34" charset="0"/>
                        </a:rPr>
                        <a:t>    </a:t>
                      </a:r>
                      <a:r>
                        <a:rPr lang="en-US" sz="2000" b="1" i="1" baseline="0" dirty="0" smtClean="0">
                          <a:latin typeface="Arial Rounded MT Bold" pitchFamily="34" charset="0"/>
                        </a:rPr>
                        <a:t>Construction  Worksite</a:t>
                      </a:r>
                    </a:p>
                    <a:p>
                      <a:pPr>
                        <a:buFont typeface="Wingdings" pitchFamily="2" charset="2"/>
                        <a:buChar char="q"/>
                      </a:pPr>
                      <a:r>
                        <a:rPr lang="en-US" sz="2000" b="1" i="1" baseline="0" dirty="0" smtClean="0">
                          <a:latin typeface="Arial Rounded MT Bold" pitchFamily="34" charset="0"/>
                        </a:rPr>
                        <a:t>    Computers  and the  Trades</a:t>
                      </a:r>
                    </a:p>
                    <a:p>
                      <a:pPr>
                        <a:buFont typeface="Wingdings" pitchFamily="2" charset="2"/>
                        <a:buChar char="q"/>
                      </a:pPr>
                      <a:r>
                        <a:rPr lang="en-US" sz="2000" b="1" i="1" baseline="0" dirty="0" smtClean="0">
                          <a:latin typeface="Arial Rounded MT Bold" pitchFamily="34" charset="0"/>
                        </a:rPr>
                        <a:t>    Strength &amp; Ergonomics</a:t>
                      </a:r>
                    </a:p>
                  </a:txBody>
                  <a:tcPr/>
                </a:tc>
                <a:tc>
                  <a:txBody>
                    <a:bodyPr/>
                    <a:lstStyle/>
                    <a:p>
                      <a:pPr>
                        <a:buFont typeface="Wingdings" pitchFamily="2" charset="2"/>
                        <a:buChar char="q"/>
                      </a:pPr>
                      <a:r>
                        <a:rPr lang="en-US" sz="2000" dirty="0" smtClean="0">
                          <a:latin typeface="Arial Rounded MT Bold" pitchFamily="34" charset="0"/>
                        </a:rPr>
                        <a:t>  </a:t>
                      </a:r>
                      <a:r>
                        <a:rPr lang="en-US" sz="2000" b="1" i="1" dirty="0" smtClean="0">
                          <a:latin typeface="Arial Rounded MT Bold" pitchFamily="34" charset="0"/>
                        </a:rPr>
                        <a:t>Essential Employment Skills </a:t>
                      </a:r>
                    </a:p>
                    <a:p>
                      <a:pPr marL="0" indent="0"/>
                      <a:r>
                        <a:rPr lang="en-US" sz="2000" b="0" dirty="0" smtClean="0">
                          <a:latin typeface="Arial Rounded MT Bold" pitchFamily="34" charset="0"/>
                        </a:rPr>
                        <a:t>       </a:t>
                      </a:r>
                      <a:r>
                        <a:rPr lang="en-US" sz="2000" b="0" dirty="0" smtClean="0">
                          <a:latin typeface="Arial Rounded MT Bold" pitchFamily="34" charset="0"/>
                          <a:sym typeface="Symbol"/>
                        </a:rPr>
                        <a:t>  </a:t>
                      </a:r>
                      <a:r>
                        <a:rPr lang="en-US" sz="2000" b="0" baseline="0" dirty="0" smtClean="0">
                          <a:latin typeface="Arial Rounded MT Bold" pitchFamily="34" charset="0"/>
                          <a:sym typeface="Symbol"/>
                        </a:rPr>
                        <a:t>  </a:t>
                      </a:r>
                      <a:r>
                        <a:rPr lang="en-US" sz="1800" b="0" dirty="0" smtClean="0">
                          <a:latin typeface="Arial Rounded MT Bold" pitchFamily="34" charset="0"/>
                        </a:rPr>
                        <a:t>Communication</a:t>
                      </a:r>
                    </a:p>
                    <a:p>
                      <a:pPr marL="457200" indent="0">
                        <a:buFont typeface="Symbol"/>
                        <a:buNone/>
                      </a:pPr>
                      <a:r>
                        <a:rPr lang="en-US" sz="1800" b="0" dirty="0" smtClean="0">
                          <a:latin typeface="Arial Rounded MT Bold" pitchFamily="34" charset="0"/>
                          <a:sym typeface="Symbol"/>
                        </a:rPr>
                        <a:t></a:t>
                      </a:r>
                      <a:r>
                        <a:rPr lang="en-US" sz="1800" b="0" baseline="0" dirty="0" smtClean="0">
                          <a:latin typeface="Arial Rounded MT Bold" pitchFamily="34" charset="0"/>
                        </a:rPr>
                        <a:t>    Constructive Feedback</a:t>
                      </a:r>
                    </a:p>
                    <a:p>
                      <a:pPr marL="457200" indent="0">
                        <a:buFont typeface="Symbol"/>
                        <a:buNone/>
                        <a:tabLst/>
                      </a:pPr>
                      <a:r>
                        <a:rPr lang="en-US" sz="1800" b="0" dirty="0" smtClean="0">
                          <a:latin typeface="Arial Rounded MT Bold" pitchFamily="34" charset="0"/>
                          <a:sym typeface="Symbol"/>
                        </a:rPr>
                        <a:t>   </a:t>
                      </a:r>
                      <a:r>
                        <a:rPr lang="en-US" sz="1800" b="0" baseline="0" dirty="0" smtClean="0">
                          <a:latin typeface="Arial Rounded MT Bold" pitchFamily="34" charset="0"/>
                          <a:sym typeface="Symbol"/>
                        </a:rPr>
                        <a:t> </a:t>
                      </a:r>
                      <a:r>
                        <a:rPr lang="en-US" sz="1800" b="0" dirty="0" smtClean="0">
                          <a:latin typeface="Arial Rounded MT Bold" pitchFamily="34" charset="0"/>
                        </a:rPr>
                        <a:t>Listening / Following</a:t>
                      </a:r>
                      <a:r>
                        <a:rPr lang="en-US" sz="1800" b="0" baseline="0" dirty="0" smtClean="0">
                          <a:latin typeface="Arial Rounded MT Bold" pitchFamily="34" charset="0"/>
                        </a:rPr>
                        <a:t> Directions</a:t>
                      </a:r>
                      <a:endParaRPr lang="en-US" sz="1800" b="0" dirty="0" smtClean="0">
                        <a:latin typeface="Arial Rounded MT Bold" pitchFamily="34" charset="0"/>
                      </a:endParaRPr>
                    </a:p>
                    <a:p>
                      <a:pPr marL="0" indent="0">
                        <a:tabLst>
                          <a:tab pos="457200" algn="l"/>
                        </a:tabLst>
                      </a:pPr>
                      <a:r>
                        <a:rPr lang="en-US" sz="1800" b="0" dirty="0" smtClean="0">
                          <a:latin typeface="Arial Rounded MT Bold" pitchFamily="34" charset="0"/>
                        </a:rPr>
                        <a:t>        </a:t>
                      </a:r>
                      <a:r>
                        <a:rPr lang="en-US" sz="1800" b="0" dirty="0" smtClean="0">
                          <a:latin typeface="Arial Rounded MT Bold" pitchFamily="34" charset="0"/>
                          <a:sym typeface="Symbol"/>
                        </a:rPr>
                        <a:t>    </a:t>
                      </a:r>
                      <a:r>
                        <a:rPr lang="en-US" sz="1800" b="0" dirty="0" smtClean="0">
                          <a:latin typeface="Arial Rounded MT Bold" pitchFamily="34" charset="0"/>
                        </a:rPr>
                        <a:t>Teambuilding</a:t>
                      </a:r>
                    </a:p>
                    <a:p>
                      <a:r>
                        <a:rPr lang="en-US" sz="1800" b="0" dirty="0" smtClean="0">
                          <a:latin typeface="Arial Rounded MT Bold" pitchFamily="34" charset="0"/>
                        </a:rPr>
                        <a:t>        </a:t>
                      </a:r>
                      <a:r>
                        <a:rPr lang="en-US" sz="1800" b="0" dirty="0" smtClean="0">
                          <a:latin typeface="Arial Rounded MT Bold" pitchFamily="34" charset="0"/>
                          <a:sym typeface="Symbol"/>
                        </a:rPr>
                        <a:t>    </a:t>
                      </a:r>
                      <a:r>
                        <a:rPr lang="en-US" sz="1800" b="0" dirty="0" smtClean="0">
                          <a:latin typeface="Arial Rounded MT Bold" pitchFamily="34" charset="0"/>
                        </a:rPr>
                        <a:t>Problem-Solving</a:t>
                      </a:r>
                    </a:p>
                    <a:p>
                      <a:r>
                        <a:rPr lang="en-US" sz="1800" b="0" dirty="0" smtClean="0">
                          <a:latin typeface="Arial Rounded MT Bold" pitchFamily="34" charset="0"/>
                        </a:rPr>
                        <a:t>        </a:t>
                      </a:r>
                      <a:r>
                        <a:rPr lang="en-US" sz="1800" b="0" dirty="0" smtClean="0">
                          <a:latin typeface="Arial Rounded MT Bold" pitchFamily="34" charset="0"/>
                          <a:sym typeface="Symbol"/>
                        </a:rPr>
                        <a:t>    Conflict Resolution</a:t>
                      </a:r>
                      <a:r>
                        <a:rPr lang="en-US" sz="2000" b="1" dirty="0" smtClean="0">
                          <a:latin typeface="Arial Rounded MT Bold" pitchFamily="34" charset="0"/>
                        </a:rPr>
                        <a:t>     </a:t>
                      </a:r>
                      <a:endParaRPr lang="en-US" sz="2000" b="1" dirty="0">
                        <a:latin typeface="Arial Rounded MT Bold" pitchFamily="34" charset="0"/>
                      </a:endParaRPr>
                    </a:p>
                  </a:txBody>
                  <a:tcPr/>
                </a:tc>
              </a:tr>
            </a:tbl>
          </a:graphicData>
        </a:graphic>
      </p:graphicFrame>
    </p:spTree>
    <p:extLst>
      <p:ext uri="{BB962C8B-B14F-4D97-AF65-F5344CB8AC3E}">
        <p14:creationId xmlns:p14="http://schemas.microsoft.com/office/powerpoint/2010/main" val="347704370"/>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2.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retirement plan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Theme">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pple 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 xmlns:thm15="http://schemas.microsoft.com/office/thememl/2012/main" name="Main Event" id="{AC372BB4-D83D-411E-B849-B641926BA760}" vid="{F1EFBDE3-1A95-4E3D-81AD-1F53D65BEA01}"/>
    </a:ext>
  </a:extLst>
</a:theme>
</file>

<file path=ppt/theme/theme12.xml><?xml version="1.0" encoding="utf-8"?>
<a:theme xmlns:a="http://schemas.openxmlformats.org/drawingml/2006/main" name="Clarity">
  <a:themeElements>
    <a:clrScheme name="Custom 23">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0099CC"/>
      </a:hlink>
      <a:folHlink>
        <a:srgbClr val="90363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pple 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pple 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BoxedArt_retirement planning</Template>
  <TotalTime>219</TotalTime>
  <Words>1010</Words>
  <Application>Microsoft Office PowerPoint</Application>
  <PresentationFormat>On-screen Show (4:3)</PresentationFormat>
  <Paragraphs>179</Paragraphs>
  <Slides>23</Slides>
  <Notes>3</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23</vt:i4>
      </vt:variant>
    </vt:vector>
  </HeadingPairs>
  <TitlesOfParts>
    <vt:vector size="37" baseType="lpstr">
      <vt:lpstr>retirement planning</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Main Event</vt:lpstr>
      <vt:lpstr>Clarity</vt:lpstr>
      <vt:lpstr>2_Office Theme</vt:lpstr>
      <vt:lpstr>Acrobat Document</vt:lpstr>
      <vt:lpstr>Access for All</vt:lpstr>
      <vt:lpstr>The Collaborative</vt:lpstr>
      <vt:lpstr>The Collaborative </vt:lpstr>
      <vt:lpstr>PowerPoint Presentation</vt:lpstr>
      <vt:lpstr>PowerPoint Presentation</vt:lpstr>
      <vt:lpstr>Recruitment &amp; Outreach</vt:lpstr>
      <vt:lpstr>Apprenticeship Readiness Training Component</vt:lpstr>
      <vt:lpstr>Access for All Apprenticeship Readiness </vt:lpstr>
      <vt:lpstr>Access for All Apprenticeship Readiness </vt:lpstr>
      <vt:lpstr>First Graduation Class</vt:lpstr>
      <vt:lpstr>Second Graduation Class</vt:lpstr>
      <vt:lpstr>Class in Action</vt:lpstr>
      <vt:lpstr>More Action</vt:lpstr>
      <vt:lpstr>Other Recruitment Efforts </vt:lpstr>
      <vt:lpstr>Thank you!</vt:lpstr>
      <vt:lpstr>Erin Duckett Michigan Workforce Development Agency</vt:lpstr>
      <vt:lpstr>Key Players</vt:lpstr>
      <vt:lpstr>How To Connect – www.michigan.gov/wda   </vt:lpstr>
      <vt:lpstr>Michigan Works! Association</vt:lpstr>
      <vt:lpstr>Michigan Works! Agencies </vt:lpstr>
      <vt:lpstr>How To Connect – http://michiganworks.org  </vt:lpstr>
      <vt:lpstr>How To Connect – www.mitalent.org </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for All</dc:title>
  <dc:creator>traveler</dc:creator>
  <cp:lastModifiedBy>Evans Lisa</cp:lastModifiedBy>
  <cp:revision>29</cp:revision>
  <dcterms:created xsi:type="dcterms:W3CDTF">2013-08-29T10:43:57Z</dcterms:created>
  <dcterms:modified xsi:type="dcterms:W3CDTF">2015-04-17T12:43:52Z</dcterms:modified>
</cp:coreProperties>
</file>