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5"/>
  </p:notesMasterIdLst>
  <p:sldIdLst>
    <p:sldId id="256" r:id="rId2"/>
    <p:sldId id="262" r:id="rId3"/>
    <p:sldId id="337" r:id="rId4"/>
    <p:sldId id="347" r:id="rId5"/>
    <p:sldId id="348" r:id="rId6"/>
    <p:sldId id="340" r:id="rId7"/>
    <p:sldId id="303" r:id="rId8"/>
    <p:sldId id="304" r:id="rId9"/>
    <p:sldId id="308" r:id="rId10"/>
    <p:sldId id="309" r:id="rId11"/>
    <p:sldId id="305" r:id="rId12"/>
    <p:sldId id="317" r:id="rId13"/>
    <p:sldId id="307" r:id="rId14"/>
    <p:sldId id="320" r:id="rId15"/>
    <p:sldId id="344" r:id="rId16"/>
    <p:sldId id="321" r:id="rId17"/>
    <p:sldId id="360" r:id="rId18"/>
    <p:sldId id="359" r:id="rId19"/>
    <p:sldId id="336" r:id="rId20"/>
    <p:sldId id="322" r:id="rId21"/>
    <p:sldId id="361" r:id="rId22"/>
    <p:sldId id="363" r:id="rId23"/>
    <p:sldId id="362" r:id="rId24"/>
    <p:sldId id="364" r:id="rId25"/>
    <p:sldId id="323" r:id="rId26"/>
    <p:sldId id="324" r:id="rId27"/>
    <p:sldId id="341" r:id="rId28"/>
    <p:sldId id="325" r:id="rId29"/>
    <p:sldId id="326" r:id="rId30"/>
    <p:sldId id="365" r:id="rId31"/>
    <p:sldId id="327" r:id="rId32"/>
    <p:sldId id="328" r:id="rId33"/>
    <p:sldId id="366" r:id="rId34"/>
    <p:sldId id="329" r:id="rId35"/>
    <p:sldId id="330" r:id="rId36"/>
    <p:sldId id="367" r:id="rId37"/>
    <p:sldId id="331" r:id="rId38"/>
    <p:sldId id="333" r:id="rId39"/>
    <p:sldId id="368" r:id="rId40"/>
    <p:sldId id="349" r:id="rId41"/>
    <p:sldId id="350" r:id="rId42"/>
    <p:sldId id="351" r:id="rId43"/>
    <p:sldId id="352" r:id="rId44"/>
    <p:sldId id="353" r:id="rId45"/>
    <p:sldId id="354" r:id="rId46"/>
    <p:sldId id="371" r:id="rId47"/>
    <p:sldId id="369" r:id="rId48"/>
    <p:sldId id="357" r:id="rId49"/>
    <p:sldId id="358" r:id="rId50"/>
    <p:sldId id="343" r:id="rId51"/>
    <p:sldId id="342" r:id="rId52"/>
    <p:sldId id="370" r:id="rId53"/>
    <p:sldId id="31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8" autoAdjust="0"/>
    <p:restoredTop sz="69835" autoAdjust="0"/>
  </p:normalViewPr>
  <p:slideViewPr>
    <p:cSldViewPr>
      <p:cViewPr varScale="1">
        <p:scale>
          <a:sx n="57" d="100"/>
          <a:sy n="57" d="100"/>
        </p:scale>
        <p:origin x="-720" y="-77"/>
      </p:cViewPr>
      <p:guideLst>
        <p:guide orient="horz" pos="2160"/>
        <p:guide pos="2880"/>
      </p:guideLst>
    </p:cSldViewPr>
  </p:slideViewPr>
  <p:outlineViewPr>
    <p:cViewPr>
      <p:scale>
        <a:sx n="33" d="100"/>
        <a:sy n="33" d="100"/>
      </p:scale>
      <p:origin x="0" y="160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17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FA988-BD42-4830-B6AA-18958D1529D8}" type="datetimeFigureOut">
              <a:rPr lang="en-US" smtClean="0"/>
              <a:t>3/10/2015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C906A-6BD2-48DB-844F-4232BDBDFA84}" type="slidenum">
              <a:rPr lang="en-US" smtClean="0"/>
              <a:t>‹#›</a:t>
            </a:fld>
            <a:endParaRPr lang="en-US"/>
          </a:p>
        </p:txBody>
      </p:sp>
    </p:spTree>
    <p:extLst>
      <p:ext uri="{BB962C8B-B14F-4D97-AF65-F5344CB8AC3E}">
        <p14:creationId xmlns:p14="http://schemas.microsoft.com/office/powerpoint/2010/main" val="37918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over 4 million miles of roadway in the United States according to the Federal Highway Administration.  Of that, almost 3 million miles, are located in rural areas, with the remaining located in urban areas.  While State and Federal agencies are responsible for a portion of those miles, there are over 39,000 local government agencies that must manage, maintain, and improve over 3.17 million miles of road or 77.5 percent of all roads in this country.</a:t>
            </a:r>
          </a:p>
        </p:txBody>
      </p:sp>
      <p:sp>
        <p:nvSpPr>
          <p:cNvPr id="4" name="Slide Number Placeholder 3"/>
          <p:cNvSpPr>
            <a:spLocks noGrp="1"/>
          </p:cNvSpPr>
          <p:nvPr>
            <p:ph type="sldNum" sz="quarter" idx="10"/>
          </p:nvPr>
        </p:nvSpPr>
        <p:spPr/>
        <p:txBody>
          <a:bodyPr/>
          <a:lstStyle/>
          <a:p>
            <a:fld id="{6F8C906A-6BD2-48DB-844F-4232BDBDFA84}" type="slidenum">
              <a:rPr lang="en-US" smtClean="0"/>
              <a:t>3</a:t>
            </a:fld>
            <a:endParaRPr lang="en-US"/>
          </a:p>
        </p:txBody>
      </p:sp>
    </p:spTree>
    <p:extLst>
      <p:ext uri="{BB962C8B-B14F-4D97-AF65-F5344CB8AC3E}">
        <p14:creationId xmlns:p14="http://schemas.microsoft.com/office/powerpoint/2010/main" val="1879172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pavement design procedure within the software currently uses an empirical approach, meaning that the relationship between design inputs (e.g., loads, materials, layer configurations and environment) and pavement failure were arrived at through experience, experimentation or a combination of both.  Specifically, </a:t>
            </a:r>
            <a:r>
              <a:rPr lang="en-US" sz="1200" kern="1200" dirty="0" err="1" smtClean="0">
                <a:solidFill>
                  <a:schemeClr val="tx1"/>
                </a:solidFill>
                <a:effectLst/>
                <a:latin typeface="+mn-lt"/>
                <a:ea typeface="+mn-ea"/>
                <a:cs typeface="+mn-cs"/>
              </a:rPr>
              <a:t>PaveXpress</a:t>
            </a:r>
            <a:r>
              <a:rPr lang="en-US" sz="1200" kern="1200" dirty="0" smtClean="0">
                <a:solidFill>
                  <a:schemeClr val="tx1"/>
                </a:solidFill>
                <a:effectLst/>
                <a:latin typeface="+mn-lt"/>
                <a:ea typeface="+mn-ea"/>
                <a:cs typeface="+mn-cs"/>
              </a:rPr>
              <a:t> uses the 1993 AASHTO Guide for the Design of Pavement Structures for Flexible Pavements design and the 1998 Supplement to the AASHTO Guide for the Design of Pavement Structures for Rigid Pavement designs.  Is addition, there is parking lot design guidance for both low volume (parking stall)</a:t>
            </a:r>
            <a:r>
              <a:rPr lang="en-US" sz="1200" kern="1200" baseline="0" dirty="0" smtClean="0">
                <a:solidFill>
                  <a:schemeClr val="tx1"/>
                </a:solidFill>
                <a:effectLst/>
                <a:latin typeface="+mn-lt"/>
                <a:ea typeface="+mn-ea"/>
                <a:cs typeface="+mn-cs"/>
              </a:rPr>
              <a:t> and higher volume (truck lanes) as well.  The application uses industry accepted standards and guidance to help you navigate through the design process and provides linkages to key state and local resources to help refine your design.  Finally, the site contains linkages to Pavement Interactive to explain terms, concepts and illustrate the practice.  As a show of hands, how many of you are familiar with this tool?  &lt;get count&gt;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12</a:t>
            </a:fld>
            <a:endParaRPr lang="en-US"/>
          </a:p>
        </p:txBody>
      </p:sp>
    </p:spTree>
    <p:extLst>
      <p:ext uri="{BB962C8B-B14F-4D97-AF65-F5344CB8AC3E}">
        <p14:creationId xmlns:p14="http://schemas.microsoft.com/office/powerpoint/2010/main" val="4241826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outcome of these efforts recently resulted in the launch of </a:t>
            </a:r>
            <a:r>
              <a:rPr lang="en-US" sz="1200" kern="1200" dirty="0" err="1" smtClean="0">
                <a:solidFill>
                  <a:schemeClr val="tx1"/>
                </a:solidFill>
                <a:effectLst/>
                <a:latin typeface="+mn-lt"/>
                <a:ea typeface="+mn-ea"/>
                <a:cs typeface="+mn-cs"/>
              </a:rPr>
              <a:t>PaveXpress</a:t>
            </a:r>
            <a:r>
              <a:rPr lang="en-US" sz="1200" kern="1200" dirty="0" smtClean="0">
                <a:solidFill>
                  <a:schemeClr val="tx1"/>
                </a:solidFill>
                <a:effectLst/>
                <a:latin typeface="+mn-lt"/>
                <a:ea typeface="+mn-ea"/>
                <a:cs typeface="+mn-cs"/>
              </a:rPr>
              <a:t>, a simplified pavement design tool.  </a:t>
            </a:r>
            <a:r>
              <a:rPr lang="en-US" sz="1200" kern="1200" dirty="0" err="1" smtClean="0">
                <a:solidFill>
                  <a:schemeClr val="tx1"/>
                </a:solidFill>
                <a:effectLst/>
                <a:latin typeface="+mn-lt"/>
                <a:ea typeface="+mn-ea"/>
                <a:cs typeface="+mn-cs"/>
              </a:rPr>
              <a:t>PaveXpress</a:t>
            </a:r>
            <a:r>
              <a:rPr lang="en-US" sz="1200" kern="1200" dirty="0" smtClean="0">
                <a:solidFill>
                  <a:schemeClr val="tx1"/>
                </a:solidFill>
                <a:effectLst/>
                <a:latin typeface="+mn-lt"/>
                <a:ea typeface="+mn-ea"/>
                <a:cs typeface="+mn-cs"/>
              </a:rPr>
              <a:t> is a free, web-based pavement design tool that creates technically sound pavement structural designs for both flexible and rigid pavements.  The web-based software is available for use by local agencies, engineers, architects, consultants, and engineering students who need a reliable way to quickly determine the necessary pavement thickness for a given section of roadway or project, even when faced with little information about the roadway section.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take a closer look!</a:t>
            </a:r>
          </a:p>
          <a:p>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13</a:t>
            </a:fld>
            <a:endParaRPr lang="en-US"/>
          </a:p>
        </p:txBody>
      </p:sp>
    </p:spTree>
    <p:extLst>
      <p:ext uri="{BB962C8B-B14F-4D97-AF65-F5344CB8AC3E}">
        <p14:creationId xmlns:p14="http://schemas.microsoft.com/office/powerpoint/2010/main" val="996777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key benefit of using </a:t>
            </a:r>
            <a:r>
              <a:rPr lang="en-US" sz="1200" kern="1200" dirty="0" err="1" smtClean="0">
                <a:solidFill>
                  <a:schemeClr val="tx1"/>
                </a:solidFill>
                <a:effectLst/>
                <a:latin typeface="+mn-lt"/>
                <a:ea typeface="+mn-ea"/>
                <a:cs typeface="+mn-cs"/>
              </a:rPr>
              <a:t>PaveXpress</a:t>
            </a:r>
            <a:r>
              <a:rPr lang="en-US" sz="1200" kern="1200" dirty="0" smtClean="0">
                <a:solidFill>
                  <a:schemeClr val="tx1"/>
                </a:solidFill>
                <a:effectLst/>
                <a:latin typeface="+mn-lt"/>
                <a:ea typeface="+mn-ea"/>
                <a:cs typeface="+mn-cs"/>
              </a:rPr>
              <a:t> is that all pavement designs are securely saved and accessible via any computer that has an internet connection.  This includes access for tablets and mobile devices.  This provides users a ton of flexibility in how they access and share the pavement designs they have created.  It also help maintain a central repository of all pavement designs that a given user or agency may want to keep over time.</a:t>
            </a:r>
            <a:r>
              <a:rPr lang="en-US" sz="1200" b="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20</a:t>
            </a:fld>
            <a:endParaRPr lang="en-US"/>
          </a:p>
        </p:txBody>
      </p:sp>
    </p:spTree>
    <p:extLst>
      <p:ext uri="{BB962C8B-B14F-4D97-AF65-F5344CB8AC3E}">
        <p14:creationId xmlns:p14="http://schemas.microsoft.com/office/powerpoint/2010/main" val="1547099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key benefit of using </a:t>
            </a:r>
            <a:r>
              <a:rPr lang="en-US" sz="1200" kern="1200" dirty="0" err="1" smtClean="0">
                <a:solidFill>
                  <a:schemeClr val="tx1"/>
                </a:solidFill>
                <a:effectLst/>
                <a:latin typeface="+mn-lt"/>
                <a:ea typeface="+mn-ea"/>
                <a:cs typeface="+mn-cs"/>
              </a:rPr>
              <a:t>PaveXpress</a:t>
            </a:r>
            <a:r>
              <a:rPr lang="en-US" sz="1200" kern="1200" dirty="0" smtClean="0">
                <a:solidFill>
                  <a:schemeClr val="tx1"/>
                </a:solidFill>
                <a:effectLst/>
                <a:latin typeface="+mn-lt"/>
                <a:ea typeface="+mn-ea"/>
                <a:cs typeface="+mn-cs"/>
              </a:rPr>
              <a:t> is that all pavement designs are securely saved and accessible via any computer that has an internet connection.  This includes access for tablets and mobile devices.  This provides users a ton of flexibility in how they access and share the pavement designs they have created.  It also help maintain a central repository of all pavement designs that a given user or agency may want to keep over time.</a:t>
            </a:r>
            <a:r>
              <a:rPr lang="en-US" sz="1200" b="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22</a:t>
            </a:fld>
            <a:endParaRPr lang="en-US"/>
          </a:p>
        </p:txBody>
      </p:sp>
    </p:spTree>
    <p:extLst>
      <p:ext uri="{BB962C8B-B14F-4D97-AF65-F5344CB8AC3E}">
        <p14:creationId xmlns:p14="http://schemas.microsoft.com/office/powerpoint/2010/main" val="1547099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use </a:t>
            </a:r>
            <a:r>
              <a:rPr lang="en-US" sz="1200" kern="1200" dirty="0" err="1" smtClean="0">
                <a:solidFill>
                  <a:schemeClr val="tx1"/>
                </a:solidFill>
                <a:effectLst/>
                <a:latin typeface="+mn-lt"/>
                <a:ea typeface="+mn-ea"/>
                <a:cs typeface="+mn-cs"/>
              </a:rPr>
              <a:t>PaveXpress</a:t>
            </a:r>
            <a:r>
              <a:rPr lang="en-US" sz="1200" kern="1200" dirty="0" smtClean="0">
                <a:solidFill>
                  <a:schemeClr val="tx1"/>
                </a:solidFill>
                <a:effectLst/>
                <a:latin typeface="+mn-lt"/>
                <a:ea typeface="+mn-ea"/>
                <a:cs typeface="+mn-cs"/>
              </a:rPr>
              <a:t>, users need only gather some basic information about the roadway section in question.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Context-sensitive help and guidance are available at every step of the design process to aid users, meaning users can always drill down to better understand the impacts of changing a design parameter on the design outcome. </a:t>
            </a:r>
            <a:r>
              <a:rPr lang="en-US" sz="1200" kern="1200" dirty="0" err="1" smtClean="0">
                <a:solidFill>
                  <a:schemeClr val="tx1"/>
                </a:solidFill>
                <a:effectLst/>
                <a:latin typeface="+mn-lt"/>
                <a:ea typeface="+mn-ea"/>
                <a:cs typeface="+mn-cs"/>
              </a:rPr>
              <a:t>PaveXpress</a:t>
            </a:r>
            <a:r>
              <a:rPr lang="en-US" sz="1200" kern="1200" dirty="0" smtClean="0">
                <a:solidFill>
                  <a:schemeClr val="tx1"/>
                </a:solidFill>
                <a:effectLst/>
                <a:latin typeface="+mn-lt"/>
                <a:ea typeface="+mn-ea"/>
                <a:cs typeface="+mn-cs"/>
              </a:rPr>
              <a:t> also includes links to state and local guidance, as well as to Pavement Interactive, a free online resource for all things pavement originally developed by the University of Washington and delivered by Pavia Systems to ensure the right pavement is being selected for the job.</a:t>
            </a:r>
          </a:p>
          <a:p>
            <a:r>
              <a:rPr lang="en-US" sz="1200" kern="1200" dirty="0" err="1" smtClean="0">
                <a:solidFill>
                  <a:schemeClr val="tx1"/>
                </a:solidFill>
                <a:effectLst/>
                <a:latin typeface="+mn-lt"/>
                <a:ea typeface="+mn-ea"/>
                <a:cs typeface="+mn-cs"/>
              </a:rPr>
              <a:t>ement</a:t>
            </a:r>
            <a:r>
              <a:rPr lang="en-US" sz="1200" kern="1200" dirty="0" smtClean="0">
                <a:solidFill>
                  <a:schemeClr val="tx1"/>
                </a:solidFill>
                <a:effectLst/>
                <a:latin typeface="+mn-lt"/>
                <a:ea typeface="+mn-ea"/>
                <a:cs typeface="+mn-cs"/>
              </a:rPr>
              <a:t> designs, and it suggests industry-accepted defaults where appropriate.</a:t>
            </a:r>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25</a:t>
            </a:fld>
            <a:endParaRPr lang="en-US"/>
          </a:p>
        </p:txBody>
      </p:sp>
    </p:spTree>
    <p:extLst>
      <p:ext uri="{BB962C8B-B14F-4D97-AF65-F5344CB8AC3E}">
        <p14:creationId xmlns:p14="http://schemas.microsoft.com/office/powerpoint/2010/main" val="391343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all </a:t>
            </a:r>
            <a:r>
              <a:rPr lang="en-US" sz="1200" kern="1200" dirty="0" err="1" smtClean="0">
                <a:solidFill>
                  <a:schemeClr val="tx1"/>
                </a:solidFill>
                <a:effectLst/>
                <a:latin typeface="+mn-lt"/>
                <a:ea typeface="+mn-ea"/>
                <a:cs typeface="+mn-cs"/>
              </a:rPr>
              <a:t>PaveXpress</a:t>
            </a:r>
            <a:r>
              <a:rPr lang="en-US" sz="1200" kern="1200" dirty="0" smtClean="0">
                <a:solidFill>
                  <a:schemeClr val="tx1"/>
                </a:solidFill>
                <a:effectLst/>
                <a:latin typeface="+mn-lt"/>
                <a:ea typeface="+mn-ea"/>
                <a:cs typeface="+mn-cs"/>
              </a:rPr>
              <a:t> projects can be printed, shared, and saved, and design options can also easily be evaluated in a side-by-side comparison tool included within </a:t>
            </a:r>
            <a:r>
              <a:rPr lang="en-US" sz="1200" kern="1200" dirty="0" err="1" smtClean="0">
                <a:solidFill>
                  <a:schemeClr val="tx1"/>
                </a:solidFill>
                <a:effectLst/>
                <a:latin typeface="+mn-lt"/>
                <a:ea typeface="+mn-ea"/>
                <a:cs typeface="+mn-cs"/>
              </a:rPr>
              <a:t>PaveXpress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50</a:t>
            </a:fld>
            <a:endParaRPr lang="en-US"/>
          </a:p>
        </p:txBody>
      </p:sp>
    </p:spTree>
    <p:extLst>
      <p:ext uri="{BB962C8B-B14F-4D97-AF65-F5344CB8AC3E}">
        <p14:creationId xmlns:p14="http://schemas.microsoft.com/office/powerpoint/2010/main" val="1124539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51</a:t>
            </a:fld>
            <a:endParaRPr lang="en-US"/>
          </a:p>
        </p:txBody>
      </p:sp>
    </p:spTree>
    <p:extLst>
      <p:ext uri="{BB962C8B-B14F-4D97-AF65-F5344CB8AC3E}">
        <p14:creationId xmlns:p14="http://schemas.microsoft.com/office/powerpoint/2010/main" val="31358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continue to address the needs of the community, there are a number of planned updates coming soon to </a:t>
            </a:r>
            <a:r>
              <a:rPr lang="en-US" sz="1200" kern="1200" dirty="0" err="1" smtClean="0">
                <a:solidFill>
                  <a:schemeClr val="tx1"/>
                </a:solidFill>
                <a:effectLst/>
                <a:latin typeface="+mn-lt"/>
                <a:ea typeface="+mn-ea"/>
                <a:cs typeface="+mn-cs"/>
              </a:rPr>
              <a:t>PaveXpress</a:t>
            </a:r>
            <a:r>
              <a:rPr lang="en-US" sz="1200" kern="1200" dirty="0" smtClean="0">
                <a:solidFill>
                  <a:schemeClr val="tx1"/>
                </a:solidFill>
                <a:effectLst/>
                <a:latin typeface="+mn-lt"/>
                <a:ea typeface="+mn-ea"/>
                <a:cs typeface="+mn-cs"/>
              </a:rPr>
              <a:t>.  Recognizing much of the pavement work being performed today is in the areas of maintenance and rehabilitation, the next version of </a:t>
            </a:r>
            <a:r>
              <a:rPr lang="en-US" sz="1200" kern="1200" dirty="0" err="1" smtClean="0">
                <a:solidFill>
                  <a:schemeClr val="tx1"/>
                </a:solidFill>
                <a:effectLst/>
                <a:latin typeface="+mn-lt"/>
                <a:ea typeface="+mn-ea"/>
                <a:cs typeface="+mn-cs"/>
              </a:rPr>
              <a:t>PaveXpress</a:t>
            </a:r>
            <a:r>
              <a:rPr lang="en-US" sz="1200" kern="1200" dirty="0" smtClean="0">
                <a:solidFill>
                  <a:schemeClr val="tx1"/>
                </a:solidFill>
                <a:effectLst/>
                <a:latin typeface="+mn-lt"/>
                <a:ea typeface="+mn-ea"/>
                <a:cs typeface="+mn-cs"/>
              </a:rPr>
              <a:t> will allow the user the capability to assess an existing pavement’s structural condition and then develop an appropriate overlay design to rehabilitate it.  Likewise, some new or rehabilitation projects may warrant more sophisticated pavement analysis to address traffic or other concerns.  A nationally recognized mechanistic-based pavement design approach will be added to complement the existing AASHTO empirical design method for flexible pavements to give the users the option of comparing outcomes and increasing their confidence in the objectivity of the result.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Updates will be deployed automatically over the web, making them immediately available to users without installation headaches.  Registered users of </a:t>
            </a:r>
            <a:r>
              <a:rPr lang="en-US" sz="1200" kern="1200" dirty="0" err="1" smtClean="0">
                <a:solidFill>
                  <a:schemeClr val="tx1"/>
                </a:solidFill>
                <a:effectLst/>
                <a:latin typeface="+mn-lt"/>
                <a:ea typeface="+mn-ea"/>
                <a:cs typeface="+mn-cs"/>
              </a:rPr>
              <a:t>PaveXpress</a:t>
            </a:r>
            <a:r>
              <a:rPr lang="en-US" sz="1200" kern="1200" dirty="0" smtClean="0">
                <a:solidFill>
                  <a:schemeClr val="tx1"/>
                </a:solidFill>
                <a:effectLst/>
                <a:latin typeface="+mn-lt"/>
                <a:ea typeface="+mn-ea"/>
                <a:cs typeface="+mn-cs"/>
              </a:rPr>
              <a:t> will be notified by email.  That means each time you log in and use </a:t>
            </a:r>
            <a:r>
              <a:rPr lang="en-US" sz="1200" kern="1200" dirty="0" err="1" smtClean="0">
                <a:solidFill>
                  <a:schemeClr val="tx1"/>
                </a:solidFill>
                <a:effectLst/>
                <a:latin typeface="+mn-lt"/>
                <a:ea typeface="+mn-ea"/>
                <a:cs typeface="+mn-cs"/>
              </a:rPr>
              <a:t>PaveXpress</a:t>
            </a:r>
            <a:r>
              <a:rPr lang="en-US" sz="1200" kern="1200" dirty="0" smtClean="0">
                <a:solidFill>
                  <a:schemeClr val="tx1"/>
                </a:solidFill>
                <a:effectLst/>
                <a:latin typeface="+mn-lt"/>
                <a:ea typeface="+mn-ea"/>
                <a:cs typeface="+mn-cs"/>
              </a:rPr>
              <a:t>, you may already have access to these additional tools and more.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8C906A-6BD2-48DB-844F-4232BDBDFA84}" type="slidenum">
              <a:rPr lang="en-US" smtClean="0"/>
              <a:t>52</a:t>
            </a:fld>
            <a:endParaRPr lang="en-US"/>
          </a:p>
        </p:txBody>
      </p:sp>
    </p:spTree>
    <p:extLst>
      <p:ext uri="{BB962C8B-B14F-4D97-AF65-F5344CB8AC3E}">
        <p14:creationId xmlns:p14="http://schemas.microsoft.com/office/powerpoint/2010/main" val="1288222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access the website by visiting www.pavexpressdesign.com </a:t>
            </a:r>
          </a:p>
          <a:p>
            <a:endParaRPr lang="en-US" baseline="0" dirty="0" smtClean="0"/>
          </a:p>
          <a:p>
            <a:r>
              <a:rPr lang="en-US" baseline="0" dirty="0" smtClean="0"/>
              <a:t>In addition, NAPA has conducted a couple of webinars on </a:t>
            </a:r>
            <a:r>
              <a:rPr lang="en-US" baseline="0" dirty="0" err="1" smtClean="0"/>
              <a:t>PaveXpress</a:t>
            </a:r>
            <a:r>
              <a:rPr lang="en-US" baseline="0" dirty="0" smtClean="0"/>
              <a:t> that goes into more detail around specific designs.  Should you want to view that it is freely available on NAPA’s website by going to the NAPA Talks Webinar Series links.</a:t>
            </a:r>
          </a:p>
          <a:p>
            <a:endParaRPr lang="en-US" baseline="0" dirty="0" smtClean="0"/>
          </a:p>
          <a:p>
            <a:r>
              <a:rPr lang="en-US" baseline="0" dirty="0" smtClean="0"/>
              <a:t>we always welcome feedback or questions.  You can get a hold of George using the email below for more information or by using the contact email on the website directly.</a:t>
            </a:r>
          </a:p>
          <a:p>
            <a:endParaRPr lang="en-US" baseline="0" dirty="0" smtClean="0"/>
          </a:p>
          <a:p>
            <a:r>
              <a:rPr lang="en-US" baseline="0" dirty="0" smtClean="0"/>
              <a:t>Thanks,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53</a:t>
            </a:fld>
            <a:endParaRPr lang="en-US"/>
          </a:p>
        </p:txBody>
      </p:sp>
    </p:spTree>
    <p:extLst>
      <p:ext uri="{BB962C8B-B14F-4D97-AF65-F5344CB8AC3E}">
        <p14:creationId xmlns:p14="http://schemas.microsoft.com/office/powerpoint/2010/main" val="319580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amounts to a great diversity of local practices, procedures, and policies when it comes to determining the right pavement design for a given road.  Why is this important?  Selecting the right pavement design can have long lasting impacts on a road owner’s ability to manage and maintain the road they have within the resources available.  Over designed pavements reduce the funds available for other projects; under designed pavements lead to pre-mature failures and costly maintenance expenses</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Optional:</a:t>
            </a:r>
          </a:p>
          <a:p>
            <a:r>
              <a:rPr lang="en-US" sz="1200" kern="1200" dirty="0" smtClean="0">
                <a:solidFill>
                  <a:schemeClr val="tx1"/>
                </a:solidFill>
                <a:effectLst/>
                <a:latin typeface="+mn-lt"/>
                <a:ea typeface="+mn-ea"/>
                <a:cs typeface="+mn-cs"/>
              </a:rPr>
              <a:t>Examples of over and under-designed pavements exist across the country.  For instance, two different projects in one community with the same traffic varied in asphalt thickness by two inches.  Both projects were constructed on an aggregate base and compacted native subgrade.  The first project had pre-mature failures within the first two years of service and led to extensive patching.  To complicate matters, the project had utilities and curb and gutter which restricted an overlay.  The second project with the two additional inches of asphalt has had no failures.  While the initial cost was slightly higher, the structural life of the pavement was four times longer and allowed maintenance funds to be spent on the underperforming project.</a:t>
            </a:r>
          </a:p>
          <a:p>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4</a:t>
            </a:fld>
            <a:endParaRPr lang="en-US"/>
          </a:p>
        </p:txBody>
      </p:sp>
    </p:spTree>
    <p:extLst>
      <p:ext uri="{BB962C8B-B14F-4D97-AF65-F5344CB8AC3E}">
        <p14:creationId xmlns:p14="http://schemas.microsoft.com/office/powerpoint/2010/main" val="214871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example “</a:t>
            </a:r>
            <a:r>
              <a:rPr lang="en-US" sz="1200" b="0" i="0" kern="1200" dirty="0" smtClean="0">
                <a:solidFill>
                  <a:schemeClr val="tx1"/>
                </a:solidFill>
                <a:effectLst/>
                <a:latin typeface="+mn-lt"/>
                <a:ea typeface="+mn-ea"/>
                <a:cs typeface="+mn-cs"/>
              </a:rPr>
              <a:t>Perpetual Pavement” is a term used to describe a long-lasting structural design, construction and maintenance concept for HMA pavements. If properly maintained and rehabilitated, a perpetual pavement can be designed and built to last longer than 50 years without requiring major structural rehabilitation or reconstruction, and needing only periodic surface renewal in response to distresses confined to the top of the pavement. - See more at: http://www.pavementinteractive.org/article/perpetual-pavements/#sthash.TtPIMOVW.dpuf</a:t>
            </a:r>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5</a:t>
            </a:fld>
            <a:endParaRPr lang="en-US"/>
          </a:p>
        </p:txBody>
      </p:sp>
    </p:spTree>
    <p:extLst>
      <p:ext uri="{BB962C8B-B14F-4D97-AF65-F5344CB8AC3E}">
        <p14:creationId xmlns:p14="http://schemas.microsoft.com/office/powerpoint/2010/main" val="164870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past 15 years, the American Association of State Highway and Transportation Officials (AASHTO) have been developing a new pavement design methodology for use by state highway agencies (SHAs) known as the Mechanistic-Empirical Pavement Design Guide (MEPDG).  While an improved approach to design high truck volume pavements for SHAs, the practicality and applicability to local agencies and consultants for low volume road designs are questionable.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agencies have long been  comfortable with the </a:t>
            </a:r>
            <a:r>
              <a:rPr lang="en-US" sz="1200" i="1" kern="1200" dirty="0" smtClean="0">
                <a:solidFill>
                  <a:schemeClr val="tx1"/>
                </a:solidFill>
                <a:effectLst/>
                <a:latin typeface="+mn-lt"/>
                <a:ea typeface="+mn-ea"/>
                <a:cs typeface="+mn-cs"/>
              </a:rPr>
              <a:t>1993 AASHTO Guide for the Design of Pavement Structures</a:t>
            </a:r>
            <a:r>
              <a:rPr lang="en-US" sz="1200" kern="1200" dirty="0" smtClean="0">
                <a:solidFill>
                  <a:schemeClr val="tx1"/>
                </a:solidFill>
                <a:effectLst/>
                <a:latin typeface="+mn-lt"/>
                <a:ea typeface="+mn-ea"/>
                <a:cs typeface="+mn-cs"/>
              </a:rPr>
              <a:t> and the associated software known as </a:t>
            </a:r>
            <a:r>
              <a:rPr lang="en-US" sz="1200" kern="1200" dirty="0" err="1" smtClean="0">
                <a:solidFill>
                  <a:schemeClr val="tx1"/>
                </a:solidFill>
                <a:effectLst/>
                <a:latin typeface="+mn-lt"/>
                <a:ea typeface="+mn-ea"/>
                <a:cs typeface="+mn-cs"/>
              </a:rPr>
              <a:t>DARWin</a:t>
            </a:r>
            <a:r>
              <a:rPr lang="en-US" sz="1200" kern="1200" baseline="30000" dirty="0" err="1" smtClean="0">
                <a:solidFill>
                  <a:schemeClr val="tx1"/>
                </a:solidFill>
                <a:effectLst/>
                <a:latin typeface="+mn-lt"/>
                <a:ea typeface="+mn-ea"/>
                <a:cs typeface="+mn-cs"/>
              </a:rPr>
              <a:t>TM</a:t>
            </a:r>
            <a:r>
              <a:rPr lang="en-US" sz="1200" kern="1200" dirty="0" smtClean="0">
                <a:solidFill>
                  <a:schemeClr val="tx1"/>
                </a:solidFill>
                <a:effectLst/>
                <a:latin typeface="+mn-lt"/>
                <a:ea typeface="+mn-ea"/>
                <a:cs typeface="+mn-cs"/>
              </a:rPr>
              <a:t>.  However, the </a:t>
            </a:r>
            <a:r>
              <a:rPr lang="en-US" sz="1200" kern="1200" dirty="0" err="1" smtClean="0">
                <a:solidFill>
                  <a:schemeClr val="tx1"/>
                </a:solidFill>
                <a:effectLst/>
                <a:latin typeface="+mn-lt"/>
                <a:ea typeface="+mn-ea"/>
                <a:cs typeface="+mn-cs"/>
              </a:rPr>
              <a:t>DARWin</a:t>
            </a:r>
            <a:r>
              <a:rPr lang="en-US" sz="1200" kern="1200" baseline="30000" dirty="0" err="1" smtClean="0">
                <a:solidFill>
                  <a:schemeClr val="tx1"/>
                </a:solidFill>
                <a:effectLst/>
                <a:latin typeface="+mn-lt"/>
                <a:ea typeface="+mn-ea"/>
                <a:cs typeface="+mn-cs"/>
              </a:rPr>
              <a:t>TM</a:t>
            </a:r>
            <a:r>
              <a:rPr lang="en-US" sz="1200" kern="1200" dirty="0" smtClean="0">
                <a:solidFill>
                  <a:schemeClr val="tx1"/>
                </a:solidFill>
                <a:effectLst/>
                <a:latin typeface="+mn-lt"/>
                <a:ea typeface="+mn-ea"/>
                <a:cs typeface="+mn-cs"/>
              </a:rPr>
              <a:t> software is no longer available and local agencies and consultants were faced with a lack of well supported pavement design tools in the marketplace.  </a:t>
            </a:r>
          </a:p>
          <a:p>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6</a:t>
            </a:fld>
            <a:endParaRPr lang="en-US"/>
          </a:p>
        </p:txBody>
      </p:sp>
    </p:spTree>
    <p:extLst>
      <p:ext uri="{BB962C8B-B14F-4D97-AF65-F5344CB8AC3E}">
        <p14:creationId xmlns:p14="http://schemas.microsoft.com/office/powerpoint/2010/main" val="247060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combat this enormous shortfall, NAPA and the State Asphalt Pavement Associations (SAPA) formed a Task Group to engage with stakeholders and identify, as well as prioritize the needs of the community in this area.  The</a:t>
            </a:r>
            <a:r>
              <a:rPr lang="en-US" sz="1200" kern="1200" baseline="0" dirty="0" smtClean="0">
                <a:solidFill>
                  <a:schemeClr val="tx1"/>
                </a:solidFill>
                <a:effectLst/>
                <a:latin typeface="+mn-lt"/>
                <a:ea typeface="+mn-ea"/>
                <a:cs typeface="+mn-cs"/>
              </a:rPr>
              <a:t> NAPA/SAPA Task group then identified the following key objectives of such an effort: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Provide tool to develop technically sound pavement designs for roadway pavements</a:t>
            </a:r>
          </a:p>
          <a:p>
            <a:pPr marL="171450" indent="-171450">
              <a:buFont typeface="Arial" panose="020B0604020202020204" pitchFamily="34" charset="0"/>
              <a:buChar char="•"/>
            </a:pPr>
            <a:r>
              <a:rPr lang="en-US" dirty="0" smtClean="0"/>
              <a:t>Provide a user-friendly, visually appealing, pavement design tool accessible to users on a variety of devices </a:t>
            </a:r>
          </a:p>
          <a:p>
            <a:pPr marL="171450" indent="-171450">
              <a:buFont typeface="Arial" panose="020B0604020202020204" pitchFamily="34" charset="0"/>
              <a:buChar char="•"/>
            </a:pPr>
            <a:r>
              <a:rPr lang="en-US" dirty="0" smtClean="0"/>
              <a:t>Provide a free application for conducting pavement designs following 1993/1998 AASHTO, with opportunities</a:t>
            </a:r>
            <a:r>
              <a:rPr lang="en-US" baseline="0" dirty="0" smtClean="0"/>
              <a:t> to expand into other areas</a:t>
            </a:r>
            <a:endParaRPr lang="en-US" dirty="0" smtClean="0"/>
          </a:p>
          <a:p>
            <a:pPr marL="171450" indent="-171450">
              <a:buFont typeface="Arial" panose="020B0604020202020204" pitchFamily="34" charset="0"/>
              <a:buChar char="•"/>
            </a:pPr>
            <a:r>
              <a:rPr lang="en-US" dirty="0" smtClean="0"/>
              <a:t>Provide resources to enhance understanding and comfort with asphalt pavement design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7</a:t>
            </a:fld>
            <a:endParaRPr lang="en-US"/>
          </a:p>
        </p:txBody>
      </p:sp>
    </p:spTree>
    <p:extLst>
      <p:ext uri="{BB962C8B-B14F-4D97-AF65-F5344CB8AC3E}">
        <p14:creationId xmlns:p14="http://schemas.microsoft.com/office/powerpoint/2010/main" val="303858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terms of looking at who was targeted for use of this tool, it really was to focus on those 3 million miles of roads that local agencies have to manage and maintain.  This includes the agencies themselves, consulting firms asked to help develop designs, and of course students who will need this knowledge to enter in to the field.  In other words, the folks that aren’t able to specialize in pavement design.</a:t>
            </a:r>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8</a:t>
            </a:fld>
            <a:endParaRPr lang="en-US" dirty="0"/>
          </a:p>
        </p:txBody>
      </p:sp>
    </p:spTree>
    <p:extLst>
      <p:ext uri="{BB962C8B-B14F-4D97-AF65-F5344CB8AC3E}">
        <p14:creationId xmlns:p14="http://schemas.microsoft.com/office/powerpoint/2010/main" val="368904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Several guiding principles were laid out during the process.  First and most importantly, the new pavement design tool had to be unbiased and based on nationally accepted methodologies.  The Task Group believed following the </a:t>
            </a:r>
            <a:r>
              <a:rPr lang="en-US" sz="1200" i="1" kern="1200" dirty="0" smtClean="0">
                <a:solidFill>
                  <a:schemeClr val="tx1"/>
                </a:solidFill>
                <a:effectLst/>
                <a:latin typeface="+mn-lt"/>
                <a:ea typeface="+mn-ea"/>
                <a:cs typeface="+mn-cs"/>
              </a:rPr>
              <a:t>1993 AASHTO</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1998 AASHTO Supplement to the Guide for the Design of Pavement Structures </a:t>
            </a:r>
            <a:r>
              <a:rPr lang="en-US" sz="1200" kern="1200" dirty="0" smtClean="0">
                <a:solidFill>
                  <a:schemeClr val="tx1"/>
                </a:solidFill>
                <a:effectLst/>
                <a:latin typeface="+mn-lt"/>
                <a:ea typeface="+mn-ea"/>
                <a:cs typeface="+mn-cs"/>
              </a:rPr>
              <a:t>would provide the credibility to gain acceptance for local agencies and consultants, because they had been the industry standards effectively used for years.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Second, the product must be easy to use.  Many people who design pavements are not fulltime  pavement engineers, so the application must be able to step the user through the design process logically and only request user input where needed.  Third, the software must provide industry suggested default values where applicable.  However, the user had to have the ability to override the suggested defaults.  And finally, the system must be able to provide context sensitive Help for the user.  </a:t>
            </a:r>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9</a:t>
            </a:fld>
            <a:endParaRPr lang="en-US"/>
          </a:p>
        </p:txBody>
      </p:sp>
    </p:spTree>
    <p:extLst>
      <p:ext uri="{BB962C8B-B14F-4D97-AF65-F5344CB8AC3E}">
        <p14:creationId xmlns:p14="http://schemas.microsoft.com/office/powerpoint/2010/main" val="122526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is to say, like the most interesting man in the world, I don’t always do pavement designs, but when I do I prefer </a:t>
            </a:r>
            <a:r>
              <a:rPr lang="en-US" dirty="0" err="1" smtClean="0"/>
              <a:t>PaveXpress</a:t>
            </a:r>
            <a:r>
              <a:rPr lang="en-US" dirty="0" smtClean="0"/>
              <a:t>.</a:t>
            </a:r>
            <a:endParaRPr lang="en-US" dirty="0"/>
          </a:p>
        </p:txBody>
      </p:sp>
      <p:sp>
        <p:nvSpPr>
          <p:cNvPr id="4" name="Slide Number Placeholder 3"/>
          <p:cNvSpPr>
            <a:spLocks noGrp="1"/>
          </p:cNvSpPr>
          <p:nvPr>
            <p:ph type="sldNum" sz="quarter" idx="10"/>
          </p:nvPr>
        </p:nvSpPr>
        <p:spPr/>
        <p:txBody>
          <a:bodyPr/>
          <a:lstStyle/>
          <a:p>
            <a:fld id="{6F8C906A-6BD2-48DB-844F-4232BDBDFA84}" type="slidenum">
              <a:rPr lang="en-US" smtClean="0"/>
              <a:t>10</a:t>
            </a:fld>
            <a:endParaRPr lang="en-US"/>
          </a:p>
        </p:txBody>
      </p:sp>
    </p:spTree>
    <p:extLst>
      <p:ext uri="{BB962C8B-B14F-4D97-AF65-F5344CB8AC3E}">
        <p14:creationId xmlns:p14="http://schemas.microsoft.com/office/powerpoint/2010/main" val="2040482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approach here was to develop</a:t>
            </a:r>
            <a:r>
              <a:rPr lang="en-US" sz="1200" kern="1200" baseline="0" dirty="0" smtClean="0">
                <a:solidFill>
                  <a:schemeClr val="tx1"/>
                </a:solidFill>
                <a:effectLst/>
                <a:latin typeface="+mn-lt"/>
                <a:ea typeface="+mn-ea"/>
                <a:cs typeface="+mn-cs"/>
              </a:rPr>
              <a:t> a tool that can be broadly accessible on a multitude of devices with minimum support related issues.  That meant a responsive web delivery that can be viewed on devices like iPads, laptops, and even phones and still work.  What does that mean for you?  You can access your designs from any computer that has internet access, won’t have installation headaches or software version licensing, and are on a platform that is easily updatable.  This is key, as you’ll see later, to help ensure you’re able to use the latest.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8C906A-6BD2-48DB-844F-4232BDBDFA84}" type="slidenum">
              <a:rPr lang="en-US" smtClean="0"/>
              <a:t>11</a:t>
            </a:fld>
            <a:endParaRPr lang="en-US"/>
          </a:p>
        </p:txBody>
      </p:sp>
    </p:spTree>
    <p:extLst>
      <p:ext uri="{BB962C8B-B14F-4D97-AF65-F5344CB8AC3E}">
        <p14:creationId xmlns:p14="http://schemas.microsoft.com/office/powerpoint/2010/main" val="376124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253167-C2BE-412A-97A7-47A05D7EC4AA}"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B1101-9EF8-4825-BF76-9F0ED31B7FCA}" type="slidenum">
              <a:rPr lang="en-US" smtClean="0"/>
              <a:t>‹#›</a:t>
            </a:fld>
            <a:endParaRPr lang="en-US"/>
          </a:p>
        </p:txBody>
      </p:sp>
    </p:spTree>
    <p:extLst>
      <p:ext uri="{BB962C8B-B14F-4D97-AF65-F5344CB8AC3E}">
        <p14:creationId xmlns:p14="http://schemas.microsoft.com/office/powerpoint/2010/main" val="32708045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Picture with Caption">
    <p:spTree>
      <p:nvGrpSpPr>
        <p:cNvPr id="1" name=""/>
        <p:cNvGrpSpPr/>
        <p:nvPr/>
      </p:nvGrpSpPr>
      <p:grpSpPr>
        <a:xfrm>
          <a:off x="0" y="0"/>
          <a:ext cx="0" cy="0"/>
          <a:chOff x="0" y="0"/>
          <a:chExt cx="0" cy="0"/>
        </a:xfrm>
      </p:grpSpPr>
      <p:sp>
        <p:nvSpPr>
          <p:cNvPr id="8" name="Rectangle 7"/>
          <p:cNvSpPr/>
          <p:nvPr/>
        </p:nvSpPr>
        <p:spPr>
          <a:xfrm>
            <a:off x="0" y="0"/>
            <a:ext cx="9144000" cy="647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228600" y="228600"/>
            <a:ext cx="86868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81000" y="381000"/>
            <a:ext cx="4191000" cy="5105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 name="Title 1"/>
          <p:cNvSpPr>
            <a:spLocks noGrp="1"/>
          </p:cNvSpPr>
          <p:nvPr>
            <p:ph type="title"/>
          </p:nvPr>
        </p:nvSpPr>
        <p:spPr>
          <a:xfrm>
            <a:off x="381000" y="5522686"/>
            <a:ext cx="8382000" cy="566738"/>
          </a:xfrm>
        </p:spPr>
        <p:txBody>
          <a:bodyPr anchor="b">
            <a:normAutofit/>
          </a:bodyPr>
          <a:lstStyle>
            <a:lvl1pPr algn="l">
              <a:defRPr sz="2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81000" y="6089424"/>
            <a:ext cx="8382000" cy="3875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Picture Placeholder 2"/>
          <p:cNvSpPr>
            <a:spLocks noGrp="1"/>
          </p:cNvSpPr>
          <p:nvPr>
            <p:ph type="pic" idx="10"/>
          </p:nvPr>
        </p:nvSpPr>
        <p:spPr>
          <a:xfrm>
            <a:off x="4724400" y="381000"/>
            <a:ext cx="4038600" cy="5105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41777362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Picture with Caption">
    <p:spTree>
      <p:nvGrpSpPr>
        <p:cNvPr id="1" name=""/>
        <p:cNvGrpSpPr/>
        <p:nvPr/>
      </p:nvGrpSpPr>
      <p:grpSpPr>
        <a:xfrm>
          <a:off x="0" y="0"/>
          <a:ext cx="0" cy="0"/>
          <a:chOff x="0" y="0"/>
          <a:chExt cx="0" cy="0"/>
        </a:xfrm>
      </p:grpSpPr>
      <p:sp>
        <p:nvSpPr>
          <p:cNvPr id="8" name="Rectangle 7"/>
          <p:cNvSpPr/>
          <p:nvPr/>
        </p:nvSpPr>
        <p:spPr>
          <a:xfrm>
            <a:off x="0" y="0"/>
            <a:ext cx="9144000" cy="647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228600" y="228600"/>
            <a:ext cx="86868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81000" y="381000"/>
            <a:ext cx="2667000" cy="5105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 name="Title 1"/>
          <p:cNvSpPr>
            <a:spLocks noGrp="1"/>
          </p:cNvSpPr>
          <p:nvPr>
            <p:ph type="title"/>
          </p:nvPr>
        </p:nvSpPr>
        <p:spPr>
          <a:xfrm>
            <a:off x="381000" y="5522686"/>
            <a:ext cx="8382000" cy="566738"/>
          </a:xfrm>
        </p:spPr>
        <p:txBody>
          <a:bodyPr anchor="b">
            <a:normAutofit/>
          </a:bodyPr>
          <a:lstStyle>
            <a:lvl1pPr algn="l">
              <a:defRPr sz="2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81000" y="6089424"/>
            <a:ext cx="8382000" cy="3875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Picture Placeholder 2"/>
          <p:cNvSpPr>
            <a:spLocks noGrp="1"/>
          </p:cNvSpPr>
          <p:nvPr>
            <p:ph type="pic" idx="10"/>
          </p:nvPr>
        </p:nvSpPr>
        <p:spPr>
          <a:xfrm>
            <a:off x="3181350" y="381000"/>
            <a:ext cx="2705100" cy="5105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Picture Placeholder 2"/>
          <p:cNvSpPr>
            <a:spLocks noGrp="1"/>
          </p:cNvSpPr>
          <p:nvPr>
            <p:ph type="pic" idx="11"/>
          </p:nvPr>
        </p:nvSpPr>
        <p:spPr>
          <a:xfrm>
            <a:off x="6019800" y="381000"/>
            <a:ext cx="2743200" cy="5105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41777362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Large Caption">
    <p:spTree>
      <p:nvGrpSpPr>
        <p:cNvPr id="1" name=""/>
        <p:cNvGrpSpPr/>
        <p:nvPr/>
      </p:nvGrpSpPr>
      <p:grpSpPr>
        <a:xfrm>
          <a:off x="0" y="0"/>
          <a:ext cx="0" cy="0"/>
          <a:chOff x="0" y="0"/>
          <a:chExt cx="0" cy="0"/>
        </a:xfrm>
      </p:grpSpPr>
      <p:sp>
        <p:nvSpPr>
          <p:cNvPr id="8" name="Rectangle 7"/>
          <p:cNvSpPr/>
          <p:nvPr/>
        </p:nvSpPr>
        <p:spPr>
          <a:xfrm>
            <a:off x="0" y="0"/>
            <a:ext cx="9144000" cy="647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228600" y="228600"/>
            <a:ext cx="86868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81000" y="381000"/>
            <a:ext cx="8382000" cy="4800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 name="Title 1"/>
          <p:cNvSpPr>
            <a:spLocks noGrp="1"/>
          </p:cNvSpPr>
          <p:nvPr>
            <p:ph type="title"/>
          </p:nvPr>
        </p:nvSpPr>
        <p:spPr>
          <a:xfrm>
            <a:off x="381000" y="5181600"/>
            <a:ext cx="8382000" cy="907824"/>
          </a:xfrm>
        </p:spPr>
        <p:txBody>
          <a:bodyPr anchor="t" anchorCtr="0">
            <a:normAutofit/>
          </a:bodyPr>
          <a:lstStyle>
            <a:lvl1pPr algn="l">
              <a:defRPr sz="2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81000" y="6089424"/>
            <a:ext cx="8382000" cy="387576"/>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87290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Chart with Caption">
    <p:spTree>
      <p:nvGrpSpPr>
        <p:cNvPr id="1" name=""/>
        <p:cNvGrpSpPr/>
        <p:nvPr/>
      </p:nvGrpSpPr>
      <p:grpSpPr>
        <a:xfrm>
          <a:off x="0" y="0"/>
          <a:ext cx="0" cy="0"/>
          <a:chOff x="0" y="0"/>
          <a:chExt cx="0" cy="0"/>
        </a:xfrm>
      </p:grpSpPr>
      <p:sp>
        <p:nvSpPr>
          <p:cNvPr id="8" name="Rectangle 7"/>
          <p:cNvSpPr/>
          <p:nvPr/>
        </p:nvSpPr>
        <p:spPr>
          <a:xfrm>
            <a:off x="0" y="0"/>
            <a:ext cx="9144000" cy="647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228600" y="228600"/>
            <a:ext cx="86868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228600" y="228600"/>
            <a:ext cx="86868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 name="Title 1"/>
          <p:cNvSpPr>
            <a:spLocks noGrp="1"/>
          </p:cNvSpPr>
          <p:nvPr>
            <p:ph type="title"/>
          </p:nvPr>
        </p:nvSpPr>
        <p:spPr>
          <a:xfrm>
            <a:off x="228600" y="4953000"/>
            <a:ext cx="8686800" cy="1219200"/>
          </a:xfrm>
        </p:spPr>
        <p:txBody>
          <a:bodyPr anchor="t" anchorCtr="0">
            <a:normAutofit/>
          </a:bodyPr>
          <a:lstStyle>
            <a:lvl1pPr algn="l">
              <a:defRPr sz="2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228600" y="6161314"/>
            <a:ext cx="5715000" cy="30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781800" y="6477001"/>
            <a:ext cx="2133600" cy="304800"/>
          </a:xfrm>
        </p:spPr>
        <p:txBody>
          <a:bodyPr/>
          <a:lstStyle/>
          <a:p>
            <a:fld id="{384B1101-9EF8-4825-BF76-9F0ED31B7FCA}" type="slidenum">
              <a:rPr lang="en-US" smtClean="0"/>
              <a:t>‹#›</a:t>
            </a:fld>
            <a:endParaRPr lang="en-US"/>
          </a:p>
        </p:txBody>
      </p:sp>
    </p:spTree>
    <p:extLst>
      <p:ext uri="{BB962C8B-B14F-4D97-AF65-F5344CB8AC3E}">
        <p14:creationId xmlns:p14="http://schemas.microsoft.com/office/powerpoint/2010/main" val="4735962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Definition">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0" y="152400"/>
            <a:ext cx="9144000" cy="632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1447800" y="228600"/>
            <a:ext cx="7239000" cy="5897563"/>
          </a:xfrm>
        </p:spPr>
        <p:txBody>
          <a:bodyPr anchor="ctr"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53167-C2BE-412A-97A7-47A05D7EC4AA}"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B1101-9EF8-4825-BF76-9F0ED31B7FCA}" type="slidenum">
              <a:rPr lang="en-US" smtClean="0"/>
              <a:t>‹#›</a:t>
            </a:fld>
            <a:endParaRPr lang="en-US"/>
          </a:p>
        </p:txBody>
      </p:sp>
    </p:spTree>
    <p:extLst>
      <p:ext uri="{BB962C8B-B14F-4D97-AF65-F5344CB8AC3E}">
        <p14:creationId xmlns:p14="http://schemas.microsoft.com/office/powerpoint/2010/main" val="26222495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3167-C2BE-412A-97A7-47A05D7EC4AA}"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B1101-9EF8-4825-BF76-9F0ED31B7FCA}" type="slidenum">
              <a:rPr lang="en-US" smtClean="0"/>
              <a:t>‹#›</a:t>
            </a:fld>
            <a:endParaRPr lang="en-US"/>
          </a:p>
        </p:txBody>
      </p:sp>
    </p:spTree>
    <p:extLst>
      <p:ext uri="{BB962C8B-B14F-4D97-AF65-F5344CB8AC3E}">
        <p14:creationId xmlns:p14="http://schemas.microsoft.com/office/powerpoint/2010/main" val="10045638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3167-C2BE-412A-97A7-47A05D7EC4AA}"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B1101-9EF8-4825-BF76-9F0ED31B7FCA}" type="slidenum">
              <a:rPr lang="en-US" smtClean="0"/>
              <a:t>‹#›</a:t>
            </a:fld>
            <a:endParaRPr lang="en-US"/>
          </a:p>
        </p:txBody>
      </p:sp>
    </p:spTree>
    <p:extLst>
      <p:ext uri="{BB962C8B-B14F-4D97-AF65-F5344CB8AC3E}">
        <p14:creationId xmlns:p14="http://schemas.microsoft.com/office/powerpoint/2010/main" val="196857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39388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3167-C2BE-412A-97A7-47A05D7EC4AA}"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B1101-9EF8-4825-BF76-9F0ED31B7FCA}" type="slidenum">
              <a:rPr lang="en-US" smtClean="0"/>
              <a:t>‹#›</a:t>
            </a:fld>
            <a:endParaRPr lang="en-US"/>
          </a:p>
        </p:txBody>
      </p:sp>
    </p:spTree>
    <p:extLst>
      <p:ext uri="{BB962C8B-B14F-4D97-AF65-F5344CB8AC3E}">
        <p14:creationId xmlns:p14="http://schemas.microsoft.com/office/powerpoint/2010/main" val="173051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253167-C2BE-412A-97A7-47A05D7EC4AA}"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B1101-9EF8-4825-BF76-9F0ED31B7FCA}" type="slidenum">
              <a:rPr lang="en-US" smtClean="0"/>
              <a:t>‹#›</a:t>
            </a:fld>
            <a:endParaRPr lang="en-US"/>
          </a:p>
        </p:txBody>
      </p:sp>
    </p:spTree>
    <p:extLst>
      <p:ext uri="{BB962C8B-B14F-4D97-AF65-F5344CB8AC3E}">
        <p14:creationId xmlns:p14="http://schemas.microsoft.com/office/powerpoint/2010/main" val="122834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253167-C2BE-412A-97A7-47A05D7EC4AA}" type="datetimeFigureOut">
              <a:rPr lang="en-US" smtClean="0"/>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4B1101-9EF8-4825-BF76-9F0ED31B7FCA}" type="slidenum">
              <a:rPr lang="en-US" smtClean="0"/>
              <a:t>‹#›</a:t>
            </a:fld>
            <a:endParaRPr lang="en-US"/>
          </a:p>
        </p:txBody>
      </p:sp>
    </p:spTree>
    <p:extLst>
      <p:ext uri="{BB962C8B-B14F-4D97-AF65-F5344CB8AC3E}">
        <p14:creationId xmlns:p14="http://schemas.microsoft.com/office/powerpoint/2010/main" val="275174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253167-C2BE-412A-97A7-47A05D7EC4AA}" type="datetimeFigureOut">
              <a:rPr lang="en-US" smtClean="0"/>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4B1101-9EF8-4825-BF76-9F0ED31B7FCA}" type="slidenum">
              <a:rPr lang="en-US" smtClean="0"/>
              <a:t>‹#›</a:t>
            </a:fld>
            <a:endParaRPr lang="en-US"/>
          </a:p>
        </p:txBody>
      </p:sp>
    </p:spTree>
    <p:extLst>
      <p:ext uri="{BB962C8B-B14F-4D97-AF65-F5344CB8AC3E}">
        <p14:creationId xmlns:p14="http://schemas.microsoft.com/office/powerpoint/2010/main" val="5969471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3167-C2BE-412A-97A7-47A05D7EC4AA}" type="datetimeFigureOut">
              <a:rPr lang="en-US" smtClean="0"/>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4B1101-9EF8-4825-BF76-9F0ED31B7FCA}" type="slidenum">
              <a:rPr lang="en-US" smtClean="0"/>
              <a:t>‹#›</a:t>
            </a:fld>
            <a:endParaRPr lang="en-US"/>
          </a:p>
        </p:txBody>
      </p:sp>
    </p:spTree>
    <p:extLst>
      <p:ext uri="{BB962C8B-B14F-4D97-AF65-F5344CB8AC3E}">
        <p14:creationId xmlns:p14="http://schemas.microsoft.com/office/powerpoint/2010/main" val="24102091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3167-C2BE-412A-97A7-47A05D7EC4AA}"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B1101-9EF8-4825-BF76-9F0ED31B7FCA}" type="slidenum">
              <a:rPr lang="en-US" smtClean="0"/>
              <a:t>‹#›</a:t>
            </a:fld>
            <a:endParaRPr lang="en-US"/>
          </a:p>
        </p:txBody>
      </p:sp>
    </p:spTree>
    <p:extLst>
      <p:ext uri="{BB962C8B-B14F-4D97-AF65-F5344CB8AC3E}">
        <p14:creationId xmlns:p14="http://schemas.microsoft.com/office/powerpoint/2010/main" val="40734966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47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228600" y="228600"/>
            <a:ext cx="86868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81000" y="381000"/>
            <a:ext cx="8382000" cy="5105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 name="Title 1"/>
          <p:cNvSpPr>
            <a:spLocks noGrp="1"/>
          </p:cNvSpPr>
          <p:nvPr>
            <p:ph type="title"/>
          </p:nvPr>
        </p:nvSpPr>
        <p:spPr>
          <a:xfrm>
            <a:off x="381000" y="5522686"/>
            <a:ext cx="8382000" cy="566738"/>
          </a:xfrm>
        </p:spPr>
        <p:txBody>
          <a:bodyPr anchor="b">
            <a:normAutofit/>
          </a:bodyPr>
          <a:lstStyle>
            <a:lvl1pPr algn="l">
              <a:defRPr sz="2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81000" y="6089424"/>
            <a:ext cx="8382000" cy="387576"/>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84854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647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228600" y="228600"/>
            <a:ext cx="86868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477000"/>
            <a:ext cx="9144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3167-C2BE-412A-97A7-47A05D7EC4AA}" type="datetimeFigureOut">
              <a:rPr lang="en-US" smtClean="0"/>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B1101-9EF8-4825-BF76-9F0ED31B7FCA}" type="slidenum">
              <a:rPr lang="en-US" smtClean="0"/>
              <a:t>‹#›</a:t>
            </a:fld>
            <a:endParaRPr lang="en-US"/>
          </a:p>
        </p:txBody>
      </p:sp>
      <p:sp>
        <p:nvSpPr>
          <p:cNvPr id="7" name="TextBox 6"/>
          <p:cNvSpPr txBox="1"/>
          <p:nvPr/>
        </p:nvSpPr>
        <p:spPr>
          <a:xfrm>
            <a:off x="3771900" y="6477000"/>
            <a:ext cx="1714500" cy="400110"/>
          </a:xfrm>
          <a:prstGeom prst="rect">
            <a:avLst/>
          </a:prstGeom>
          <a:noFill/>
        </p:spPr>
        <p:txBody>
          <a:bodyPr wrap="square" rtlCol="0">
            <a:spAutoFit/>
          </a:bodyPr>
          <a:lstStyle/>
          <a:p>
            <a:r>
              <a:rPr lang="en-US" sz="2000" b="1" baseline="0" dirty="0" smtClean="0">
                <a:solidFill>
                  <a:schemeClr val="tx2"/>
                </a:solidFill>
                <a:latin typeface="Rockwell Condensed" pitchFamily="18" charset="0"/>
              </a:rPr>
              <a:t>pavia</a:t>
            </a:r>
            <a:r>
              <a:rPr lang="en-US" sz="2000" b="1" baseline="0" dirty="0" smtClean="0">
                <a:solidFill>
                  <a:schemeClr val="accent6">
                    <a:lumMod val="75000"/>
                  </a:schemeClr>
                </a:solidFill>
                <a:latin typeface="Rockwell Condensed" pitchFamily="18" charset="0"/>
              </a:rPr>
              <a:t>systems</a:t>
            </a:r>
            <a:endParaRPr lang="en-US" sz="2000" b="1" baseline="0" dirty="0">
              <a:solidFill>
                <a:schemeClr val="accent6">
                  <a:lumMod val="75000"/>
                </a:schemeClr>
              </a:solidFill>
              <a:latin typeface="Rockwell Condensed" pitchFamily="18" charset="0"/>
            </a:endParaRPr>
          </a:p>
        </p:txBody>
      </p:sp>
    </p:spTree>
    <p:extLst>
      <p:ext uri="{BB962C8B-B14F-4D97-AF65-F5344CB8AC3E}">
        <p14:creationId xmlns:p14="http://schemas.microsoft.com/office/powerpoint/2010/main" val="39116956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752600"/>
          </a:xfrm>
        </p:spPr>
        <p:txBody>
          <a:bodyPr>
            <a:normAutofit fontScale="90000"/>
          </a:bodyPr>
          <a:lstStyle/>
          <a:p>
            <a:r>
              <a:rPr lang="en-US" dirty="0" smtClean="0"/>
              <a:t/>
            </a:r>
            <a:br>
              <a:rPr lang="en-US" dirty="0" smtClean="0"/>
            </a:br>
            <a:r>
              <a:rPr lang="en-US" sz="3600" i="1" dirty="0">
                <a:latin typeface="+mn-lt"/>
              </a:rPr>
              <a:t/>
            </a:r>
            <a:br>
              <a:rPr lang="en-US" sz="3600" i="1" dirty="0">
                <a:latin typeface="+mn-lt"/>
              </a:rPr>
            </a:br>
            <a:r>
              <a:rPr lang="en-US" sz="3600" i="1" dirty="0" smtClean="0">
                <a:latin typeface="+mn-lt"/>
              </a:rPr>
              <a:t>A Simplified Pavement Design Tool</a:t>
            </a:r>
            <a:endParaRPr lang="en-US" i="1" dirty="0">
              <a:latin typeface="+mn-lt"/>
            </a:endParaRPr>
          </a:p>
        </p:txBody>
      </p:sp>
      <p:sp>
        <p:nvSpPr>
          <p:cNvPr id="6" name="Subtitle 5"/>
          <p:cNvSpPr>
            <a:spLocks noGrp="1"/>
          </p:cNvSpPr>
          <p:nvPr>
            <p:ph type="subTitle" idx="1"/>
          </p:nvPr>
        </p:nvSpPr>
        <p:spPr>
          <a:xfrm>
            <a:off x="1295400" y="5070382"/>
            <a:ext cx="6400800" cy="838201"/>
          </a:xfrm>
        </p:spPr>
        <p:txBody>
          <a:bodyPr>
            <a:noAutofit/>
          </a:bodyPr>
          <a:lstStyle/>
          <a:p>
            <a:r>
              <a:rPr lang="en-US" sz="2400" dirty="0" smtClean="0"/>
              <a:t>APAM Local Road Workshop</a:t>
            </a:r>
          </a:p>
          <a:p>
            <a:r>
              <a:rPr lang="en-US" sz="2400" dirty="0" smtClean="0"/>
              <a:t>March 2015</a:t>
            </a:r>
            <a:endParaRPr lang="en-US" sz="2400" dirty="0" smtClean="0"/>
          </a:p>
          <a:p>
            <a:r>
              <a:rPr lang="en-US" sz="2400" dirty="0" smtClean="0"/>
              <a:t/>
            </a:r>
            <a:br>
              <a:rPr lang="en-US" sz="2400" dirty="0" smtClean="0"/>
            </a:b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2209800"/>
            <a:ext cx="4148137" cy="276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698312"/>
            <a:ext cx="4750882" cy="825688"/>
          </a:xfrm>
          <a:prstGeom prst="rect">
            <a:avLst/>
          </a:prstGeom>
        </p:spPr>
      </p:pic>
    </p:spTree>
    <p:extLst>
      <p:ext uri="{BB962C8B-B14F-4D97-AF65-F5344CB8AC3E}">
        <p14:creationId xmlns:p14="http://schemas.microsoft.com/office/powerpoint/2010/main" val="3362943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emostinterestingblogintheworld.files.wordpress.com/2011/05/themostinterestingman-5166232.jpe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4182" b="418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ctr"/>
            <a:r>
              <a:rPr lang="en-US" dirty="0" smtClean="0"/>
              <a:t>I don’t always do pavement designs, </a:t>
            </a:r>
            <a:br>
              <a:rPr lang="en-US" dirty="0" smtClean="0"/>
            </a:br>
            <a:r>
              <a:rPr lang="en-US" dirty="0" smtClean="0"/>
              <a:t>but when I do, I prefer </a:t>
            </a:r>
            <a:r>
              <a:rPr lang="en-US" dirty="0" err="1" smtClean="0"/>
              <a:t>PaveXpress</a:t>
            </a:r>
            <a:r>
              <a:rPr lang="en-US" dirty="0" smtClean="0"/>
              <a:t>.</a:t>
            </a:r>
            <a:endParaRPr lang="en-US" dirty="0"/>
          </a:p>
        </p:txBody>
      </p:sp>
      <p:sp>
        <p:nvSpPr>
          <p:cNvPr id="3" name="Text Placeholder 2"/>
          <p:cNvSpPr>
            <a:spLocks noGrp="1"/>
          </p:cNvSpPr>
          <p:nvPr>
            <p:ph type="body" sz="half" idx="2"/>
          </p:nvPr>
        </p:nvSpPr>
        <p:spPr/>
        <p:txBody>
          <a:bodyPr/>
          <a:lstStyle/>
          <a:p>
            <a:r>
              <a:rPr lang="en-US" dirty="0" smtClean="0"/>
              <a:t>Image from themostinterestingblogintheworld.com</a:t>
            </a:r>
            <a:endParaRPr lang="en-US" dirty="0"/>
          </a:p>
        </p:txBody>
      </p:sp>
    </p:spTree>
    <p:extLst>
      <p:ext uri="{BB962C8B-B14F-4D97-AF65-F5344CB8AC3E}">
        <p14:creationId xmlns:p14="http://schemas.microsoft.com/office/powerpoint/2010/main" val="4126101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Approach: Web Delivery</a:t>
            </a:r>
            <a:endParaRPr lang="en-US" dirty="0"/>
          </a:p>
        </p:txBody>
      </p:sp>
      <p:pic>
        <p:nvPicPr>
          <p:cNvPr id="10" name="Content Placeholder 9"/>
          <p:cNvPicPr>
            <a:picLocks noGrp="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577175" y="1600200"/>
            <a:ext cx="3798649" cy="4525963"/>
          </a:xfrm>
        </p:spPr>
      </p:pic>
      <p:sp>
        <p:nvSpPr>
          <p:cNvPr id="9" name="Text Placeholder 8"/>
          <p:cNvSpPr>
            <a:spLocks noGrp="1"/>
          </p:cNvSpPr>
          <p:nvPr>
            <p:ph sz="half" idx="2"/>
          </p:nvPr>
        </p:nvSpPr>
        <p:spPr/>
        <p:txBody>
          <a:bodyPr>
            <a:normAutofit fontScale="92500" lnSpcReduction="20000"/>
          </a:bodyPr>
          <a:lstStyle/>
          <a:p>
            <a:pPr lvl="0"/>
            <a:r>
              <a:rPr lang="en-US" dirty="0" smtClean="0"/>
              <a:t>Browser based delivery</a:t>
            </a:r>
          </a:p>
          <a:p>
            <a:pPr lvl="0"/>
            <a:r>
              <a:rPr lang="en-US" dirty="0" smtClean="0"/>
              <a:t>Available via the web </a:t>
            </a:r>
          </a:p>
          <a:p>
            <a:pPr lvl="0"/>
            <a:r>
              <a:rPr lang="en-US" dirty="0" smtClean="0"/>
              <a:t>Supports all kinds of devices/OS</a:t>
            </a:r>
          </a:p>
          <a:p>
            <a:pPr lvl="1"/>
            <a:r>
              <a:rPr lang="en-US" dirty="0" smtClean="0"/>
              <a:t>Desktops</a:t>
            </a:r>
          </a:p>
          <a:p>
            <a:pPr lvl="1"/>
            <a:r>
              <a:rPr lang="en-US" dirty="0" smtClean="0"/>
              <a:t>Laptops</a:t>
            </a:r>
          </a:p>
          <a:p>
            <a:pPr lvl="1"/>
            <a:r>
              <a:rPr lang="en-US" dirty="0" smtClean="0"/>
              <a:t>Tablets  (7” – 10” - includes  iPad Mini on up.</a:t>
            </a:r>
          </a:p>
          <a:p>
            <a:pPr lvl="1"/>
            <a:r>
              <a:rPr lang="en-US" dirty="0" smtClean="0"/>
              <a:t>Handheld device capabilities</a:t>
            </a:r>
          </a:p>
          <a:p>
            <a:pPr lvl="0"/>
            <a:r>
              <a:rPr lang="en-US" dirty="0" smtClean="0"/>
              <a:t>Easily scalable and updatable</a:t>
            </a:r>
            <a:endParaRPr lang="en-US" dirty="0"/>
          </a:p>
        </p:txBody>
      </p:sp>
    </p:spTree>
    <p:extLst>
      <p:ext uri="{BB962C8B-B14F-4D97-AF65-F5344CB8AC3E}">
        <p14:creationId xmlns:p14="http://schemas.microsoft.com/office/powerpoint/2010/main" val="3193265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Approach: Technical</a:t>
            </a:r>
            <a:endParaRPr lang="en-US" dirty="0"/>
          </a:p>
        </p:txBody>
      </p:sp>
      <p:sp>
        <p:nvSpPr>
          <p:cNvPr id="6" name="Content Placeholder 5"/>
          <p:cNvSpPr>
            <a:spLocks noGrp="1"/>
          </p:cNvSpPr>
          <p:nvPr>
            <p:ph idx="1"/>
          </p:nvPr>
        </p:nvSpPr>
        <p:spPr/>
        <p:txBody>
          <a:bodyPr/>
          <a:lstStyle/>
          <a:p>
            <a:r>
              <a:rPr lang="en-US" dirty="0" smtClean="0"/>
              <a:t>Provide technically sound designs using:</a:t>
            </a:r>
          </a:p>
          <a:p>
            <a:pPr lvl="1"/>
            <a:r>
              <a:rPr lang="en-US" dirty="0" smtClean="0"/>
              <a:t>Flexible: AASHTO ’93</a:t>
            </a:r>
          </a:p>
          <a:p>
            <a:pPr lvl="1"/>
            <a:r>
              <a:rPr lang="en-US" dirty="0" smtClean="0"/>
              <a:t>Rigid: AASHTO ‘93 w/ ‘98 Supplement</a:t>
            </a:r>
          </a:p>
          <a:p>
            <a:pPr lvl="1"/>
            <a:r>
              <a:rPr lang="en-US" dirty="0" smtClean="0"/>
              <a:t>Parking lot guidance (Flexible only)</a:t>
            </a:r>
          </a:p>
          <a:p>
            <a:r>
              <a:rPr lang="en-US" dirty="0" smtClean="0"/>
              <a:t>Use industry accepted standards and guidance</a:t>
            </a:r>
          </a:p>
          <a:p>
            <a:r>
              <a:rPr lang="en-US" dirty="0" smtClean="0"/>
              <a:t>Linkages to State and Local guidance</a:t>
            </a:r>
          </a:p>
          <a:p>
            <a:r>
              <a:rPr lang="en-US" dirty="0" smtClean="0"/>
              <a:t>Linkages to Pavement Interactive</a:t>
            </a:r>
          </a:p>
          <a:p>
            <a:endParaRPr lang="en-US" dirty="0"/>
          </a:p>
        </p:txBody>
      </p:sp>
    </p:spTree>
    <p:extLst>
      <p:ext uri="{BB962C8B-B14F-4D97-AF65-F5344CB8AC3E}">
        <p14:creationId xmlns:p14="http://schemas.microsoft.com/office/powerpoint/2010/main" val="3903000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take a Closer look!</a:t>
            </a:r>
            <a:endParaRPr lang="en-US" dirty="0"/>
          </a:p>
        </p:txBody>
      </p:sp>
      <p:sp>
        <p:nvSpPr>
          <p:cNvPr id="5" name="Text Placeholder 4"/>
          <p:cNvSpPr>
            <a:spLocks noGrp="1"/>
          </p:cNvSpPr>
          <p:nvPr>
            <p:ph type="body" idx="1"/>
          </p:nvPr>
        </p:nvSpPr>
        <p:spPr/>
        <p:txBody>
          <a:bodyPr/>
          <a:lstStyle/>
          <a:p>
            <a:r>
              <a:rPr lang="en-US" dirty="0" smtClean="0"/>
              <a:t>A sneak preview at some of the highlights.</a:t>
            </a:r>
            <a:endParaRPr lang="en-US" dirty="0"/>
          </a:p>
        </p:txBody>
      </p:sp>
      <p:pic>
        <p:nvPicPr>
          <p:cNvPr id="6" name="Picture 5"/>
          <p:cNvPicPr>
            <a:picLocks noChangeAspect="1"/>
          </p:cNvPicPr>
          <p:nvPr/>
        </p:nvPicPr>
        <p:blipFill rotWithShape="1">
          <a:blip r:embed="rId3"/>
          <a:srcRect l="20499" r="14001" b="10889"/>
          <a:stretch/>
        </p:blipFill>
        <p:spPr>
          <a:xfrm>
            <a:off x="2505970" y="788988"/>
            <a:ext cx="4047230" cy="3097212"/>
          </a:xfrm>
          <a:prstGeom prst="rect">
            <a:avLst/>
          </a:prstGeom>
        </p:spPr>
      </p:pic>
    </p:spTree>
    <p:extLst>
      <p:ext uri="{BB962C8B-B14F-4D97-AF65-F5344CB8AC3E}">
        <p14:creationId xmlns:p14="http://schemas.microsoft.com/office/powerpoint/2010/main" val="1645770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Home page: Welcome to </a:t>
            </a:r>
            <a:r>
              <a:rPr lang="en-US" dirty="0" err="1" smtClean="0"/>
              <a:t>PaveXpress</a:t>
            </a:r>
            <a:endParaRPr lang="en-US" dirty="0"/>
          </a:p>
        </p:txBody>
      </p:sp>
      <p:sp>
        <p:nvSpPr>
          <p:cNvPr id="9" name="Text Placeholder 8"/>
          <p:cNvSpPr>
            <a:spLocks noGrp="1"/>
          </p:cNvSpPr>
          <p:nvPr>
            <p:ph type="body" sz="half" idx="2"/>
          </p:nvPr>
        </p:nvSpPr>
        <p:spPr/>
        <p:txBody>
          <a:bodyPr/>
          <a:lstStyle/>
          <a:p>
            <a:endParaRPr lang="en-US"/>
          </a:p>
        </p:txBody>
      </p:sp>
      <p:pic>
        <p:nvPicPr>
          <p:cNvPr id="717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45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Navigation up top, resources to familiarize you</a:t>
            </a:r>
            <a:endParaRPr lang="en-US" dirty="0"/>
          </a:p>
        </p:txBody>
      </p:sp>
      <p:sp>
        <p:nvSpPr>
          <p:cNvPr id="4" name="Text Placeholder 3"/>
          <p:cNvSpPr>
            <a:spLocks noGrp="1"/>
          </p:cNvSpPr>
          <p:nvPr>
            <p:ph type="body" sz="half" idx="2"/>
          </p:nvPr>
        </p:nvSpPr>
        <p:spPr/>
        <p:txBody>
          <a:bodyPr/>
          <a:lstStyle/>
          <a:p>
            <a:endParaRPr lang="en-US"/>
          </a:p>
        </p:txBody>
      </p:sp>
      <p:pic>
        <p:nvPicPr>
          <p:cNvPr id="614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413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Information is available</a:t>
            </a:r>
            <a:endParaRPr lang="en-US" dirty="0"/>
          </a:p>
        </p:txBody>
      </p:sp>
      <p:sp>
        <p:nvSpPr>
          <p:cNvPr id="4" name="Text Placeholder 3"/>
          <p:cNvSpPr>
            <a:spLocks noGrp="1"/>
          </p:cNvSpPr>
          <p:nvPr>
            <p:ph type="body" sz="half" idx="2"/>
          </p:nvPr>
        </p:nvSpPr>
        <p:spPr/>
        <p:txBody>
          <a:bodyPr/>
          <a:lstStyle/>
          <a:p>
            <a:endParaRPr lang="en-US"/>
          </a:p>
        </p:txBody>
      </p:sp>
      <p:pic>
        <p:nvPicPr>
          <p:cNvPr id="819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00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Linked and integrated to Pavement Interactive</a:t>
            </a:r>
            <a:endParaRPr lang="en-US" dirty="0"/>
          </a:p>
        </p:txBody>
      </p:sp>
      <p:sp>
        <p:nvSpPr>
          <p:cNvPr id="4" name="Text Placeholder 3"/>
          <p:cNvSpPr>
            <a:spLocks noGrp="1"/>
          </p:cNvSpPr>
          <p:nvPr>
            <p:ph type="body" sz="half" idx="2"/>
          </p:nvPr>
        </p:nvSpPr>
        <p:spPr/>
        <p:txBody>
          <a:bodyPr/>
          <a:lstStyle/>
          <a:p>
            <a:endParaRPr lang="en-US"/>
          </a:p>
        </p:txBody>
      </p:sp>
      <p:pic>
        <p:nvPicPr>
          <p:cNvPr id="1024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86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Frequently asked questions</a:t>
            </a:r>
            <a:endParaRPr lang="en-US" dirty="0"/>
          </a:p>
        </p:txBody>
      </p:sp>
      <p:sp>
        <p:nvSpPr>
          <p:cNvPr id="4" name="Text Placeholder 3"/>
          <p:cNvSpPr>
            <a:spLocks noGrp="1"/>
          </p:cNvSpPr>
          <p:nvPr>
            <p:ph type="body" sz="half" idx="2"/>
          </p:nvPr>
        </p:nvSpPr>
        <p:spPr/>
        <p:txBody>
          <a:bodyPr/>
          <a:lstStyle/>
          <a:p>
            <a:endParaRPr lang="en-US"/>
          </a:p>
        </p:txBody>
      </p:sp>
      <p:pic>
        <p:nvPicPr>
          <p:cNvPr id="921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995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 must register with email and password.</a:t>
            </a:r>
            <a:endParaRPr lang="en-US" dirty="0"/>
          </a:p>
        </p:txBody>
      </p:sp>
      <p:sp>
        <p:nvSpPr>
          <p:cNvPr id="4" name="Text Placeholder 3"/>
          <p:cNvSpPr>
            <a:spLocks noGrp="1"/>
          </p:cNvSpPr>
          <p:nvPr>
            <p:ph type="body" sz="half" idx="2"/>
          </p:nvPr>
        </p:nvSpPr>
        <p:spPr/>
        <p:txBody>
          <a:bodyPr/>
          <a:lstStyle/>
          <a:p>
            <a:endParaRPr lang="en-US"/>
          </a:p>
        </p:txBody>
      </p:sp>
      <p:pic>
        <p:nvPicPr>
          <p:cNvPr id="14338" name="Picture 2" descr="C:\Users\George White\Desktop\PaveXpress-screenshots\login-page.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185" r="31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646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sz="half" idx="1"/>
          </p:nvPr>
        </p:nvSpPr>
        <p:spPr/>
        <p:txBody>
          <a:bodyPr>
            <a:normAutofit/>
          </a:bodyPr>
          <a:lstStyle/>
          <a:p>
            <a:pPr lvl="0"/>
            <a:r>
              <a:rPr lang="en-US" dirty="0" smtClean="0"/>
              <a:t>Why </a:t>
            </a:r>
            <a:r>
              <a:rPr lang="en-US" dirty="0" err="1" smtClean="0"/>
              <a:t>PaveXpress</a:t>
            </a:r>
            <a:r>
              <a:rPr lang="en-US" dirty="0" smtClean="0"/>
              <a:t>?</a:t>
            </a:r>
          </a:p>
          <a:p>
            <a:pPr lvl="0"/>
            <a:r>
              <a:rPr lang="en-US" dirty="0" smtClean="0"/>
              <a:t>An Introduction</a:t>
            </a:r>
          </a:p>
          <a:p>
            <a:pPr lvl="0"/>
            <a:r>
              <a:rPr lang="en-US" dirty="0" smtClean="0"/>
              <a:t>Overview of system</a:t>
            </a:r>
          </a:p>
          <a:p>
            <a:pPr lvl="0"/>
            <a:r>
              <a:rPr lang="en-US" dirty="0" smtClean="0"/>
              <a:t>Design scenarios using </a:t>
            </a:r>
            <a:r>
              <a:rPr lang="en-US" b="1" i="1" dirty="0" err="1" smtClean="0"/>
              <a:t>PaveXpress</a:t>
            </a:r>
            <a:endParaRPr lang="en-US" b="1" i="1" dirty="0"/>
          </a:p>
          <a:p>
            <a:r>
              <a:rPr lang="en-US" dirty="0" smtClean="0"/>
              <a:t>What is happening next</a:t>
            </a:r>
          </a:p>
          <a:p>
            <a:pPr marL="0" indent="0">
              <a:buNone/>
            </a:pPr>
            <a:endParaRPr lang="en-US" dirty="0"/>
          </a:p>
        </p:txBody>
      </p:sp>
      <p:sp>
        <p:nvSpPr>
          <p:cNvPr id="6" name="Content Placeholder 5"/>
          <p:cNvSpPr>
            <a:spLocks noGrp="1"/>
          </p:cNvSpPr>
          <p:nvPr>
            <p:ph sz="half" idx="2"/>
          </p:nvPr>
        </p:nvSpPr>
        <p:spPr/>
        <p:txBody>
          <a:bodyPr/>
          <a:lstStyle/>
          <a:p>
            <a:endParaRPr lang="en-US" dirty="0"/>
          </a:p>
        </p:txBody>
      </p:sp>
      <p:pic>
        <p:nvPicPr>
          <p:cNvPr id="8" name="Picture 7"/>
          <p:cNvPicPr>
            <a:picLocks noChangeAspect="1"/>
          </p:cNvPicPr>
          <p:nvPr/>
        </p:nvPicPr>
        <p:blipFill rotWithShape="1">
          <a:blip r:embed="rId2"/>
          <a:srcRect l="20499" r="14001" b="10889"/>
          <a:stretch/>
        </p:blipFill>
        <p:spPr>
          <a:xfrm>
            <a:off x="4639570" y="1627189"/>
            <a:ext cx="4047230" cy="3097212"/>
          </a:xfrm>
          <a:prstGeom prst="rect">
            <a:avLst/>
          </a:prstGeom>
        </p:spPr>
      </p:pic>
    </p:spTree>
    <p:extLst>
      <p:ext uri="{BB962C8B-B14F-4D97-AF65-F5344CB8AC3E}">
        <p14:creationId xmlns:p14="http://schemas.microsoft.com/office/powerpoint/2010/main" val="2387933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Once logged in, go to My Projects to view your designs</a:t>
            </a:r>
            <a:endParaRPr lang="en-US" dirty="0"/>
          </a:p>
        </p:txBody>
      </p:sp>
      <p:sp>
        <p:nvSpPr>
          <p:cNvPr id="4" name="Text Placeholder 3"/>
          <p:cNvSpPr>
            <a:spLocks noGrp="1"/>
          </p:cNvSpPr>
          <p:nvPr>
            <p:ph type="body" sz="half" idx="2"/>
          </p:nvPr>
        </p:nvSpPr>
        <p:spPr/>
        <p:txBody>
          <a:bodyPr/>
          <a:lstStyle/>
          <a:p>
            <a:endParaRPr lang="en-US"/>
          </a:p>
        </p:txBody>
      </p:sp>
      <p:pic>
        <p:nvPicPr>
          <p:cNvPr id="11266"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53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and manage your folders of designs</a:t>
            </a:r>
            <a:endParaRPr lang="en-US" dirty="0"/>
          </a:p>
        </p:txBody>
      </p:sp>
      <p:sp>
        <p:nvSpPr>
          <p:cNvPr id="4" name="Text Placeholder 3"/>
          <p:cNvSpPr>
            <a:spLocks noGrp="1"/>
          </p:cNvSpPr>
          <p:nvPr>
            <p:ph type="body" sz="half" idx="2"/>
          </p:nvPr>
        </p:nvSpPr>
        <p:spPr/>
        <p:txBody>
          <a:bodyPr/>
          <a:lstStyle/>
          <a:p>
            <a:endParaRPr lang="en-US"/>
          </a:p>
        </p:txBody>
      </p:sp>
      <p:pic>
        <p:nvPicPr>
          <p:cNvPr id="1229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759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a new project and design at the click of a button</a:t>
            </a:r>
            <a:endParaRPr lang="en-US" dirty="0"/>
          </a:p>
        </p:txBody>
      </p:sp>
      <p:sp>
        <p:nvSpPr>
          <p:cNvPr id="4" name="Text Placeholder 3"/>
          <p:cNvSpPr>
            <a:spLocks noGrp="1"/>
          </p:cNvSpPr>
          <p:nvPr>
            <p:ph type="body" sz="half" idx="2"/>
          </p:nvPr>
        </p:nvSpPr>
        <p:spPr/>
        <p:txBody>
          <a:bodyPr/>
          <a:lstStyle/>
          <a:p>
            <a:endParaRPr lang="en-US"/>
          </a:p>
        </p:txBody>
      </p:sp>
      <p:pic>
        <p:nvPicPr>
          <p:cNvPr id="11266"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56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Give it a name and location</a:t>
            </a:r>
            <a:endParaRPr lang="en-US" dirty="0"/>
          </a:p>
        </p:txBody>
      </p:sp>
      <p:sp>
        <p:nvSpPr>
          <p:cNvPr id="4" name="Text Placeholder 3"/>
          <p:cNvSpPr>
            <a:spLocks noGrp="1"/>
          </p:cNvSpPr>
          <p:nvPr>
            <p:ph type="body" sz="half" idx="2"/>
          </p:nvPr>
        </p:nvSpPr>
        <p:spPr/>
        <p:txBody>
          <a:bodyPr/>
          <a:lstStyle/>
          <a:p>
            <a:endParaRPr lang="en-US"/>
          </a:p>
        </p:txBody>
      </p:sp>
      <p:pic>
        <p:nvPicPr>
          <p:cNvPr id="1331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737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clean, step wise process for creating the design</a:t>
            </a:r>
            <a:endParaRPr lang="en-US" dirty="0"/>
          </a:p>
        </p:txBody>
      </p:sp>
      <p:sp>
        <p:nvSpPr>
          <p:cNvPr id="4" name="Text Placeholder 3"/>
          <p:cNvSpPr>
            <a:spLocks noGrp="1"/>
          </p:cNvSpPr>
          <p:nvPr>
            <p:ph type="body" sz="half" idx="2"/>
          </p:nvPr>
        </p:nvSpPr>
        <p:spPr/>
        <p:txBody>
          <a:bodyPr/>
          <a:lstStyle/>
          <a:p>
            <a:endParaRPr lang="en-US"/>
          </a:p>
        </p:txBody>
      </p:sp>
      <p:pic>
        <p:nvPicPr>
          <p:cNvPr id="1433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602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Start with general project information, locations</a:t>
            </a:r>
            <a:endParaRPr lang="en-US" dirty="0"/>
          </a:p>
        </p:txBody>
      </p:sp>
      <p:sp>
        <p:nvSpPr>
          <p:cNvPr id="4" name="Text Placeholder 3"/>
          <p:cNvSpPr>
            <a:spLocks noGrp="1"/>
          </p:cNvSpPr>
          <p:nvPr>
            <p:ph type="body" sz="half" idx="2"/>
          </p:nvPr>
        </p:nvSpPr>
        <p:spPr/>
        <p:txBody>
          <a:bodyPr/>
          <a:lstStyle/>
          <a:p>
            <a:endParaRPr lang="en-US"/>
          </a:p>
        </p:txBody>
      </p:sp>
      <p:pic>
        <p:nvPicPr>
          <p:cNvPr id="17410"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604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 Expand into design parameters</a:t>
            </a:r>
            <a:endParaRPr lang="en-US" dirty="0"/>
          </a:p>
        </p:txBody>
      </p:sp>
      <p:sp>
        <p:nvSpPr>
          <p:cNvPr id="4" name="Text Placeholder 3"/>
          <p:cNvSpPr>
            <a:spLocks noGrp="1"/>
          </p:cNvSpPr>
          <p:nvPr>
            <p:ph type="body" sz="half" idx="2"/>
          </p:nvPr>
        </p:nvSpPr>
        <p:spPr/>
        <p:txBody>
          <a:bodyPr/>
          <a:lstStyle/>
          <a:p>
            <a:endParaRPr lang="en-US"/>
          </a:p>
        </p:txBody>
      </p:sp>
      <p:pic>
        <p:nvPicPr>
          <p:cNvPr id="1638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172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Context </a:t>
            </a:r>
            <a:r>
              <a:rPr lang="en-US" dirty="0"/>
              <a:t>s</a:t>
            </a:r>
            <a:r>
              <a:rPr lang="en-US" dirty="0" smtClean="0"/>
              <a:t>ensitive help linked to resources throughout</a:t>
            </a:r>
            <a:endParaRPr lang="en-US" dirty="0"/>
          </a:p>
        </p:txBody>
      </p:sp>
      <p:sp>
        <p:nvSpPr>
          <p:cNvPr id="4" name="Text Placeholder 3"/>
          <p:cNvSpPr>
            <a:spLocks noGrp="1"/>
          </p:cNvSpPr>
          <p:nvPr>
            <p:ph type="body" sz="half" idx="2"/>
          </p:nvPr>
        </p:nvSpPr>
        <p:spPr/>
        <p:txBody>
          <a:bodyPr/>
          <a:lstStyle/>
          <a:p>
            <a:endParaRPr lang="en-US"/>
          </a:p>
        </p:txBody>
      </p:sp>
      <p:pic>
        <p:nvPicPr>
          <p:cNvPr id="15363"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477000" y="381000"/>
            <a:ext cx="2438400" cy="4419600"/>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63602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Enter traffic and loading information</a:t>
            </a:r>
            <a:endParaRPr lang="en-US" dirty="0"/>
          </a:p>
        </p:txBody>
      </p:sp>
      <p:sp>
        <p:nvSpPr>
          <p:cNvPr id="4" name="Text Placeholder 3"/>
          <p:cNvSpPr>
            <a:spLocks noGrp="1"/>
          </p:cNvSpPr>
          <p:nvPr>
            <p:ph type="body" sz="half" idx="2"/>
          </p:nvPr>
        </p:nvSpPr>
        <p:spPr/>
        <p:txBody>
          <a:bodyPr/>
          <a:lstStyle/>
          <a:p>
            <a:endParaRPr lang="en-US"/>
          </a:p>
        </p:txBody>
      </p:sp>
      <p:pic>
        <p:nvPicPr>
          <p:cNvPr id="1843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6008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Calculate traffic from AADT using AASHTO methods</a:t>
            </a:r>
            <a:endParaRPr lang="en-US" dirty="0"/>
          </a:p>
        </p:txBody>
      </p:sp>
      <p:sp>
        <p:nvSpPr>
          <p:cNvPr id="4" name="Text Placeholder 3"/>
          <p:cNvSpPr>
            <a:spLocks noGrp="1"/>
          </p:cNvSpPr>
          <p:nvPr>
            <p:ph type="body" sz="half" idx="2"/>
          </p:nvPr>
        </p:nvSpPr>
        <p:spPr/>
        <p:txBody>
          <a:bodyPr/>
          <a:lstStyle/>
          <a:p>
            <a:endParaRPr lang="en-US"/>
          </a:p>
        </p:txBody>
      </p:sp>
      <p:pic>
        <p:nvPicPr>
          <p:cNvPr id="1945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03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We’ve got a lot of roads</a:t>
            </a:r>
            <a:endParaRPr lang="en-US" dirty="0"/>
          </a:p>
        </p:txBody>
      </p:sp>
      <p:sp>
        <p:nvSpPr>
          <p:cNvPr id="7" name="Text Placeholder 6"/>
          <p:cNvSpPr>
            <a:spLocks noGrp="1"/>
          </p:cNvSpPr>
          <p:nvPr>
            <p:ph type="body" sz="half" idx="2"/>
          </p:nvPr>
        </p:nvSpPr>
        <p:spPr/>
        <p:txBody>
          <a:bodyPr/>
          <a:lstStyle/>
          <a:p>
            <a:r>
              <a:rPr lang="en-US" dirty="0"/>
              <a:t>http://www.fhwa.dot.gov/planning/images/thnhsjpg.jpg</a:t>
            </a:r>
          </a:p>
        </p:txBody>
      </p:sp>
      <p:pic>
        <p:nvPicPr>
          <p:cNvPr id="4098" name="Picture 2" descr="http://www.fhwa.dot.gov/planning/images/thnhsjpg.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934" b="293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280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Completion year traffic is set, now on to LEF</a:t>
            </a:r>
            <a:endParaRPr lang="en-US" dirty="0"/>
          </a:p>
        </p:txBody>
      </p:sp>
      <p:sp>
        <p:nvSpPr>
          <p:cNvPr id="4" name="Text Placeholder 3"/>
          <p:cNvSpPr>
            <a:spLocks noGrp="1"/>
          </p:cNvSpPr>
          <p:nvPr>
            <p:ph type="body" sz="half" idx="2"/>
          </p:nvPr>
        </p:nvSpPr>
        <p:spPr/>
        <p:txBody>
          <a:bodyPr/>
          <a:lstStyle/>
          <a:p>
            <a:endParaRPr lang="en-US"/>
          </a:p>
        </p:txBody>
      </p:sp>
      <p:pic>
        <p:nvPicPr>
          <p:cNvPr id="2048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792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composite load equivalency factor </a:t>
            </a:r>
            <a:endParaRPr lang="en-US" dirty="0"/>
          </a:p>
        </p:txBody>
      </p:sp>
      <p:sp>
        <p:nvSpPr>
          <p:cNvPr id="4" name="Text Placeholder 3"/>
          <p:cNvSpPr>
            <a:spLocks noGrp="1"/>
          </p:cNvSpPr>
          <p:nvPr>
            <p:ph type="body" sz="half" idx="2"/>
          </p:nvPr>
        </p:nvSpPr>
        <p:spPr/>
        <p:txBody>
          <a:bodyPr/>
          <a:lstStyle/>
          <a:p>
            <a:endParaRPr lang="en-US"/>
          </a:p>
        </p:txBody>
      </p:sp>
      <p:pic>
        <p:nvPicPr>
          <p:cNvPr id="2150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xfrm>
            <a:off x="381000" y="381000"/>
            <a:ext cx="8382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23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your surface layer information</a:t>
            </a:r>
            <a:endParaRPr lang="en-US" dirty="0"/>
          </a:p>
        </p:txBody>
      </p:sp>
      <p:sp>
        <p:nvSpPr>
          <p:cNvPr id="4" name="Text Placeholder 3"/>
          <p:cNvSpPr>
            <a:spLocks noGrp="1"/>
          </p:cNvSpPr>
          <p:nvPr>
            <p:ph type="body" sz="half" idx="2"/>
          </p:nvPr>
        </p:nvSpPr>
        <p:spPr/>
        <p:txBody>
          <a:bodyPr/>
          <a:lstStyle/>
          <a:p>
            <a:endParaRPr lang="en-US"/>
          </a:p>
        </p:txBody>
      </p:sp>
      <p:pic>
        <p:nvPicPr>
          <p:cNvPr id="2253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809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Warnings where appropriate to alert of changes</a:t>
            </a:r>
            <a:endParaRPr lang="en-US" dirty="0"/>
          </a:p>
        </p:txBody>
      </p:sp>
      <p:sp>
        <p:nvSpPr>
          <p:cNvPr id="4" name="Text Placeholder 3"/>
          <p:cNvSpPr>
            <a:spLocks noGrp="1"/>
          </p:cNvSpPr>
          <p:nvPr>
            <p:ph type="body" sz="half" idx="2"/>
          </p:nvPr>
        </p:nvSpPr>
        <p:spPr/>
        <p:txBody>
          <a:bodyPr/>
          <a:lstStyle/>
          <a:p>
            <a:endParaRPr lang="en-US"/>
          </a:p>
        </p:txBody>
      </p:sp>
      <p:pic>
        <p:nvPicPr>
          <p:cNvPr id="2355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07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Enter your base layer and subgrade information</a:t>
            </a:r>
            <a:endParaRPr lang="en-US" dirty="0"/>
          </a:p>
        </p:txBody>
      </p:sp>
      <p:sp>
        <p:nvSpPr>
          <p:cNvPr id="4" name="Text Placeholder 3"/>
          <p:cNvSpPr>
            <a:spLocks noGrp="1"/>
          </p:cNvSpPr>
          <p:nvPr>
            <p:ph type="body" sz="half" idx="2"/>
          </p:nvPr>
        </p:nvSpPr>
        <p:spPr/>
        <p:txBody>
          <a:bodyPr/>
          <a:lstStyle/>
          <a:p>
            <a:endParaRPr lang="en-US"/>
          </a:p>
        </p:txBody>
      </p:sp>
      <p:pic>
        <p:nvPicPr>
          <p:cNvPr id="2457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27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multiple base layers if needed</a:t>
            </a:r>
            <a:endParaRPr lang="en-US" dirty="0"/>
          </a:p>
        </p:txBody>
      </p:sp>
      <p:sp>
        <p:nvSpPr>
          <p:cNvPr id="4" name="Text Placeholder 3"/>
          <p:cNvSpPr>
            <a:spLocks noGrp="1"/>
          </p:cNvSpPr>
          <p:nvPr>
            <p:ph type="body" sz="half" idx="2"/>
          </p:nvPr>
        </p:nvSpPr>
        <p:spPr/>
        <p:txBody>
          <a:bodyPr/>
          <a:lstStyle/>
          <a:p>
            <a:endParaRPr lang="en-US"/>
          </a:p>
        </p:txBody>
      </p:sp>
      <p:pic>
        <p:nvPicPr>
          <p:cNvPr id="2560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93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And enter your subgrade…can use conversion tables</a:t>
            </a:r>
            <a:endParaRPr lang="en-US" dirty="0"/>
          </a:p>
        </p:txBody>
      </p:sp>
      <p:sp>
        <p:nvSpPr>
          <p:cNvPr id="4" name="Text Placeholder 3"/>
          <p:cNvSpPr>
            <a:spLocks noGrp="1"/>
          </p:cNvSpPr>
          <p:nvPr>
            <p:ph type="body" sz="half" idx="2"/>
          </p:nvPr>
        </p:nvSpPr>
        <p:spPr/>
        <p:txBody>
          <a:bodyPr/>
          <a:lstStyle/>
          <a:p>
            <a:endParaRPr lang="en-US"/>
          </a:p>
        </p:txBody>
      </p:sp>
      <p:pic>
        <p:nvPicPr>
          <p:cNvPr id="266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950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And voila…a design and resources are available</a:t>
            </a:r>
            <a:endParaRPr lang="en-US" dirty="0"/>
          </a:p>
        </p:txBody>
      </p:sp>
      <p:sp>
        <p:nvSpPr>
          <p:cNvPr id="4" name="Text Placeholder 3"/>
          <p:cNvSpPr>
            <a:spLocks noGrp="1"/>
          </p:cNvSpPr>
          <p:nvPr>
            <p:ph type="body" sz="half" idx="2"/>
          </p:nvPr>
        </p:nvSpPr>
        <p:spPr/>
        <p:txBody>
          <a:bodyPr/>
          <a:lstStyle/>
          <a:p>
            <a:endParaRPr lang="en-US"/>
          </a:p>
        </p:txBody>
      </p:sp>
      <p:pic>
        <p:nvPicPr>
          <p:cNvPr id="27651"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42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And the calculations are shown</a:t>
            </a:r>
            <a:endParaRPr lang="en-US" dirty="0"/>
          </a:p>
        </p:txBody>
      </p:sp>
      <p:sp>
        <p:nvSpPr>
          <p:cNvPr id="4" name="Text Placeholder 3"/>
          <p:cNvSpPr>
            <a:spLocks noGrp="1"/>
          </p:cNvSpPr>
          <p:nvPr>
            <p:ph type="body" sz="half" idx="2"/>
          </p:nvPr>
        </p:nvSpPr>
        <p:spPr/>
        <p:txBody>
          <a:bodyPr/>
          <a:lstStyle/>
          <a:p>
            <a:endParaRPr lang="en-US"/>
          </a:p>
        </p:txBody>
      </p:sp>
      <p:pic>
        <p:nvPicPr>
          <p:cNvPr id="286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558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Iterate back and forth to check sensitivity, add layers</a:t>
            </a:r>
            <a:endParaRPr lang="en-US" dirty="0"/>
          </a:p>
        </p:txBody>
      </p:sp>
      <p:sp>
        <p:nvSpPr>
          <p:cNvPr id="4" name="Text Placeholder 3"/>
          <p:cNvSpPr>
            <a:spLocks noGrp="1"/>
          </p:cNvSpPr>
          <p:nvPr>
            <p:ph type="body" sz="half" idx="2"/>
          </p:nvPr>
        </p:nvSpPr>
        <p:spPr/>
        <p:txBody>
          <a:bodyPr/>
          <a:lstStyle/>
          <a:p>
            <a:endParaRPr lang="en-US"/>
          </a:p>
        </p:txBody>
      </p:sp>
      <p:pic>
        <p:nvPicPr>
          <p:cNvPr id="2969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46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Examples of over and under-designed pavement abound</a:t>
            </a:r>
            <a:endParaRPr lang="en-US" dirty="0"/>
          </a:p>
        </p:txBody>
      </p:sp>
      <p:sp>
        <p:nvSpPr>
          <p:cNvPr id="4" name="Text Placeholder 3"/>
          <p:cNvSpPr>
            <a:spLocks noGrp="1"/>
          </p:cNvSpPr>
          <p:nvPr>
            <p:ph type="body" sz="half" idx="2"/>
          </p:nvPr>
        </p:nvSpPr>
        <p:spPr/>
        <p:txBody>
          <a:bodyPr/>
          <a:lstStyle/>
          <a:p>
            <a:r>
              <a:rPr lang="en-US" dirty="0" smtClean="0"/>
              <a:t>Photos courtesy of WSDOT</a:t>
            </a:r>
            <a:endParaRPr lang="en-US" dirty="0"/>
          </a:p>
        </p:txBody>
      </p:sp>
      <p:pic>
        <p:nvPicPr>
          <p:cNvPr id="5123" name="Picture 3" descr="X:\Presentations\pcc slabs with no longitudinal joints.pn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3964" r="239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X:\Presentations\WSDOT065.jpg"/>
          <p:cNvPicPr>
            <a:picLocks noGrp="1" noChangeAspect="1" noChangeArrowheads="1"/>
          </p:cNvPicPr>
          <p:nvPr>
            <p:ph type="pic" idx="10"/>
          </p:nvPr>
        </p:nvPicPr>
        <p:blipFill>
          <a:blip r:embed="rId4">
            <a:extLst>
              <a:ext uri="{28A0092B-C50C-407E-A947-70E740481C1C}">
                <a14:useLocalDpi xmlns:a14="http://schemas.microsoft.com/office/drawing/2010/main" val="0"/>
              </a:ext>
            </a:extLst>
          </a:blip>
          <a:srcRect l="24626" r="2462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251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 Rigid, a similar process with a few alterations</a:t>
            </a:r>
            <a:endParaRPr lang="en-US" dirty="0"/>
          </a:p>
        </p:txBody>
      </p:sp>
      <p:sp>
        <p:nvSpPr>
          <p:cNvPr id="4" name="Text Placeholder 3"/>
          <p:cNvSpPr>
            <a:spLocks noGrp="1"/>
          </p:cNvSpPr>
          <p:nvPr>
            <p:ph type="body" sz="half" idx="2"/>
          </p:nvPr>
        </p:nvSpPr>
        <p:spPr/>
        <p:txBody>
          <a:bodyPr/>
          <a:lstStyle/>
          <a:p>
            <a:endParaRPr lang="en-US"/>
          </a:p>
        </p:txBody>
      </p:sp>
      <p:pic>
        <p:nvPicPr>
          <p:cNvPr id="3072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200400" y="4362450"/>
            <a:ext cx="2438400" cy="457200"/>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3988996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design parameters for weather</a:t>
            </a:r>
            <a:endParaRPr lang="en-US" dirty="0"/>
          </a:p>
        </p:txBody>
      </p:sp>
      <p:sp>
        <p:nvSpPr>
          <p:cNvPr id="4" name="Text Placeholder 3"/>
          <p:cNvSpPr>
            <a:spLocks noGrp="1"/>
          </p:cNvSpPr>
          <p:nvPr>
            <p:ph type="body" sz="half" idx="2"/>
          </p:nvPr>
        </p:nvSpPr>
        <p:spPr/>
        <p:txBody>
          <a:bodyPr/>
          <a:lstStyle/>
          <a:p>
            <a:endParaRPr lang="en-US"/>
          </a:p>
        </p:txBody>
      </p:sp>
      <p:pic>
        <p:nvPicPr>
          <p:cNvPr id="31748" name="Picture 4"/>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200400" y="3276600"/>
            <a:ext cx="2971800" cy="1905000"/>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4202637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the surface characteristics</a:t>
            </a:r>
            <a:endParaRPr lang="en-US" dirty="0"/>
          </a:p>
        </p:txBody>
      </p:sp>
      <p:sp>
        <p:nvSpPr>
          <p:cNvPr id="4" name="Text Placeholder 3"/>
          <p:cNvSpPr>
            <a:spLocks noGrp="1"/>
          </p:cNvSpPr>
          <p:nvPr>
            <p:ph type="body" sz="half" idx="2"/>
          </p:nvPr>
        </p:nvSpPr>
        <p:spPr/>
        <p:txBody>
          <a:bodyPr/>
          <a:lstStyle/>
          <a:p>
            <a:endParaRPr lang="en-US"/>
          </a:p>
        </p:txBody>
      </p:sp>
      <p:pic>
        <p:nvPicPr>
          <p:cNvPr id="3277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935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the base characteristics</a:t>
            </a:r>
            <a:endParaRPr lang="en-US" dirty="0"/>
          </a:p>
        </p:txBody>
      </p:sp>
      <p:sp>
        <p:nvSpPr>
          <p:cNvPr id="4" name="Text Placeholder 3"/>
          <p:cNvSpPr>
            <a:spLocks noGrp="1"/>
          </p:cNvSpPr>
          <p:nvPr>
            <p:ph type="body" sz="half" idx="2"/>
          </p:nvPr>
        </p:nvSpPr>
        <p:spPr/>
        <p:txBody>
          <a:bodyPr/>
          <a:lstStyle/>
          <a:p>
            <a:endParaRPr lang="en-US"/>
          </a:p>
        </p:txBody>
      </p:sp>
      <p:pic>
        <p:nvPicPr>
          <p:cNvPr id="3379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44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and </a:t>
            </a:r>
            <a:r>
              <a:rPr lang="en-US" dirty="0" smtClean="0"/>
              <a:t>a design is presented with calculations</a:t>
            </a:r>
            <a:endParaRPr lang="en-US" dirty="0"/>
          </a:p>
        </p:txBody>
      </p:sp>
      <p:sp>
        <p:nvSpPr>
          <p:cNvPr id="4" name="Text Placeholder 3"/>
          <p:cNvSpPr>
            <a:spLocks noGrp="1"/>
          </p:cNvSpPr>
          <p:nvPr>
            <p:ph type="body" sz="half" idx="2"/>
          </p:nvPr>
        </p:nvSpPr>
        <p:spPr/>
        <p:txBody>
          <a:bodyPr/>
          <a:lstStyle/>
          <a:p>
            <a:endParaRPr lang="en-US"/>
          </a:p>
        </p:txBody>
      </p:sp>
      <p:pic>
        <p:nvPicPr>
          <p:cNvPr id="3481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39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Parking lots you ask?</a:t>
            </a:r>
            <a:endParaRPr lang="en-US" dirty="0"/>
          </a:p>
        </p:txBody>
      </p:sp>
      <p:sp>
        <p:nvSpPr>
          <p:cNvPr id="4" name="Text Placeholder 3"/>
          <p:cNvSpPr>
            <a:spLocks noGrp="1"/>
          </p:cNvSpPr>
          <p:nvPr>
            <p:ph type="body" sz="half" idx="2"/>
          </p:nvPr>
        </p:nvSpPr>
        <p:spPr/>
        <p:txBody>
          <a:bodyPr/>
          <a:lstStyle/>
          <a:p>
            <a:endParaRPr lang="en-US"/>
          </a:p>
        </p:txBody>
      </p:sp>
      <p:pic>
        <p:nvPicPr>
          <p:cNvPr id="3584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00400" y="3848100"/>
            <a:ext cx="4191000" cy="571500"/>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279671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aveXpress: A Simplified Pavement Design Tool - Mozilla Firefox"/>
          <p:cNvPicPr>
            <a:picLocks noGrp="1" noChangeAspect="1"/>
          </p:cNvPicPr>
          <p:nvPr>
            <p:ph type="pic" idx="1"/>
          </p:nvPr>
        </p:nvPicPr>
        <p:blipFill>
          <a:blip r:embed="rId2">
            <a:extLst>
              <a:ext uri="{28A0092B-C50C-407E-A947-70E740481C1C}">
                <a14:useLocalDpi xmlns:a14="http://schemas.microsoft.com/office/drawing/2010/main" val="0"/>
              </a:ext>
            </a:extLst>
          </a:blip>
          <a:srcRect l="5807" r="5807"/>
          <a:stretch>
            <a:fillRect/>
          </a:stretch>
        </p:blipFill>
        <p:spPr/>
      </p:pic>
      <p:sp>
        <p:nvSpPr>
          <p:cNvPr id="8" name="Title 2"/>
          <p:cNvSpPr>
            <a:spLocks noGrp="1"/>
          </p:cNvSpPr>
          <p:nvPr>
            <p:ph type="title"/>
          </p:nvPr>
        </p:nvSpPr>
        <p:spPr/>
        <p:txBody>
          <a:bodyPr/>
          <a:lstStyle/>
          <a:p>
            <a:r>
              <a:rPr lang="en-US" dirty="0" smtClean="0"/>
              <a:t>Light duty points directly to local guidance (catalogs)</a:t>
            </a:r>
            <a:endParaRPr lang="en-US" dirty="0"/>
          </a:p>
        </p:txBody>
      </p:sp>
    </p:spTree>
    <p:extLst>
      <p:ext uri="{BB962C8B-B14F-4D97-AF65-F5344CB8AC3E}">
        <p14:creationId xmlns:p14="http://schemas.microsoft.com/office/powerpoint/2010/main" val="1190232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Takes you to local guidance from MAPA</a:t>
            </a:r>
            <a:endParaRPr lang="en-US" dirty="0"/>
          </a:p>
        </p:txBody>
      </p:sp>
      <p:pic>
        <p:nvPicPr>
          <p:cNvPr id="5" name="Picture Placeholder 4" descr="Missouri Asphalt Pavement Association - Mozilla Firefox"/>
          <p:cNvPicPr>
            <a:picLocks noGrp="1" noChangeAspect="1"/>
          </p:cNvPicPr>
          <p:nvPr>
            <p:ph type="pic" idx="1"/>
          </p:nvPr>
        </p:nvPicPr>
        <p:blipFill>
          <a:blip r:embed="rId2">
            <a:extLst>
              <a:ext uri="{28A0092B-C50C-407E-A947-70E740481C1C}">
                <a14:useLocalDpi xmlns:a14="http://schemas.microsoft.com/office/drawing/2010/main" val="0"/>
              </a:ext>
            </a:extLst>
          </a:blip>
          <a:srcRect l="5807" r="5807"/>
          <a:stretch>
            <a:fillRect/>
          </a:stretch>
        </p:blipFill>
        <p:spPr/>
      </p:pic>
    </p:spTree>
    <p:extLst>
      <p:ext uri="{BB962C8B-B14F-4D97-AF65-F5344CB8AC3E}">
        <p14:creationId xmlns:p14="http://schemas.microsoft.com/office/powerpoint/2010/main" val="331507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other </a:t>
            </a:r>
            <a:r>
              <a:rPr lang="en-US" dirty="0"/>
              <a:t>c</a:t>
            </a:r>
            <a:r>
              <a:rPr lang="en-US" dirty="0" smtClean="0"/>
              <a:t>apabilities you should be aware of</a:t>
            </a:r>
            <a:endParaRPr lang="en-US" dirty="0"/>
          </a:p>
        </p:txBody>
      </p:sp>
      <p:sp>
        <p:nvSpPr>
          <p:cNvPr id="4" name="Text Placeholder 3"/>
          <p:cNvSpPr>
            <a:spLocks noGrp="1"/>
          </p:cNvSpPr>
          <p:nvPr>
            <p:ph type="body" sz="half" idx="2"/>
          </p:nvPr>
        </p:nvSpPr>
        <p:spPr/>
        <p:txBody>
          <a:bodyPr/>
          <a:lstStyle/>
          <a:p>
            <a:endParaRPr lang="en-US"/>
          </a:p>
        </p:txBody>
      </p:sp>
      <p:pic>
        <p:nvPicPr>
          <p:cNvPr id="3891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49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Organize, store, and print your designs </a:t>
            </a:r>
            <a:endParaRPr lang="en-US" dirty="0"/>
          </a:p>
        </p:txBody>
      </p:sp>
      <p:sp>
        <p:nvSpPr>
          <p:cNvPr id="4" name="Text Placeholder 3"/>
          <p:cNvSpPr>
            <a:spLocks noGrp="1"/>
          </p:cNvSpPr>
          <p:nvPr>
            <p:ph type="body" sz="half" idx="2"/>
          </p:nvPr>
        </p:nvSpPr>
        <p:spPr/>
        <p:txBody>
          <a:bodyPr/>
          <a:lstStyle/>
          <a:p>
            <a:endParaRPr lang="en-US"/>
          </a:p>
        </p:txBody>
      </p:sp>
      <p:pic>
        <p:nvPicPr>
          <p:cNvPr id="3993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086600" y="2590800"/>
            <a:ext cx="1371600" cy="285750"/>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49494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p:cNvSpPr>
            <a:spLocks noGrp="1"/>
          </p:cNvSpPr>
          <p:nvPr>
            <p:ph type="pic" idx="1"/>
          </p:nvPr>
        </p:nvSpPr>
        <p:spPr/>
      </p:sp>
      <p:sp>
        <p:nvSpPr>
          <p:cNvPr id="3" name="Title 2"/>
          <p:cNvSpPr>
            <a:spLocks noGrp="1"/>
          </p:cNvSpPr>
          <p:nvPr>
            <p:ph type="title"/>
          </p:nvPr>
        </p:nvSpPr>
        <p:spPr/>
        <p:txBody>
          <a:bodyPr/>
          <a:lstStyle/>
          <a:p>
            <a:r>
              <a:rPr lang="en-US" dirty="0" smtClean="0"/>
              <a:t>Perpetual pavement design is a long lasting approach</a:t>
            </a:r>
            <a:endParaRPr lang="en-US" dirty="0"/>
          </a:p>
        </p:txBody>
      </p:sp>
      <p:sp>
        <p:nvSpPr>
          <p:cNvPr id="13" name="Text Placeholder 12"/>
          <p:cNvSpPr>
            <a:spLocks noGrp="1"/>
          </p:cNvSpPr>
          <p:nvPr>
            <p:ph type="body" sz="half" idx="2"/>
          </p:nvPr>
        </p:nvSpPr>
        <p:spPr/>
        <p:txBody>
          <a:bodyPr/>
          <a:lstStyle/>
          <a:p>
            <a:r>
              <a:rPr lang="en-US" dirty="0"/>
              <a:t>Pavement Interactive</a:t>
            </a:r>
          </a:p>
          <a:p>
            <a:endParaRPr lang="en-US" dirty="0"/>
          </a:p>
        </p:txBody>
      </p:sp>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800"/>
            <a:ext cx="7315200" cy="522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8077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Share your design directly from </a:t>
            </a:r>
            <a:r>
              <a:rPr lang="en-US" dirty="0" err="1" smtClean="0"/>
              <a:t>PaveXpress</a:t>
            </a:r>
            <a:r>
              <a:rPr lang="en-US" dirty="0" smtClean="0"/>
              <a:t> via email</a:t>
            </a:r>
            <a:endParaRPr lang="en-US" dirty="0"/>
          </a:p>
        </p:txBody>
      </p:sp>
      <p:sp>
        <p:nvSpPr>
          <p:cNvPr id="4" name="Text Placeholder 3"/>
          <p:cNvSpPr>
            <a:spLocks noGrp="1"/>
          </p:cNvSpPr>
          <p:nvPr>
            <p:ph type="body" sz="half" idx="2"/>
          </p:nvPr>
        </p:nvSpPr>
        <p:spPr/>
        <p:txBody>
          <a:bodyPr/>
          <a:lstStyle/>
          <a:p>
            <a:endParaRPr lang="en-US"/>
          </a:p>
        </p:txBody>
      </p:sp>
      <p:pic>
        <p:nvPicPr>
          <p:cNvPr id="40962"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670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Compare up to 3 designs side by side</a:t>
            </a:r>
            <a:endParaRPr lang="en-US" dirty="0"/>
          </a:p>
        </p:txBody>
      </p:sp>
      <p:sp>
        <p:nvSpPr>
          <p:cNvPr id="4" name="Text Placeholder 3"/>
          <p:cNvSpPr>
            <a:spLocks noGrp="1"/>
          </p:cNvSpPr>
          <p:nvPr>
            <p:ph type="body" sz="half" idx="2"/>
          </p:nvPr>
        </p:nvSpPr>
        <p:spPr/>
        <p:txBody>
          <a:bodyPr/>
          <a:lstStyle/>
          <a:p>
            <a:endParaRPr lang="en-US"/>
          </a:p>
        </p:txBody>
      </p:sp>
      <p:pic>
        <p:nvPicPr>
          <p:cNvPr id="41986"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83" r="58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361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Roadmap for </a:t>
            </a:r>
            <a:r>
              <a:rPr lang="en-US" b="1" i="1" dirty="0" smtClean="0"/>
              <a:t>PaveXpress</a:t>
            </a:r>
            <a:endParaRPr lang="en-US" sz="3600" b="1" i="1" dirty="0"/>
          </a:p>
        </p:txBody>
      </p:sp>
      <p:sp>
        <p:nvSpPr>
          <p:cNvPr id="2" name="Content Placeholder 1"/>
          <p:cNvSpPr>
            <a:spLocks noGrp="1"/>
          </p:cNvSpPr>
          <p:nvPr>
            <p:ph idx="1"/>
          </p:nvPr>
        </p:nvSpPr>
        <p:spPr/>
        <p:txBody>
          <a:bodyPr>
            <a:normAutofit fontScale="92500" lnSpcReduction="20000"/>
          </a:bodyPr>
          <a:lstStyle/>
          <a:p>
            <a:pPr marL="0" indent="0">
              <a:buNone/>
            </a:pPr>
            <a:r>
              <a:rPr lang="en-US" dirty="0" smtClean="0"/>
              <a:t>A framework to continue to build upon:</a:t>
            </a:r>
          </a:p>
          <a:p>
            <a:r>
              <a:rPr lang="en-US" b="1" dirty="0" smtClean="0"/>
              <a:t>Version 1.0: </a:t>
            </a:r>
            <a:r>
              <a:rPr lang="en-US" dirty="0"/>
              <a:t>Basic AASHTO 93/98 for flexible and rigid</a:t>
            </a:r>
          </a:p>
          <a:p>
            <a:pPr lvl="1"/>
            <a:r>
              <a:rPr lang="en-US" dirty="0"/>
              <a:t>Launched </a:t>
            </a:r>
            <a:r>
              <a:rPr lang="en-US" dirty="0" smtClean="0"/>
              <a:t>late 2014</a:t>
            </a:r>
          </a:p>
          <a:p>
            <a:r>
              <a:rPr lang="en-US" b="1" dirty="0" smtClean="0"/>
              <a:t>Version 1.1: </a:t>
            </a:r>
            <a:r>
              <a:rPr lang="en-US" dirty="0" smtClean="0"/>
              <a:t>Layer Protection</a:t>
            </a:r>
          </a:p>
          <a:p>
            <a:pPr lvl="1"/>
            <a:r>
              <a:rPr lang="en-US" dirty="0" smtClean="0"/>
              <a:t>Just launched on Monday</a:t>
            </a:r>
          </a:p>
          <a:p>
            <a:r>
              <a:rPr lang="en-US" dirty="0" smtClean="0"/>
              <a:t>Version 2.0: Overlay Design (empirical)</a:t>
            </a:r>
          </a:p>
          <a:p>
            <a:pPr lvl="1"/>
            <a:r>
              <a:rPr lang="en-US" dirty="0" smtClean="0"/>
              <a:t>Coming Q2</a:t>
            </a:r>
          </a:p>
          <a:p>
            <a:r>
              <a:rPr lang="en-US" dirty="0" smtClean="0"/>
              <a:t>Version 3.0: Simplified mechanistic design for both new construction and overlays</a:t>
            </a:r>
          </a:p>
        </p:txBody>
      </p:sp>
    </p:spTree>
    <p:extLst>
      <p:ext uri="{BB962C8B-B14F-4D97-AF65-F5344CB8AC3E}">
        <p14:creationId xmlns:p14="http://schemas.microsoft.com/office/powerpoint/2010/main" val="2364196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752600"/>
          </a:xfrm>
        </p:spPr>
        <p:txBody>
          <a:bodyPr>
            <a:normAutofit fontScale="90000"/>
          </a:bodyPr>
          <a:lstStyle/>
          <a:p>
            <a:r>
              <a:rPr lang="en-US" dirty="0" smtClean="0"/>
              <a:t/>
            </a:r>
            <a:br>
              <a:rPr lang="en-US" dirty="0" smtClean="0"/>
            </a:br>
            <a:r>
              <a:rPr lang="en-US" sz="3600" i="1" dirty="0">
                <a:latin typeface="+mn-lt"/>
              </a:rPr>
              <a:t/>
            </a:r>
            <a:br>
              <a:rPr lang="en-US" sz="3600" i="1" dirty="0">
                <a:latin typeface="+mn-lt"/>
              </a:rPr>
            </a:br>
            <a:r>
              <a:rPr lang="en-US" sz="3600" i="1" dirty="0" smtClean="0">
                <a:latin typeface="+mn-lt"/>
              </a:rPr>
              <a:t>A Simplified Pavement Design Tool</a:t>
            </a:r>
            <a:endParaRPr lang="en-US" i="1"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850712"/>
            <a:ext cx="4750882" cy="825688"/>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20499" r="14001" b="10889"/>
          <a:stretch/>
        </p:blipFill>
        <p:spPr>
          <a:xfrm>
            <a:off x="2481136" y="2514600"/>
            <a:ext cx="4047230" cy="3097212"/>
          </a:xfrm>
          <a:prstGeom prst="rect">
            <a:avLst/>
          </a:prstGeom>
        </p:spPr>
      </p:pic>
      <p:sp>
        <p:nvSpPr>
          <p:cNvPr id="4" name="TextBox 3"/>
          <p:cNvSpPr txBox="1"/>
          <p:nvPr/>
        </p:nvSpPr>
        <p:spPr>
          <a:xfrm>
            <a:off x="859973" y="3581400"/>
            <a:ext cx="73914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lvl="1" algn="ctr"/>
            <a:r>
              <a:rPr lang="en-US" sz="4800" b="1" dirty="0"/>
              <a:t>www.pavexpressdesign.com </a:t>
            </a:r>
          </a:p>
        </p:txBody>
      </p:sp>
    </p:spTree>
    <p:extLst>
      <p:ext uri="{BB962C8B-B14F-4D97-AF65-F5344CB8AC3E}">
        <p14:creationId xmlns:p14="http://schemas.microsoft.com/office/powerpoint/2010/main" val="254783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avementinteractive.org/wp-content/uploads/2008/07/Hma1.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1818" b="1181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smtClean="0"/>
              <a:t>AASHTO has been developing MEPDG for high volume roads, but a gap has developed for local roads and lower volumes </a:t>
            </a:r>
            <a:endParaRPr lang="en-US" dirty="0"/>
          </a:p>
        </p:txBody>
      </p:sp>
      <p:sp>
        <p:nvSpPr>
          <p:cNvPr id="6" name="Text Placeholder 5"/>
          <p:cNvSpPr>
            <a:spLocks noGrp="1"/>
          </p:cNvSpPr>
          <p:nvPr>
            <p:ph type="body" sz="half" idx="2"/>
          </p:nvPr>
        </p:nvSpPr>
        <p:spPr/>
        <p:txBody>
          <a:bodyPr/>
          <a:lstStyle/>
          <a:p>
            <a:r>
              <a:rPr lang="en-US" dirty="0" smtClean="0"/>
              <a:t>Pavement Interactive</a:t>
            </a:r>
            <a:endParaRPr lang="en-US" dirty="0"/>
          </a:p>
        </p:txBody>
      </p:sp>
    </p:spTree>
    <p:extLst>
      <p:ext uri="{BB962C8B-B14F-4D97-AF65-F5344CB8AC3E}">
        <p14:creationId xmlns:p14="http://schemas.microsoft.com/office/powerpoint/2010/main" val="3833405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PaveXpress</a:t>
            </a:r>
            <a:r>
              <a:rPr lang="en-US" dirty="0" smtClean="0"/>
              <a:t> Objectives</a:t>
            </a:r>
            <a:endParaRPr lang="en-US" dirty="0"/>
          </a:p>
        </p:txBody>
      </p:sp>
      <p:sp>
        <p:nvSpPr>
          <p:cNvPr id="3" name="Content Placeholder 2"/>
          <p:cNvSpPr>
            <a:spLocks noGrp="1"/>
          </p:cNvSpPr>
          <p:nvPr>
            <p:ph idx="1"/>
          </p:nvPr>
        </p:nvSpPr>
        <p:spPr/>
        <p:txBody>
          <a:bodyPr anchor="t">
            <a:normAutofit fontScale="92500"/>
          </a:bodyPr>
          <a:lstStyle/>
          <a:p>
            <a:r>
              <a:rPr lang="en-US" dirty="0" smtClean="0"/>
              <a:t>Provide tool to develop technically </a:t>
            </a:r>
            <a:r>
              <a:rPr lang="en-US" dirty="0"/>
              <a:t>sound pavement designs </a:t>
            </a:r>
            <a:r>
              <a:rPr lang="en-US" dirty="0" smtClean="0"/>
              <a:t>for roadway pavements</a:t>
            </a:r>
          </a:p>
          <a:p>
            <a:r>
              <a:rPr lang="en-US" dirty="0" smtClean="0"/>
              <a:t>Provide a </a:t>
            </a:r>
            <a:r>
              <a:rPr lang="en-US" dirty="0"/>
              <a:t>user-friendly, visually appealing, pavement design tool accessible </a:t>
            </a:r>
            <a:r>
              <a:rPr lang="en-US" dirty="0" smtClean="0"/>
              <a:t>to users </a:t>
            </a:r>
            <a:r>
              <a:rPr lang="en-US" dirty="0"/>
              <a:t>on a variety of devices </a:t>
            </a:r>
          </a:p>
          <a:p>
            <a:r>
              <a:rPr lang="en-US" dirty="0"/>
              <a:t>Provide a free application for conducting pavement designs following </a:t>
            </a:r>
            <a:r>
              <a:rPr lang="en-US" dirty="0" smtClean="0"/>
              <a:t>1993/1998 </a:t>
            </a:r>
            <a:r>
              <a:rPr lang="en-US" dirty="0"/>
              <a:t>AASHTO</a:t>
            </a:r>
          </a:p>
          <a:p>
            <a:r>
              <a:rPr lang="en-US" dirty="0" smtClean="0"/>
              <a:t>Provide resources to enhance understanding and comfort with asphalt pavement design</a:t>
            </a:r>
            <a:endParaRPr lang="en-US" dirty="0"/>
          </a:p>
        </p:txBody>
      </p:sp>
    </p:spTree>
    <p:extLst>
      <p:ext uri="{BB962C8B-B14F-4D97-AF65-F5344CB8AC3E}">
        <p14:creationId xmlns:p14="http://schemas.microsoft.com/office/powerpoint/2010/main" val="3192742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Target Audience</a:t>
            </a:r>
            <a:endParaRPr lang="en-US" dirty="0"/>
          </a:p>
        </p:txBody>
      </p:sp>
      <p:sp>
        <p:nvSpPr>
          <p:cNvPr id="2" name="Content Placeholder 1"/>
          <p:cNvSpPr>
            <a:spLocks noGrp="1"/>
          </p:cNvSpPr>
          <p:nvPr>
            <p:ph sz="half" idx="1"/>
          </p:nvPr>
        </p:nvSpPr>
        <p:spPr/>
        <p:txBody>
          <a:bodyPr/>
          <a:lstStyle/>
          <a:p>
            <a:r>
              <a:rPr lang="en-US" dirty="0" smtClean="0"/>
              <a:t>Local Agencies</a:t>
            </a:r>
          </a:p>
          <a:p>
            <a:r>
              <a:rPr lang="en-US" dirty="0" smtClean="0"/>
              <a:t>A/E/C Firms</a:t>
            </a:r>
          </a:p>
          <a:p>
            <a:r>
              <a:rPr lang="en-US" dirty="0" smtClean="0"/>
              <a:t>Engineering Students</a:t>
            </a:r>
          </a:p>
          <a:p>
            <a:pPr marL="0" indent="0">
              <a:buNone/>
            </a:pPr>
            <a:endParaRPr lang="en-US" b="1" dirty="0" smtClean="0"/>
          </a:p>
          <a:p>
            <a:pPr marL="0" indent="0" algn="ctr">
              <a:buNone/>
            </a:pPr>
            <a:r>
              <a:rPr lang="en-US" b="1" dirty="0" smtClean="0"/>
              <a:t>Non-Pavement Design Specific Engineers!</a:t>
            </a:r>
            <a:endParaRPr lang="en-US" b="1" dirty="0"/>
          </a:p>
        </p:txBody>
      </p:sp>
      <p:pic>
        <p:nvPicPr>
          <p:cNvPr id="5"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43026"/>
          <a:stretch/>
        </p:blipFill>
        <p:spPr bwMode="auto">
          <a:xfrm>
            <a:off x="4827824" y="1710531"/>
            <a:ext cx="3679352"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946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a:t>
            </a:r>
            <a:endParaRPr lang="en-US" dirty="0"/>
          </a:p>
        </p:txBody>
      </p:sp>
      <p:sp>
        <p:nvSpPr>
          <p:cNvPr id="3" name="Content Placeholder 2"/>
          <p:cNvSpPr>
            <a:spLocks noGrp="1"/>
          </p:cNvSpPr>
          <p:nvPr>
            <p:ph idx="1"/>
          </p:nvPr>
        </p:nvSpPr>
        <p:spPr/>
        <p:txBody>
          <a:bodyPr/>
          <a:lstStyle/>
          <a:p>
            <a:r>
              <a:rPr lang="en-US" dirty="0" smtClean="0"/>
              <a:t>Provide accurate un-biased results…</a:t>
            </a:r>
            <a:r>
              <a:rPr lang="en-US" b="1" dirty="0" smtClean="0"/>
              <a:t>be a trusted resource</a:t>
            </a:r>
          </a:p>
          <a:p>
            <a:r>
              <a:rPr lang="en-US" dirty="0" smtClean="0"/>
              <a:t>Only ask the user for what is required to perform a technically sound design</a:t>
            </a:r>
          </a:p>
          <a:p>
            <a:r>
              <a:rPr lang="en-US" dirty="0" smtClean="0"/>
              <a:t>Where appropriate suggest industry accepted defaults to minimize user input</a:t>
            </a:r>
          </a:p>
          <a:p>
            <a:r>
              <a:rPr lang="en-US" dirty="0" smtClean="0"/>
              <a:t>Provide context sensitive help and guidance </a:t>
            </a:r>
            <a:endParaRPr lang="en-US" dirty="0"/>
          </a:p>
          <a:p>
            <a:r>
              <a:rPr lang="en-US" dirty="0" smtClean="0"/>
              <a:t>Assume users aren’t pavement design experts</a:t>
            </a:r>
            <a:endParaRPr lang="en-US" dirty="0"/>
          </a:p>
        </p:txBody>
      </p:sp>
    </p:spTree>
    <p:extLst>
      <p:ext uri="{BB962C8B-B14F-4D97-AF65-F5344CB8AC3E}">
        <p14:creationId xmlns:p14="http://schemas.microsoft.com/office/powerpoint/2010/main" val="3904103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IAP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IAPA</Template>
  <TotalTime>2303</TotalTime>
  <Words>2429</Words>
  <Application>Microsoft Office PowerPoint</Application>
  <PresentationFormat>On-screen Show (4:3)</PresentationFormat>
  <Paragraphs>164</Paragraphs>
  <Slides>53</Slides>
  <Notes>18</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IAPA</vt:lpstr>
      <vt:lpstr>  A Simplified Pavement Design Tool</vt:lpstr>
      <vt:lpstr>Today’s Agenda</vt:lpstr>
      <vt:lpstr>We’ve got a lot of roads</vt:lpstr>
      <vt:lpstr>Examples of over and under-designed pavement abound</vt:lpstr>
      <vt:lpstr>Perpetual pavement design is a long lasting approach</vt:lpstr>
      <vt:lpstr>AASHTO has been developing MEPDG for high volume roads, but a gap has developed for local roads and lower volumes </vt:lpstr>
      <vt:lpstr>PaveXpress Objectives</vt:lpstr>
      <vt:lpstr>Target Audience</vt:lpstr>
      <vt:lpstr>Guiding Principles</vt:lpstr>
      <vt:lpstr>I don’t always do pavement designs,  but when I do, I prefer PaveXpress.</vt:lpstr>
      <vt:lpstr>Approach: Web Delivery</vt:lpstr>
      <vt:lpstr>Approach: Technical</vt:lpstr>
      <vt:lpstr>Let’s take a Closer look!</vt:lpstr>
      <vt:lpstr>Home page: Welcome to PaveXpress</vt:lpstr>
      <vt:lpstr>Navigation up top, resources to familiarize you</vt:lpstr>
      <vt:lpstr>Background Information is available</vt:lpstr>
      <vt:lpstr>Linked and integrated to Pavement Interactive</vt:lpstr>
      <vt:lpstr>Frequently asked questions</vt:lpstr>
      <vt:lpstr>You must register with email and password.</vt:lpstr>
      <vt:lpstr>Once logged in, go to My Projects to view your designs</vt:lpstr>
      <vt:lpstr>Create and manage your folders of designs</vt:lpstr>
      <vt:lpstr>Create a new project and design at the click of a button</vt:lpstr>
      <vt:lpstr>Give it a name and location</vt:lpstr>
      <vt:lpstr>A clean, step wise process for creating the design</vt:lpstr>
      <vt:lpstr>1. Start with general project information, locations</vt:lpstr>
      <vt:lpstr>2. Expand into design parameters</vt:lpstr>
      <vt:lpstr>Context sensitive help linked to resources throughout</vt:lpstr>
      <vt:lpstr>Enter traffic and loading information</vt:lpstr>
      <vt:lpstr>Calculate traffic from AADT using AASHTO methods</vt:lpstr>
      <vt:lpstr>Completion year traffic is set, now on to LEF</vt:lpstr>
      <vt:lpstr>Create composite load equivalency factor </vt:lpstr>
      <vt:lpstr>Specify your surface layer information</vt:lpstr>
      <vt:lpstr>Warnings where appropriate to alert of changes</vt:lpstr>
      <vt:lpstr>Enter your base layer and subgrade information</vt:lpstr>
      <vt:lpstr>Add multiple base layers if needed</vt:lpstr>
      <vt:lpstr>And enter your subgrade…can use conversion tables</vt:lpstr>
      <vt:lpstr>And voila…a design and resources are available</vt:lpstr>
      <vt:lpstr>And the calculations are shown</vt:lpstr>
      <vt:lpstr>Iterate back and forth to check sensitivity, add layers</vt:lpstr>
      <vt:lpstr>For Rigid, a similar process with a few alterations</vt:lpstr>
      <vt:lpstr>Additional design parameters for weather</vt:lpstr>
      <vt:lpstr>Specify the surface characteristics</vt:lpstr>
      <vt:lpstr>Specify the base characteristics</vt:lpstr>
      <vt:lpstr>Click, and a design is presented with calculations</vt:lpstr>
      <vt:lpstr>Parking lots you ask?</vt:lpstr>
      <vt:lpstr>Light duty points directly to local guidance (catalogs)</vt:lpstr>
      <vt:lpstr>Takes you to local guidance from MAPA</vt:lpstr>
      <vt:lpstr>Some other capabilities you should be aware of</vt:lpstr>
      <vt:lpstr>Organize, store, and print your designs </vt:lpstr>
      <vt:lpstr>Share your design directly from PaveXpress via email</vt:lpstr>
      <vt:lpstr>Compare up to 3 designs side by side</vt:lpstr>
      <vt:lpstr>Roadmap for PaveXpress</vt:lpstr>
      <vt:lpstr>  A Simplified Pavement Design Tool</vt:lpstr>
    </vt:vector>
  </TitlesOfParts>
  <Company>Pavia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OahuMPO Website Update and Electronic TIP/ORTP Development</dc:title>
  <dc:creator>George White</dc:creator>
  <cp:lastModifiedBy>Chuck Mills</cp:lastModifiedBy>
  <cp:revision>46</cp:revision>
  <dcterms:created xsi:type="dcterms:W3CDTF">2012-11-07T17:11:09Z</dcterms:created>
  <dcterms:modified xsi:type="dcterms:W3CDTF">2015-03-10T17:02:46Z</dcterms:modified>
</cp:coreProperties>
</file>