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86" r:id="rId4"/>
    <p:sldId id="260" r:id="rId5"/>
    <p:sldId id="280" r:id="rId6"/>
    <p:sldId id="281" r:id="rId7"/>
    <p:sldId id="283" r:id="rId8"/>
    <p:sldId id="284" r:id="rId9"/>
    <p:sldId id="285" r:id="rId10"/>
    <p:sldId id="282" r:id="rId11"/>
    <p:sldId id="323" r:id="rId12"/>
    <p:sldId id="287" r:id="rId13"/>
    <p:sldId id="258" r:id="rId14"/>
    <p:sldId id="259" r:id="rId15"/>
    <p:sldId id="263" r:id="rId16"/>
    <p:sldId id="277" r:id="rId17"/>
    <p:sldId id="324" r:id="rId18"/>
    <p:sldId id="275" r:id="rId19"/>
    <p:sldId id="288" r:id="rId20"/>
    <p:sldId id="297" r:id="rId21"/>
    <p:sldId id="290" r:id="rId22"/>
    <p:sldId id="289" r:id="rId23"/>
    <p:sldId id="291" r:id="rId24"/>
    <p:sldId id="292" r:id="rId25"/>
    <p:sldId id="325" r:id="rId26"/>
    <p:sldId id="326" r:id="rId27"/>
    <p:sldId id="298" r:id="rId28"/>
    <p:sldId id="299" r:id="rId29"/>
    <p:sldId id="300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27" r:id="rId43"/>
    <p:sldId id="328" r:id="rId44"/>
    <p:sldId id="317" r:id="rId45"/>
    <p:sldId id="321" r:id="rId46"/>
    <p:sldId id="319" r:id="rId47"/>
    <p:sldId id="320" r:id="rId48"/>
    <p:sldId id="322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8FA"/>
    <a:srgbClr val="C2EEC6"/>
    <a:srgbClr val="DCECD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>
      <p:cViewPr varScale="1">
        <p:scale>
          <a:sx n="111" d="100"/>
          <a:sy n="111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D0CD35-769C-4992-8EDC-DF53CDB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56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E6AA-6F24-4660-A36C-5DF0F644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77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E6AA-6F24-4660-A36C-5DF0F644F242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E6AA-6F24-4660-A36C-5DF0F644F242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3pPr>
              <a:buClr>
                <a:schemeClr val="accent2">
                  <a:lumMod val="50000"/>
                </a:schemeClr>
              </a:buClr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56A22E-2F92-47F8-BAD4-64C4D7AB5853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E79304-9E25-4DAA-ABC3-A36B8E113AC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igan.gov/mdot/0,4616,7-151-9623_26663_27303_27336_63969---,00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6934200" cy="2598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Mechanistic-Empirical Pavement Design Implementation in Michigan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6480048" cy="914400"/>
          </a:xfrm>
        </p:spPr>
        <p:txBody>
          <a:bodyPr anchor="t" anchorCtr="0">
            <a:normAutofit fontScale="92500" lnSpcReduction="10000"/>
          </a:bodyPr>
          <a:lstStyle/>
          <a:p>
            <a:pPr algn="ctr"/>
            <a:r>
              <a:rPr lang="en-US" dirty="0" smtClean="0"/>
              <a:t>APAM Annual Paving Conference</a:t>
            </a:r>
          </a:p>
          <a:p>
            <a:pPr algn="ctr"/>
            <a:r>
              <a:rPr lang="en-US" dirty="0" smtClean="0"/>
              <a:t>April 21-22, 2015</a:t>
            </a:r>
          </a:p>
          <a:p>
            <a:pPr algn="ctr"/>
            <a:r>
              <a:rPr lang="en-US" dirty="0" smtClean="0"/>
              <a:t>Mt. Pleasant, MI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7952" y="4953000"/>
            <a:ext cx="6480048" cy="914400"/>
          </a:xfrm>
          <a:prstGeom prst="rect">
            <a:avLst/>
          </a:prstGeom>
        </p:spPr>
        <p:txBody>
          <a:bodyPr vert="horz" tIns="0" rIns="45720" bIns="0" anchor="t" anchorCtr="0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Michael Eacker, MDOT</a:t>
            </a:r>
          </a:p>
          <a:p>
            <a:pPr algn="ctr"/>
            <a:r>
              <a:rPr lang="en-US" dirty="0" smtClean="0"/>
              <a:t>Justin Schenkel, MDOT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Distresses (performance) predicted over time</a:t>
            </a:r>
          </a:p>
          <a:p>
            <a:pPr lvl="1"/>
            <a:r>
              <a:rPr lang="en-US" altLang="en-US" dirty="0"/>
              <a:t>HMA distresses</a:t>
            </a:r>
          </a:p>
          <a:p>
            <a:pPr lvl="2"/>
            <a:r>
              <a:rPr lang="en-US" altLang="en-US" dirty="0"/>
              <a:t>Transverse cracking</a:t>
            </a:r>
          </a:p>
          <a:p>
            <a:pPr lvl="2"/>
            <a:r>
              <a:rPr lang="en-US" altLang="en-US" dirty="0"/>
              <a:t>Longitudinal </a:t>
            </a:r>
            <a:r>
              <a:rPr lang="en-US" altLang="en-US" dirty="0" smtClean="0"/>
              <a:t>cracking (top-down)</a:t>
            </a:r>
            <a:endParaRPr lang="en-US" altLang="en-US" dirty="0"/>
          </a:p>
          <a:p>
            <a:pPr lvl="2"/>
            <a:r>
              <a:rPr lang="en-US" altLang="en-US" dirty="0"/>
              <a:t>F</a:t>
            </a:r>
            <a:r>
              <a:rPr lang="en-US" altLang="en-US" dirty="0" smtClean="0"/>
              <a:t>atigue </a:t>
            </a:r>
            <a:r>
              <a:rPr lang="en-US" altLang="en-US" dirty="0" smtClean="0"/>
              <a:t>cracking (bottom-up)</a:t>
            </a:r>
            <a:endParaRPr lang="en-US" altLang="en-US" dirty="0"/>
          </a:p>
          <a:p>
            <a:pPr lvl="2"/>
            <a:r>
              <a:rPr lang="en-US" altLang="en-US" dirty="0"/>
              <a:t>Rutting</a:t>
            </a:r>
          </a:p>
          <a:p>
            <a:pPr lvl="2"/>
            <a:r>
              <a:rPr lang="en-US" altLang="en-US" dirty="0"/>
              <a:t>IRI</a:t>
            </a:r>
          </a:p>
          <a:p>
            <a:pPr lvl="1"/>
            <a:r>
              <a:rPr lang="en-US" altLang="en-US" dirty="0"/>
              <a:t>Concrete distresses</a:t>
            </a:r>
          </a:p>
          <a:p>
            <a:pPr lvl="2"/>
            <a:r>
              <a:rPr lang="en-US" altLang="en-US" dirty="0"/>
              <a:t>% slabs cracked</a:t>
            </a:r>
          </a:p>
          <a:p>
            <a:pPr lvl="2"/>
            <a:r>
              <a:rPr lang="en-US" altLang="en-US" dirty="0"/>
              <a:t>Faulting</a:t>
            </a:r>
          </a:p>
          <a:p>
            <a:pPr lvl="2"/>
            <a:r>
              <a:rPr lang="en-US" altLang="en-US" dirty="0"/>
              <a:t>IRI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Iterative design process:  </a:t>
            </a:r>
          </a:p>
          <a:p>
            <a:pPr lvl="1"/>
            <a:r>
              <a:rPr lang="en-US" dirty="0" smtClean="0"/>
              <a:t>Enter initial cross-section</a:t>
            </a:r>
          </a:p>
          <a:p>
            <a:pPr lvl="1"/>
            <a:r>
              <a:rPr lang="en-US" dirty="0" smtClean="0"/>
              <a:t>Run the design</a:t>
            </a:r>
          </a:p>
          <a:p>
            <a:pPr lvl="1"/>
            <a:r>
              <a:rPr lang="en-US" dirty="0" smtClean="0"/>
              <a:t>Review the results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djust as necessary until an acceptable design is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629400" cy="2209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ME Timeline/ Work to Date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7620932" y="5316626"/>
            <a:ext cx="1370668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322529" y="4648200"/>
            <a:ext cx="1669071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Timeline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2235624" y="3124200"/>
            <a:ext cx="6610905" cy="1143000"/>
          </a:xfrm>
          <a:custGeom>
            <a:avLst/>
            <a:gdLst>
              <a:gd name="connsiteX0" fmla="*/ 0 w 6477000"/>
              <a:gd name="connsiteY0" fmla="*/ 285750 h 1143000"/>
              <a:gd name="connsiteX1" fmla="*/ 5905500 w 6477000"/>
              <a:gd name="connsiteY1" fmla="*/ 285750 h 1143000"/>
              <a:gd name="connsiteX2" fmla="*/ 5905500 w 6477000"/>
              <a:gd name="connsiteY2" fmla="*/ 0 h 1143000"/>
              <a:gd name="connsiteX3" fmla="*/ 6477000 w 6477000"/>
              <a:gd name="connsiteY3" fmla="*/ 571500 h 1143000"/>
              <a:gd name="connsiteX4" fmla="*/ 5905500 w 6477000"/>
              <a:gd name="connsiteY4" fmla="*/ 1143000 h 1143000"/>
              <a:gd name="connsiteX5" fmla="*/ 5905500 w 6477000"/>
              <a:gd name="connsiteY5" fmla="*/ 857250 h 1143000"/>
              <a:gd name="connsiteX6" fmla="*/ 0 w 6477000"/>
              <a:gd name="connsiteY6" fmla="*/ 857250 h 1143000"/>
              <a:gd name="connsiteX7" fmla="*/ 0 w 6477000"/>
              <a:gd name="connsiteY7" fmla="*/ 285750 h 1143000"/>
              <a:gd name="connsiteX0" fmla="*/ 8878 w 6485878"/>
              <a:gd name="connsiteY0" fmla="*/ 285750 h 1143000"/>
              <a:gd name="connsiteX1" fmla="*/ 5914378 w 6485878"/>
              <a:gd name="connsiteY1" fmla="*/ 285750 h 1143000"/>
              <a:gd name="connsiteX2" fmla="*/ 5914378 w 6485878"/>
              <a:gd name="connsiteY2" fmla="*/ 0 h 1143000"/>
              <a:gd name="connsiteX3" fmla="*/ 6485878 w 6485878"/>
              <a:gd name="connsiteY3" fmla="*/ 571500 h 1143000"/>
              <a:gd name="connsiteX4" fmla="*/ 5914378 w 6485878"/>
              <a:gd name="connsiteY4" fmla="*/ 1143000 h 1143000"/>
              <a:gd name="connsiteX5" fmla="*/ 5914378 w 6485878"/>
              <a:gd name="connsiteY5" fmla="*/ 857250 h 1143000"/>
              <a:gd name="connsiteX6" fmla="*/ 0 w 6485878"/>
              <a:gd name="connsiteY6" fmla="*/ 875005 h 1143000"/>
              <a:gd name="connsiteX7" fmla="*/ 8878 w 6485878"/>
              <a:gd name="connsiteY7" fmla="*/ 285750 h 1143000"/>
              <a:gd name="connsiteX0" fmla="*/ 151660 w 6628660"/>
              <a:gd name="connsiteY0" fmla="*/ 285750 h 1143000"/>
              <a:gd name="connsiteX1" fmla="*/ 6057160 w 6628660"/>
              <a:gd name="connsiteY1" fmla="*/ 285750 h 1143000"/>
              <a:gd name="connsiteX2" fmla="*/ 6057160 w 6628660"/>
              <a:gd name="connsiteY2" fmla="*/ 0 h 1143000"/>
              <a:gd name="connsiteX3" fmla="*/ 6628660 w 6628660"/>
              <a:gd name="connsiteY3" fmla="*/ 571500 h 1143000"/>
              <a:gd name="connsiteX4" fmla="*/ 6057160 w 6628660"/>
              <a:gd name="connsiteY4" fmla="*/ 1143000 h 1143000"/>
              <a:gd name="connsiteX5" fmla="*/ 6057160 w 6628660"/>
              <a:gd name="connsiteY5" fmla="*/ 857250 h 1143000"/>
              <a:gd name="connsiteX6" fmla="*/ 142782 w 6628660"/>
              <a:gd name="connsiteY6" fmla="*/ 875005 h 1143000"/>
              <a:gd name="connsiteX7" fmla="*/ 0 w 6628660"/>
              <a:gd name="connsiteY7" fmla="*/ 756082 h 1143000"/>
              <a:gd name="connsiteX8" fmla="*/ 151660 w 6628660"/>
              <a:gd name="connsiteY8" fmla="*/ 285750 h 1143000"/>
              <a:gd name="connsiteX0" fmla="*/ 151660 w 6628660"/>
              <a:gd name="connsiteY0" fmla="*/ 285750 h 1143000"/>
              <a:gd name="connsiteX1" fmla="*/ 6057160 w 6628660"/>
              <a:gd name="connsiteY1" fmla="*/ 285750 h 1143000"/>
              <a:gd name="connsiteX2" fmla="*/ 6057160 w 6628660"/>
              <a:gd name="connsiteY2" fmla="*/ 0 h 1143000"/>
              <a:gd name="connsiteX3" fmla="*/ 6628660 w 6628660"/>
              <a:gd name="connsiteY3" fmla="*/ 571500 h 1143000"/>
              <a:gd name="connsiteX4" fmla="*/ 6057160 w 6628660"/>
              <a:gd name="connsiteY4" fmla="*/ 1143000 h 1143000"/>
              <a:gd name="connsiteX5" fmla="*/ 6057160 w 6628660"/>
              <a:gd name="connsiteY5" fmla="*/ 857250 h 1143000"/>
              <a:gd name="connsiteX6" fmla="*/ 142782 w 6628660"/>
              <a:gd name="connsiteY6" fmla="*/ 875005 h 1143000"/>
              <a:gd name="connsiteX7" fmla="*/ 0 w 6628660"/>
              <a:gd name="connsiteY7" fmla="*/ 756082 h 1143000"/>
              <a:gd name="connsiteX8" fmla="*/ 275208 w 6628660"/>
              <a:gd name="connsiteY8" fmla="*/ 498629 h 1143000"/>
              <a:gd name="connsiteX9" fmla="*/ 151660 w 6628660"/>
              <a:gd name="connsiteY9" fmla="*/ 285750 h 1143000"/>
              <a:gd name="connsiteX0" fmla="*/ 142782 w 6619782"/>
              <a:gd name="connsiteY0" fmla="*/ 285750 h 1143000"/>
              <a:gd name="connsiteX1" fmla="*/ 6048282 w 6619782"/>
              <a:gd name="connsiteY1" fmla="*/ 285750 h 1143000"/>
              <a:gd name="connsiteX2" fmla="*/ 6048282 w 6619782"/>
              <a:gd name="connsiteY2" fmla="*/ 0 h 1143000"/>
              <a:gd name="connsiteX3" fmla="*/ 6619782 w 6619782"/>
              <a:gd name="connsiteY3" fmla="*/ 571500 h 1143000"/>
              <a:gd name="connsiteX4" fmla="*/ 6048282 w 6619782"/>
              <a:gd name="connsiteY4" fmla="*/ 1143000 h 1143000"/>
              <a:gd name="connsiteX5" fmla="*/ 6048282 w 6619782"/>
              <a:gd name="connsiteY5" fmla="*/ 857250 h 1143000"/>
              <a:gd name="connsiteX6" fmla="*/ 133904 w 6619782"/>
              <a:gd name="connsiteY6" fmla="*/ 875005 h 1143000"/>
              <a:gd name="connsiteX7" fmla="*/ 0 w 6619782"/>
              <a:gd name="connsiteY7" fmla="*/ 782715 h 1143000"/>
              <a:gd name="connsiteX8" fmla="*/ 266330 w 6619782"/>
              <a:gd name="connsiteY8" fmla="*/ 498629 h 1143000"/>
              <a:gd name="connsiteX9" fmla="*/ 142782 w 6619782"/>
              <a:gd name="connsiteY9" fmla="*/ 285750 h 1143000"/>
              <a:gd name="connsiteX0" fmla="*/ 151660 w 6628660"/>
              <a:gd name="connsiteY0" fmla="*/ 285750 h 1143000"/>
              <a:gd name="connsiteX1" fmla="*/ 6057160 w 6628660"/>
              <a:gd name="connsiteY1" fmla="*/ 285750 h 1143000"/>
              <a:gd name="connsiteX2" fmla="*/ 6057160 w 6628660"/>
              <a:gd name="connsiteY2" fmla="*/ 0 h 1143000"/>
              <a:gd name="connsiteX3" fmla="*/ 6628660 w 6628660"/>
              <a:gd name="connsiteY3" fmla="*/ 571500 h 1143000"/>
              <a:gd name="connsiteX4" fmla="*/ 6057160 w 6628660"/>
              <a:gd name="connsiteY4" fmla="*/ 1143000 h 1143000"/>
              <a:gd name="connsiteX5" fmla="*/ 6057160 w 6628660"/>
              <a:gd name="connsiteY5" fmla="*/ 857250 h 1143000"/>
              <a:gd name="connsiteX6" fmla="*/ 142782 w 6628660"/>
              <a:gd name="connsiteY6" fmla="*/ 875005 h 1143000"/>
              <a:gd name="connsiteX7" fmla="*/ 0 w 6628660"/>
              <a:gd name="connsiteY7" fmla="*/ 711694 h 1143000"/>
              <a:gd name="connsiteX8" fmla="*/ 275208 w 6628660"/>
              <a:gd name="connsiteY8" fmla="*/ 498629 h 1143000"/>
              <a:gd name="connsiteX9" fmla="*/ 151660 w 6628660"/>
              <a:gd name="connsiteY9" fmla="*/ 285750 h 1143000"/>
              <a:gd name="connsiteX0" fmla="*/ 133905 w 6610905"/>
              <a:gd name="connsiteY0" fmla="*/ 285750 h 1143000"/>
              <a:gd name="connsiteX1" fmla="*/ 6039405 w 6610905"/>
              <a:gd name="connsiteY1" fmla="*/ 285750 h 1143000"/>
              <a:gd name="connsiteX2" fmla="*/ 6039405 w 6610905"/>
              <a:gd name="connsiteY2" fmla="*/ 0 h 1143000"/>
              <a:gd name="connsiteX3" fmla="*/ 6610905 w 6610905"/>
              <a:gd name="connsiteY3" fmla="*/ 571500 h 1143000"/>
              <a:gd name="connsiteX4" fmla="*/ 6039405 w 6610905"/>
              <a:gd name="connsiteY4" fmla="*/ 1143000 h 1143000"/>
              <a:gd name="connsiteX5" fmla="*/ 6039405 w 6610905"/>
              <a:gd name="connsiteY5" fmla="*/ 857250 h 1143000"/>
              <a:gd name="connsiteX6" fmla="*/ 125027 w 6610905"/>
              <a:gd name="connsiteY6" fmla="*/ 875005 h 1143000"/>
              <a:gd name="connsiteX7" fmla="*/ 0 w 6610905"/>
              <a:gd name="connsiteY7" fmla="*/ 756082 h 1143000"/>
              <a:gd name="connsiteX8" fmla="*/ 257453 w 6610905"/>
              <a:gd name="connsiteY8" fmla="*/ 498629 h 1143000"/>
              <a:gd name="connsiteX9" fmla="*/ 133905 w 6610905"/>
              <a:gd name="connsiteY9" fmla="*/ 2857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0905" h="1143000">
                <a:moveTo>
                  <a:pt x="133905" y="285750"/>
                </a:moveTo>
                <a:lnTo>
                  <a:pt x="6039405" y="285750"/>
                </a:lnTo>
                <a:lnTo>
                  <a:pt x="6039405" y="0"/>
                </a:lnTo>
                <a:lnTo>
                  <a:pt x="6610905" y="571500"/>
                </a:lnTo>
                <a:lnTo>
                  <a:pt x="6039405" y="1143000"/>
                </a:lnTo>
                <a:lnTo>
                  <a:pt x="6039405" y="857250"/>
                </a:lnTo>
                <a:lnTo>
                  <a:pt x="125027" y="875005"/>
                </a:lnTo>
                <a:cubicBezTo>
                  <a:pt x="124781" y="832405"/>
                  <a:pt x="246" y="798682"/>
                  <a:pt x="0" y="756082"/>
                </a:cubicBezTo>
                <a:cubicBezTo>
                  <a:pt x="26633" y="664346"/>
                  <a:pt x="230820" y="590365"/>
                  <a:pt x="257453" y="498629"/>
                </a:cubicBezTo>
                <a:lnTo>
                  <a:pt x="133905" y="285750"/>
                </a:lnTo>
                <a:close/>
              </a:path>
            </a:pathLst>
          </a:cu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693129" y="3409765"/>
            <a:ext cx="1533638" cy="604421"/>
          </a:xfrm>
          <a:custGeom>
            <a:avLst/>
            <a:gdLst>
              <a:gd name="connsiteX0" fmla="*/ 0 w 1371600"/>
              <a:gd name="connsiteY0" fmla="*/ 0 h 604421"/>
              <a:gd name="connsiteX1" fmla="*/ 1371600 w 1371600"/>
              <a:gd name="connsiteY1" fmla="*/ 0 h 604421"/>
              <a:gd name="connsiteX2" fmla="*/ 1371600 w 1371600"/>
              <a:gd name="connsiteY2" fmla="*/ 604421 h 604421"/>
              <a:gd name="connsiteX3" fmla="*/ 0 w 1371600"/>
              <a:gd name="connsiteY3" fmla="*/ 604421 h 604421"/>
              <a:gd name="connsiteX4" fmla="*/ 0 w 1371600"/>
              <a:gd name="connsiteY4" fmla="*/ 0 h 604421"/>
              <a:gd name="connsiteX0" fmla="*/ 0 w 1533638"/>
              <a:gd name="connsiteY0" fmla="*/ 0 h 604421"/>
              <a:gd name="connsiteX1" fmla="*/ 1371600 w 1533638"/>
              <a:gd name="connsiteY1" fmla="*/ 0 h 604421"/>
              <a:gd name="connsiteX2" fmla="*/ 1533617 w 1533638"/>
              <a:gd name="connsiteY2" fmla="*/ 221942 h 604421"/>
              <a:gd name="connsiteX3" fmla="*/ 1371600 w 1533638"/>
              <a:gd name="connsiteY3" fmla="*/ 604421 h 604421"/>
              <a:gd name="connsiteX4" fmla="*/ 0 w 1533638"/>
              <a:gd name="connsiteY4" fmla="*/ 604421 h 604421"/>
              <a:gd name="connsiteX5" fmla="*/ 0 w 1533638"/>
              <a:gd name="connsiteY5" fmla="*/ 0 h 604421"/>
              <a:gd name="connsiteX0" fmla="*/ 0 w 1533638"/>
              <a:gd name="connsiteY0" fmla="*/ 0 h 604421"/>
              <a:gd name="connsiteX1" fmla="*/ 1371600 w 1533638"/>
              <a:gd name="connsiteY1" fmla="*/ 0 h 604421"/>
              <a:gd name="connsiteX2" fmla="*/ 1533617 w 1533638"/>
              <a:gd name="connsiteY2" fmla="*/ 221942 h 604421"/>
              <a:gd name="connsiteX3" fmla="*/ 1280160 w 1533638"/>
              <a:gd name="connsiteY3" fmla="*/ 497771 h 604421"/>
              <a:gd name="connsiteX4" fmla="*/ 1371600 w 1533638"/>
              <a:gd name="connsiteY4" fmla="*/ 604421 h 604421"/>
              <a:gd name="connsiteX5" fmla="*/ 0 w 1533638"/>
              <a:gd name="connsiteY5" fmla="*/ 604421 h 604421"/>
              <a:gd name="connsiteX6" fmla="*/ 0 w 1533638"/>
              <a:gd name="connsiteY6" fmla="*/ 0 h 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638" h="604421">
                <a:moveTo>
                  <a:pt x="0" y="0"/>
                </a:moveTo>
                <a:lnTo>
                  <a:pt x="1371600" y="0"/>
                </a:lnTo>
                <a:cubicBezTo>
                  <a:pt x="1369381" y="71021"/>
                  <a:pt x="1535836" y="150921"/>
                  <a:pt x="1533617" y="221942"/>
                </a:cubicBezTo>
                <a:cubicBezTo>
                  <a:pt x="1503995" y="301693"/>
                  <a:pt x="1309782" y="418020"/>
                  <a:pt x="1280160" y="497771"/>
                </a:cubicBezTo>
                <a:lnTo>
                  <a:pt x="1371600" y="604421"/>
                </a:lnTo>
                <a:lnTo>
                  <a:pt x="0" y="604421"/>
                </a:lnTo>
                <a:lnTo>
                  <a:pt x="0" y="0"/>
                </a:lnTo>
                <a:close/>
              </a:path>
            </a:pathLst>
          </a:cu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4708" y="355808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1986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59716" y="356009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1998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08844" y="357842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2004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74017" y="35666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2005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22529" y="355250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2006</a:t>
            </a:r>
            <a:endParaRPr lang="en-US" sz="1400" b="1" i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769330" y="2057400"/>
            <a:ext cx="1676400" cy="11430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AASHTO Pavement Design Guide includes recommendation to move toward mechanistic design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750529" y="2057400"/>
            <a:ext cx="1676400" cy="1285875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8808 w 1111764"/>
              <a:gd name="connsiteY11" fmla="*/ 1170432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8808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285875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711364" y="1161288"/>
                </a:lnTo>
                <a:lnTo>
                  <a:pt x="523597" y="1285875"/>
                </a:lnTo>
                <a:lnTo>
                  <a:pt x="338808" y="1152144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NCHRP project 1-37A (“AASHTO 2002”) begins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Rectangular Callout 11"/>
          <p:cNvSpPr/>
          <p:nvPr/>
        </p:nvSpPr>
        <p:spPr>
          <a:xfrm>
            <a:off x="5043649" y="2057400"/>
            <a:ext cx="1545201" cy="1304163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195099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11364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527150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304163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527150" y="1161288"/>
                </a:lnTo>
                <a:lnTo>
                  <a:pt x="372279" y="1304163"/>
                </a:lnTo>
                <a:lnTo>
                  <a:pt x="195099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NCHRP project 1-37A completed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Version 0.8 of the software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2529" y="4648200"/>
            <a:ext cx="136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Evaluation of 1-37A Project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932" y="5322722"/>
            <a:ext cx="122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Concrete CTE Project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482748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MDOT Research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1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1" grpId="0" animBg="1"/>
      <p:bldP spid="12" grpId="0" animBg="1"/>
      <p:bldP spid="13" grpId="0" animBg="1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515288" y="3862897"/>
            <a:ext cx="1934247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1580061" y="4998959"/>
            <a:ext cx="261093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2653312" y="6036107"/>
            <a:ext cx="2606400" cy="2073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982726" y="5650121"/>
            <a:ext cx="2390693" cy="2073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15288" y="4424994"/>
            <a:ext cx="1370668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Timeline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25424" y="2777813"/>
            <a:ext cx="8077200" cy="1190683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424" y="32192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2007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23073" y="322289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2008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54224" y="321926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2009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79305" y="323014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2010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07408" y="321852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2011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7424" y="321852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2012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6224" y="323014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2014</a:t>
            </a: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1824" y="32152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  <a:sp3d>
              <a:bevelT w="19050"/>
              <a:bevelB w="0" h="0"/>
            </a:sp3d>
          </a:bodyPr>
          <a:lstStyle/>
          <a:p>
            <a:r>
              <a:rPr lang="en-US" sz="1400" b="1" i="1" dirty="0" smtClean="0"/>
              <a:t>2013</a:t>
            </a:r>
            <a:endParaRPr lang="en-US" sz="1400" b="1" i="1" dirty="0"/>
          </a:p>
        </p:txBody>
      </p:sp>
      <p:sp>
        <p:nvSpPr>
          <p:cNvPr id="13" name="Rectangular Callout 11"/>
          <p:cNvSpPr/>
          <p:nvPr/>
        </p:nvSpPr>
        <p:spPr>
          <a:xfrm>
            <a:off x="381000" y="1676400"/>
            <a:ext cx="1600200" cy="1304163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195099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11364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527150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304163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527150" y="1161288"/>
                </a:lnTo>
                <a:lnTo>
                  <a:pt x="372279" y="1304163"/>
                </a:lnTo>
                <a:lnTo>
                  <a:pt x="195099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Version 1.0 of the software released</a:t>
            </a: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Accepted as AASHTO’s interim design method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tangular Callout 11"/>
          <p:cNvSpPr/>
          <p:nvPr/>
        </p:nvSpPr>
        <p:spPr>
          <a:xfrm>
            <a:off x="3992502" y="1697736"/>
            <a:ext cx="1543044" cy="1322451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195099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11364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527150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684275 w 1111764"/>
              <a:gd name="connsiteY11" fmla="*/ 1152144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427333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22451"/>
              <a:gd name="connsiteX1" fmla="*/ 185294 w 1111764"/>
              <a:gd name="connsiteY1" fmla="*/ 0 h 1322451"/>
              <a:gd name="connsiteX2" fmla="*/ 185294 w 1111764"/>
              <a:gd name="connsiteY2" fmla="*/ 0 h 1322451"/>
              <a:gd name="connsiteX3" fmla="*/ 463235 w 1111764"/>
              <a:gd name="connsiteY3" fmla="*/ 0 h 1322451"/>
              <a:gd name="connsiteX4" fmla="*/ 1111764 w 1111764"/>
              <a:gd name="connsiteY4" fmla="*/ 0 h 1322451"/>
              <a:gd name="connsiteX5" fmla="*/ 1111764 w 1111764"/>
              <a:gd name="connsiteY5" fmla="*/ 666750 h 1322451"/>
              <a:gd name="connsiteX6" fmla="*/ 1111764 w 1111764"/>
              <a:gd name="connsiteY6" fmla="*/ 666750 h 1322451"/>
              <a:gd name="connsiteX7" fmla="*/ 1111764 w 1111764"/>
              <a:gd name="connsiteY7" fmla="*/ 952500 h 1322451"/>
              <a:gd name="connsiteX8" fmla="*/ 1111764 w 1111764"/>
              <a:gd name="connsiteY8" fmla="*/ 1143000 h 1322451"/>
              <a:gd name="connsiteX9" fmla="*/ 965503 w 1111764"/>
              <a:gd name="connsiteY9" fmla="*/ 1143000 h 1322451"/>
              <a:gd name="connsiteX10" fmla="*/ 592042 w 1111764"/>
              <a:gd name="connsiteY10" fmla="*/ 1322451 h 1322451"/>
              <a:gd name="connsiteX11" fmla="*/ 427333 w 1111764"/>
              <a:gd name="connsiteY11" fmla="*/ 1143000 h 1322451"/>
              <a:gd name="connsiteX12" fmla="*/ 0 w 1111764"/>
              <a:gd name="connsiteY12" fmla="*/ 1143000 h 1322451"/>
              <a:gd name="connsiteX13" fmla="*/ 0 w 1111764"/>
              <a:gd name="connsiteY13" fmla="*/ 952500 h 1322451"/>
              <a:gd name="connsiteX14" fmla="*/ 0 w 1111764"/>
              <a:gd name="connsiteY14" fmla="*/ 666750 h 1322451"/>
              <a:gd name="connsiteX15" fmla="*/ 0 w 1111764"/>
              <a:gd name="connsiteY15" fmla="*/ 666750 h 1322451"/>
              <a:gd name="connsiteX16" fmla="*/ 0 w 1111764"/>
              <a:gd name="connsiteY16" fmla="*/ 0 h 1322451"/>
              <a:gd name="connsiteX0" fmla="*/ 0 w 1111764"/>
              <a:gd name="connsiteY0" fmla="*/ 0 h 1322451"/>
              <a:gd name="connsiteX1" fmla="*/ 185294 w 1111764"/>
              <a:gd name="connsiteY1" fmla="*/ 0 h 1322451"/>
              <a:gd name="connsiteX2" fmla="*/ 185294 w 1111764"/>
              <a:gd name="connsiteY2" fmla="*/ 0 h 1322451"/>
              <a:gd name="connsiteX3" fmla="*/ 463235 w 1111764"/>
              <a:gd name="connsiteY3" fmla="*/ 0 h 1322451"/>
              <a:gd name="connsiteX4" fmla="*/ 1111764 w 1111764"/>
              <a:gd name="connsiteY4" fmla="*/ 0 h 1322451"/>
              <a:gd name="connsiteX5" fmla="*/ 1111764 w 1111764"/>
              <a:gd name="connsiteY5" fmla="*/ 666750 h 1322451"/>
              <a:gd name="connsiteX6" fmla="*/ 1111764 w 1111764"/>
              <a:gd name="connsiteY6" fmla="*/ 666750 h 1322451"/>
              <a:gd name="connsiteX7" fmla="*/ 1111764 w 1111764"/>
              <a:gd name="connsiteY7" fmla="*/ 952500 h 1322451"/>
              <a:gd name="connsiteX8" fmla="*/ 1111764 w 1111764"/>
              <a:gd name="connsiteY8" fmla="*/ 1143000 h 1322451"/>
              <a:gd name="connsiteX9" fmla="*/ 695385 w 1111764"/>
              <a:gd name="connsiteY9" fmla="*/ 1152144 h 1322451"/>
              <a:gd name="connsiteX10" fmla="*/ 592042 w 1111764"/>
              <a:gd name="connsiteY10" fmla="*/ 1322451 h 1322451"/>
              <a:gd name="connsiteX11" fmla="*/ 427333 w 1111764"/>
              <a:gd name="connsiteY11" fmla="*/ 1143000 h 1322451"/>
              <a:gd name="connsiteX12" fmla="*/ 0 w 1111764"/>
              <a:gd name="connsiteY12" fmla="*/ 1143000 h 1322451"/>
              <a:gd name="connsiteX13" fmla="*/ 0 w 1111764"/>
              <a:gd name="connsiteY13" fmla="*/ 952500 h 1322451"/>
              <a:gd name="connsiteX14" fmla="*/ 0 w 1111764"/>
              <a:gd name="connsiteY14" fmla="*/ 666750 h 1322451"/>
              <a:gd name="connsiteX15" fmla="*/ 0 w 1111764"/>
              <a:gd name="connsiteY15" fmla="*/ 666750 h 1322451"/>
              <a:gd name="connsiteX16" fmla="*/ 0 w 1111764"/>
              <a:gd name="connsiteY16" fmla="*/ 0 h 13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322451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695385" y="1152144"/>
                </a:lnTo>
                <a:lnTo>
                  <a:pt x="592042" y="1322451"/>
                </a:lnTo>
                <a:lnTo>
                  <a:pt x="427333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DARWin-ME becomes available from AASHTO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Rectangular Callout 11"/>
          <p:cNvSpPr/>
          <p:nvPr/>
        </p:nvSpPr>
        <p:spPr>
          <a:xfrm>
            <a:off x="5758427" y="1697736"/>
            <a:ext cx="1480573" cy="1304163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195099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11364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527150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684275 w 1111764"/>
              <a:gd name="connsiteY11" fmla="*/ 1152144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423804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13307"/>
              <a:gd name="connsiteX1" fmla="*/ 185294 w 1111764"/>
              <a:gd name="connsiteY1" fmla="*/ 0 h 1313307"/>
              <a:gd name="connsiteX2" fmla="*/ 185294 w 1111764"/>
              <a:gd name="connsiteY2" fmla="*/ 0 h 1313307"/>
              <a:gd name="connsiteX3" fmla="*/ 463235 w 1111764"/>
              <a:gd name="connsiteY3" fmla="*/ 0 h 1313307"/>
              <a:gd name="connsiteX4" fmla="*/ 1111764 w 1111764"/>
              <a:gd name="connsiteY4" fmla="*/ 0 h 1313307"/>
              <a:gd name="connsiteX5" fmla="*/ 1111764 w 1111764"/>
              <a:gd name="connsiteY5" fmla="*/ 666750 h 1313307"/>
              <a:gd name="connsiteX6" fmla="*/ 1111764 w 1111764"/>
              <a:gd name="connsiteY6" fmla="*/ 666750 h 1313307"/>
              <a:gd name="connsiteX7" fmla="*/ 1111764 w 1111764"/>
              <a:gd name="connsiteY7" fmla="*/ 952500 h 1313307"/>
              <a:gd name="connsiteX8" fmla="*/ 1111764 w 1111764"/>
              <a:gd name="connsiteY8" fmla="*/ 1143000 h 1313307"/>
              <a:gd name="connsiteX9" fmla="*/ 965503 w 1111764"/>
              <a:gd name="connsiteY9" fmla="*/ 1143000 h 1313307"/>
              <a:gd name="connsiteX10" fmla="*/ 626396 w 1111764"/>
              <a:gd name="connsiteY10" fmla="*/ 1313307 h 1313307"/>
              <a:gd name="connsiteX11" fmla="*/ 423804 w 1111764"/>
              <a:gd name="connsiteY11" fmla="*/ 1143000 h 1313307"/>
              <a:gd name="connsiteX12" fmla="*/ 0 w 1111764"/>
              <a:gd name="connsiteY12" fmla="*/ 1143000 h 1313307"/>
              <a:gd name="connsiteX13" fmla="*/ 0 w 1111764"/>
              <a:gd name="connsiteY13" fmla="*/ 952500 h 1313307"/>
              <a:gd name="connsiteX14" fmla="*/ 0 w 1111764"/>
              <a:gd name="connsiteY14" fmla="*/ 666750 h 1313307"/>
              <a:gd name="connsiteX15" fmla="*/ 0 w 1111764"/>
              <a:gd name="connsiteY15" fmla="*/ 666750 h 1313307"/>
              <a:gd name="connsiteX16" fmla="*/ 0 w 1111764"/>
              <a:gd name="connsiteY16" fmla="*/ 0 h 1313307"/>
              <a:gd name="connsiteX0" fmla="*/ 0 w 1111764"/>
              <a:gd name="connsiteY0" fmla="*/ 0 h 1313307"/>
              <a:gd name="connsiteX1" fmla="*/ 185294 w 1111764"/>
              <a:gd name="connsiteY1" fmla="*/ 0 h 1313307"/>
              <a:gd name="connsiteX2" fmla="*/ 185294 w 1111764"/>
              <a:gd name="connsiteY2" fmla="*/ 0 h 1313307"/>
              <a:gd name="connsiteX3" fmla="*/ 463235 w 1111764"/>
              <a:gd name="connsiteY3" fmla="*/ 0 h 1313307"/>
              <a:gd name="connsiteX4" fmla="*/ 1111764 w 1111764"/>
              <a:gd name="connsiteY4" fmla="*/ 0 h 1313307"/>
              <a:gd name="connsiteX5" fmla="*/ 1111764 w 1111764"/>
              <a:gd name="connsiteY5" fmla="*/ 666750 h 1313307"/>
              <a:gd name="connsiteX6" fmla="*/ 1111764 w 1111764"/>
              <a:gd name="connsiteY6" fmla="*/ 666750 h 1313307"/>
              <a:gd name="connsiteX7" fmla="*/ 1111764 w 1111764"/>
              <a:gd name="connsiteY7" fmla="*/ 952500 h 1313307"/>
              <a:gd name="connsiteX8" fmla="*/ 1111764 w 1111764"/>
              <a:gd name="connsiteY8" fmla="*/ 1143000 h 1313307"/>
              <a:gd name="connsiteX9" fmla="*/ 749503 w 1111764"/>
              <a:gd name="connsiteY9" fmla="*/ 1143000 h 1313307"/>
              <a:gd name="connsiteX10" fmla="*/ 626396 w 1111764"/>
              <a:gd name="connsiteY10" fmla="*/ 1313307 h 1313307"/>
              <a:gd name="connsiteX11" fmla="*/ 423804 w 1111764"/>
              <a:gd name="connsiteY11" fmla="*/ 1143000 h 1313307"/>
              <a:gd name="connsiteX12" fmla="*/ 0 w 1111764"/>
              <a:gd name="connsiteY12" fmla="*/ 1143000 h 1313307"/>
              <a:gd name="connsiteX13" fmla="*/ 0 w 1111764"/>
              <a:gd name="connsiteY13" fmla="*/ 952500 h 1313307"/>
              <a:gd name="connsiteX14" fmla="*/ 0 w 1111764"/>
              <a:gd name="connsiteY14" fmla="*/ 666750 h 1313307"/>
              <a:gd name="connsiteX15" fmla="*/ 0 w 1111764"/>
              <a:gd name="connsiteY15" fmla="*/ 666750 h 1313307"/>
              <a:gd name="connsiteX16" fmla="*/ 0 w 1111764"/>
              <a:gd name="connsiteY16" fmla="*/ 0 h 1313307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49503 w 1111764"/>
              <a:gd name="connsiteY9" fmla="*/ 1143000 h 1304163"/>
              <a:gd name="connsiteX10" fmla="*/ 581925 w 1111764"/>
              <a:gd name="connsiteY10" fmla="*/ 1304163 h 1304163"/>
              <a:gd name="connsiteX11" fmla="*/ 423804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304163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749503" y="1143000"/>
                </a:lnTo>
                <a:lnTo>
                  <a:pt x="581925" y="1304163"/>
                </a:lnTo>
                <a:lnTo>
                  <a:pt x="423804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Software re-branded as Pavement ME Design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Rectangular Callout 11"/>
          <p:cNvSpPr/>
          <p:nvPr/>
        </p:nvSpPr>
        <p:spPr>
          <a:xfrm>
            <a:off x="2342023" y="1676400"/>
            <a:ext cx="1137282" cy="1322451"/>
          </a:xfrm>
          <a:custGeom>
            <a:avLst/>
            <a:gdLst>
              <a:gd name="connsiteX0" fmla="*/ 0 w 1111764"/>
              <a:gd name="connsiteY0" fmla="*/ 0 h 1143000"/>
              <a:gd name="connsiteX1" fmla="*/ 185294 w 1111764"/>
              <a:gd name="connsiteY1" fmla="*/ 0 h 1143000"/>
              <a:gd name="connsiteX2" fmla="*/ 185294 w 1111764"/>
              <a:gd name="connsiteY2" fmla="*/ 0 h 1143000"/>
              <a:gd name="connsiteX3" fmla="*/ 463235 w 1111764"/>
              <a:gd name="connsiteY3" fmla="*/ 0 h 1143000"/>
              <a:gd name="connsiteX4" fmla="*/ 1111764 w 1111764"/>
              <a:gd name="connsiteY4" fmla="*/ 0 h 1143000"/>
              <a:gd name="connsiteX5" fmla="*/ 1111764 w 1111764"/>
              <a:gd name="connsiteY5" fmla="*/ 666750 h 1143000"/>
              <a:gd name="connsiteX6" fmla="*/ 1111764 w 1111764"/>
              <a:gd name="connsiteY6" fmla="*/ 666750 h 1143000"/>
              <a:gd name="connsiteX7" fmla="*/ 1111764 w 1111764"/>
              <a:gd name="connsiteY7" fmla="*/ 952500 h 1143000"/>
              <a:gd name="connsiteX8" fmla="*/ 1111764 w 1111764"/>
              <a:gd name="connsiteY8" fmla="*/ 1143000 h 1143000"/>
              <a:gd name="connsiteX9" fmla="*/ 463235 w 1111764"/>
              <a:gd name="connsiteY9" fmla="*/ 1143000 h 1143000"/>
              <a:gd name="connsiteX10" fmla="*/ 324268 w 1111764"/>
              <a:gd name="connsiteY10" fmla="*/ 1285875 h 1143000"/>
              <a:gd name="connsiteX11" fmla="*/ 185294 w 1111764"/>
              <a:gd name="connsiteY11" fmla="*/ 1143000 h 1143000"/>
              <a:gd name="connsiteX12" fmla="*/ 0 w 1111764"/>
              <a:gd name="connsiteY12" fmla="*/ 1143000 h 1143000"/>
              <a:gd name="connsiteX13" fmla="*/ 0 w 1111764"/>
              <a:gd name="connsiteY13" fmla="*/ 952500 h 1143000"/>
              <a:gd name="connsiteX14" fmla="*/ 0 w 1111764"/>
              <a:gd name="connsiteY14" fmla="*/ 666750 h 1143000"/>
              <a:gd name="connsiteX15" fmla="*/ 0 w 1111764"/>
              <a:gd name="connsiteY15" fmla="*/ 666750 h 1143000"/>
              <a:gd name="connsiteX16" fmla="*/ 0 w 1111764"/>
              <a:gd name="connsiteY16" fmla="*/ 0 h 1143000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324268 w 1111764"/>
              <a:gd name="connsiteY10" fmla="*/ 1285875 h 1285875"/>
              <a:gd name="connsiteX11" fmla="*/ 185294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18529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551054 w 1111764"/>
              <a:gd name="connsiteY11" fmla="*/ 1143000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95019"/>
              <a:gd name="connsiteX1" fmla="*/ 185294 w 1111764"/>
              <a:gd name="connsiteY1" fmla="*/ 0 h 1295019"/>
              <a:gd name="connsiteX2" fmla="*/ 185294 w 1111764"/>
              <a:gd name="connsiteY2" fmla="*/ 0 h 1295019"/>
              <a:gd name="connsiteX3" fmla="*/ 463235 w 1111764"/>
              <a:gd name="connsiteY3" fmla="*/ 0 h 1295019"/>
              <a:gd name="connsiteX4" fmla="*/ 1111764 w 1111764"/>
              <a:gd name="connsiteY4" fmla="*/ 0 h 1295019"/>
              <a:gd name="connsiteX5" fmla="*/ 1111764 w 1111764"/>
              <a:gd name="connsiteY5" fmla="*/ 666750 h 1295019"/>
              <a:gd name="connsiteX6" fmla="*/ 1111764 w 1111764"/>
              <a:gd name="connsiteY6" fmla="*/ 666750 h 1295019"/>
              <a:gd name="connsiteX7" fmla="*/ 1111764 w 1111764"/>
              <a:gd name="connsiteY7" fmla="*/ 952500 h 1295019"/>
              <a:gd name="connsiteX8" fmla="*/ 1111764 w 1111764"/>
              <a:gd name="connsiteY8" fmla="*/ 1143000 h 1295019"/>
              <a:gd name="connsiteX9" fmla="*/ 947867 w 1111764"/>
              <a:gd name="connsiteY9" fmla="*/ 1152144 h 1295019"/>
              <a:gd name="connsiteX10" fmla="*/ 754036 w 1111764"/>
              <a:gd name="connsiteY10" fmla="*/ 1295019 h 1295019"/>
              <a:gd name="connsiteX11" fmla="*/ 326680 w 1111764"/>
              <a:gd name="connsiteY11" fmla="*/ 1133856 h 1295019"/>
              <a:gd name="connsiteX12" fmla="*/ 0 w 1111764"/>
              <a:gd name="connsiteY12" fmla="*/ 1143000 h 1295019"/>
              <a:gd name="connsiteX13" fmla="*/ 0 w 1111764"/>
              <a:gd name="connsiteY13" fmla="*/ 952500 h 1295019"/>
              <a:gd name="connsiteX14" fmla="*/ 0 w 1111764"/>
              <a:gd name="connsiteY14" fmla="*/ 666750 h 1295019"/>
              <a:gd name="connsiteX15" fmla="*/ 0 w 1111764"/>
              <a:gd name="connsiteY15" fmla="*/ 666750 h 1295019"/>
              <a:gd name="connsiteX16" fmla="*/ 0 w 1111764"/>
              <a:gd name="connsiteY16" fmla="*/ 0 h 1295019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947867 w 1111764"/>
              <a:gd name="connsiteY9" fmla="*/ 1152144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33856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32744 w 1111764"/>
              <a:gd name="connsiteY11" fmla="*/ 1161288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326680 w 1111764"/>
              <a:gd name="connsiteY11" fmla="*/ 1152144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285875"/>
              <a:gd name="connsiteX1" fmla="*/ 185294 w 1111764"/>
              <a:gd name="connsiteY1" fmla="*/ 0 h 1285875"/>
              <a:gd name="connsiteX2" fmla="*/ 185294 w 1111764"/>
              <a:gd name="connsiteY2" fmla="*/ 0 h 1285875"/>
              <a:gd name="connsiteX3" fmla="*/ 463235 w 1111764"/>
              <a:gd name="connsiteY3" fmla="*/ 0 h 1285875"/>
              <a:gd name="connsiteX4" fmla="*/ 1111764 w 1111764"/>
              <a:gd name="connsiteY4" fmla="*/ 0 h 1285875"/>
              <a:gd name="connsiteX5" fmla="*/ 1111764 w 1111764"/>
              <a:gd name="connsiteY5" fmla="*/ 666750 h 1285875"/>
              <a:gd name="connsiteX6" fmla="*/ 1111764 w 1111764"/>
              <a:gd name="connsiteY6" fmla="*/ 666750 h 1285875"/>
              <a:gd name="connsiteX7" fmla="*/ 1111764 w 1111764"/>
              <a:gd name="connsiteY7" fmla="*/ 952500 h 1285875"/>
              <a:gd name="connsiteX8" fmla="*/ 1111764 w 1111764"/>
              <a:gd name="connsiteY8" fmla="*/ 1143000 h 1285875"/>
              <a:gd name="connsiteX9" fmla="*/ 711364 w 1111764"/>
              <a:gd name="connsiteY9" fmla="*/ 1161288 h 1285875"/>
              <a:gd name="connsiteX10" fmla="*/ 523597 w 1111764"/>
              <a:gd name="connsiteY10" fmla="*/ 1285875 h 1285875"/>
              <a:gd name="connsiteX11" fmla="*/ 195099 w 1111764"/>
              <a:gd name="connsiteY11" fmla="*/ 1143000 h 1285875"/>
              <a:gd name="connsiteX12" fmla="*/ 0 w 1111764"/>
              <a:gd name="connsiteY12" fmla="*/ 1143000 h 1285875"/>
              <a:gd name="connsiteX13" fmla="*/ 0 w 1111764"/>
              <a:gd name="connsiteY13" fmla="*/ 952500 h 1285875"/>
              <a:gd name="connsiteX14" fmla="*/ 0 w 1111764"/>
              <a:gd name="connsiteY14" fmla="*/ 666750 h 1285875"/>
              <a:gd name="connsiteX15" fmla="*/ 0 w 1111764"/>
              <a:gd name="connsiteY15" fmla="*/ 666750 h 1285875"/>
              <a:gd name="connsiteX16" fmla="*/ 0 w 1111764"/>
              <a:gd name="connsiteY16" fmla="*/ 0 h 1285875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711364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527150 w 1111764"/>
              <a:gd name="connsiteY9" fmla="*/ 1161288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372279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195099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684275 w 1111764"/>
              <a:gd name="connsiteY11" fmla="*/ 1152144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04163"/>
              <a:gd name="connsiteX1" fmla="*/ 185294 w 1111764"/>
              <a:gd name="connsiteY1" fmla="*/ 0 h 1304163"/>
              <a:gd name="connsiteX2" fmla="*/ 185294 w 1111764"/>
              <a:gd name="connsiteY2" fmla="*/ 0 h 1304163"/>
              <a:gd name="connsiteX3" fmla="*/ 463235 w 1111764"/>
              <a:gd name="connsiteY3" fmla="*/ 0 h 1304163"/>
              <a:gd name="connsiteX4" fmla="*/ 1111764 w 1111764"/>
              <a:gd name="connsiteY4" fmla="*/ 0 h 1304163"/>
              <a:gd name="connsiteX5" fmla="*/ 1111764 w 1111764"/>
              <a:gd name="connsiteY5" fmla="*/ 666750 h 1304163"/>
              <a:gd name="connsiteX6" fmla="*/ 1111764 w 1111764"/>
              <a:gd name="connsiteY6" fmla="*/ 666750 h 1304163"/>
              <a:gd name="connsiteX7" fmla="*/ 1111764 w 1111764"/>
              <a:gd name="connsiteY7" fmla="*/ 952500 h 1304163"/>
              <a:gd name="connsiteX8" fmla="*/ 1111764 w 1111764"/>
              <a:gd name="connsiteY8" fmla="*/ 1143000 h 1304163"/>
              <a:gd name="connsiteX9" fmla="*/ 965503 w 1111764"/>
              <a:gd name="connsiteY9" fmla="*/ 1143000 h 1304163"/>
              <a:gd name="connsiteX10" fmla="*/ 842396 w 1111764"/>
              <a:gd name="connsiteY10" fmla="*/ 1304163 h 1304163"/>
              <a:gd name="connsiteX11" fmla="*/ 427333 w 1111764"/>
              <a:gd name="connsiteY11" fmla="*/ 1143000 h 1304163"/>
              <a:gd name="connsiteX12" fmla="*/ 0 w 1111764"/>
              <a:gd name="connsiteY12" fmla="*/ 1143000 h 1304163"/>
              <a:gd name="connsiteX13" fmla="*/ 0 w 1111764"/>
              <a:gd name="connsiteY13" fmla="*/ 952500 h 1304163"/>
              <a:gd name="connsiteX14" fmla="*/ 0 w 1111764"/>
              <a:gd name="connsiteY14" fmla="*/ 666750 h 1304163"/>
              <a:gd name="connsiteX15" fmla="*/ 0 w 1111764"/>
              <a:gd name="connsiteY15" fmla="*/ 666750 h 1304163"/>
              <a:gd name="connsiteX16" fmla="*/ 0 w 1111764"/>
              <a:gd name="connsiteY16" fmla="*/ 0 h 1304163"/>
              <a:gd name="connsiteX0" fmla="*/ 0 w 1111764"/>
              <a:gd name="connsiteY0" fmla="*/ 0 h 1322451"/>
              <a:gd name="connsiteX1" fmla="*/ 185294 w 1111764"/>
              <a:gd name="connsiteY1" fmla="*/ 0 h 1322451"/>
              <a:gd name="connsiteX2" fmla="*/ 185294 w 1111764"/>
              <a:gd name="connsiteY2" fmla="*/ 0 h 1322451"/>
              <a:gd name="connsiteX3" fmla="*/ 463235 w 1111764"/>
              <a:gd name="connsiteY3" fmla="*/ 0 h 1322451"/>
              <a:gd name="connsiteX4" fmla="*/ 1111764 w 1111764"/>
              <a:gd name="connsiteY4" fmla="*/ 0 h 1322451"/>
              <a:gd name="connsiteX5" fmla="*/ 1111764 w 1111764"/>
              <a:gd name="connsiteY5" fmla="*/ 666750 h 1322451"/>
              <a:gd name="connsiteX6" fmla="*/ 1111764 w 1111764"/>
              <a:gd name="connsiteY6" fmla="*/ 666750 h 1322451"/>
              <a:gd name="connsiteX7" fmla="*/ 1111764 w 1111764"/>
              <a:gd name="connsiteY7" fmla="*/ 952500 h 1322451"/>
              <a:gd name="connsiteX8" fmla="*/ 1111764 w 1111764"/>
              <a:gd name="connsiteY8" fmla="*/ 1143000 h 1322451"/>
              <a:gd name="connsiteX9" fmla="*/ 965503 w 1111764"/>
              <a:gd name="connsiteY9" fmla="*/ 1143000 h 1322451"/>
              <a:gd name="connsiteX10" fmla="*/ 592042 w 1111764"/>
              <a:gd name="connsiteY10" fmla="*/ 1322451 h 1322451"/>
              <a:gd name="connsiteX11" fmla="*/ 427333 w 1111764"/>
              <a:gd name="connsiteY11" fmla="*/ 1143000 h 1322451"/>
              <a:gd name="connsiteX12" fmla="*/ 0 w 1111764"/>
              <a:gd name="connsiteY12" fmla="*/ 1143000 h 1322451"/>
              <a:gd name="connsiteX13" fmla="*/ 0 w 1111764"/>
              <a:gd name="connsiteY13" fmla="*/ 952500 h 1322451"/>
              <a:gd name="connsiteX14" fmla="*/ 0 w 1111764"/>
              <a:gd name="connsiteY14" fmla="*/ 666750 h 1322451"/>
              <a:gd name="connsiteX15" fmla="*/ 0 w 1111764"/>
              <a:gd name="connsiteY15" fmla="*/ 666750 h 1322451"/>
              <a:gd name="connsiteX16" fmla="*/ 0 w 1111764"/>
              <a:gd name="connsiteY16" fmla="*/ 0 h 1322451"/>
              <a:gd name="connsiteX0" fmla="*/ 0 w 1111764"/>
              <a:gd name="connsiteY0" fmla="*/ 0 h 1322451"/>
              <a:gd name="connsiteX1" fmla="*/ 185294 w 1111764"/>
              <a:gd name="connsiteY1" fmla="*/ 0 h 1322451"/>
              <a:gd name="connsiteX2" fmla="*/ 185294 w 1111764"/>
              <a:gd name="connsiteY2" fmla="*/ 0 h 1322451"/>
              <a:gd name="connsiteX3" fmla="*/ 463235 w 1111764"/>
              <a:gd name="connsiteY3" fmla="*/ 0 h 1322451"/>
              <a:gd name="connsiteX4" fmla="*/ 1111764 w 1111764"/>
              <a:gd name="connsiteY4" fmla="*/ 0 h 1322451"/>
              <a:gd name="connsiteX5" fmla="*/ 1111764 w 1111764"/>
              <a:gd name="connsiteY5" fmla="*/ 666750 h 1322451"/>
              <a:gd name="connsiteX6" fmla="*/ 1111764 w 1111764"/>
              <a:gd name="connsiteY6" fmla="*/ 666750 h 1322451"/>
              <a:gd name="connsiteX7" fmla="*/ 1111764 w 1111764"/>
              <a:gd name="connsiteY7" fmla="*/ 952500 h 1322451"/>
              <a:gd name="connsiteX8" fmla="*/ 1111764 w 1111764"/>
              <a:gd name="connsiteY8" fmla="*/ 1143000 h 1322451"/>
              <a:gd name="connsiteX9" fmla="*/ 695385 w 1111764"/>
              <a:gd name="connsiteY9" fmla="*/ 1152144 h 1322451"/>
              <a:gd name="connsiteX10" fmla="*/ 592042 w 1111764"/>
              <a:gd name="connsiteY10" fmla="*/ 1322451 h 1322451"/>
              <a:gd name="connsiteX11" fmla="*/ 427333 w 1111764"/>
              <a:gd name="connsiteY11" fmla="*/ 1143000 h 1322451"/>
              <a:gd name="connsiteX12" fmla="*/ 0 w 1111764"/>
              <a:gd name="connsiteY12" fmla="*/ 1143000 h 1322451"/>
              <a:gd name="connsiteX13" fmla="*/ 0 w 1111764"/>
              <a:gd name="connsiteY13" fmla="*/ 952500 h 1322451"/>
              <a:gd name="connsiteX14" fmla="*/ 0 w 1111764"/>
              <a:gd name="connsiteY14" fmla="*/ 666750 h 1322451"/>
              <a:gd name="connsiteX15" fmla="*/ 0 w 1111764"/>
              <a:gd name="connsiteY15" fmla="*/ 666750 h 1322451"/>
              <a:gd name="connsiteX16" fmla="*/ 0 w 1111764"/>
              <a:gd name="connsiteY16" fmla="*/ 0 h 13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764" h="1322451">
                <a:moveTo>
                  <a:pt x="0" y="0"/>
                </a:moveTo>
                <a:lnTo>
                  <a:pt x="185294" y="0"/>
                </a:lnTo>
                <a:lnTo>
                  <a:pt x="185294" y="0"/>
                </a:lnTo>
                <a:lnTo>
                  <a:pt x="463235" y="0"/>
                </a:lnTo>
                <a:lnTo>
                  <a:pt x="1111764" y="0"/>
                </a:lnTo>
                <a:lnTo>
                  <a:pt x="1111764" y="666750"/>
                </a:lnTo>
                <a:lnTo>
                  <a:pt x="1111764" y="666750"/>
                </a:lnTo>
                <a:lnTo>
                  <a:pt x="1111764" y="952500"/>
                </a:lnTo>
                <a:lnTo>
                  <a:pt x="1111764" y="1143000"/>
                </a:lnTo>
                <a:lnTo>
                  <a:pt x="695385" y="1152144"/>
                </a:lnTo>
                <a:lnTo>
                  <a:pt x="592042" y="1322451"/>
                </a:lnTo>
                <a:lnTo>
                  <a:pt x="427333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Development of commercial version of software (2.0) begins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321" y="3862897"/>
            <a:ext cx="19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Evaluation of 1-37A Project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288" y="4429780"/>
            <a:ext cx="122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Concrete CTE Project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3929" y="4989656"/>
            <a:ext cx="214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Traffic Characterization Project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5577" y="6005656"/>
            <a:ext cx="2711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</a:rPr>
              <a:t>Unbound Materials Resilient Modulus Project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500" y="5621179"/>
            <a:ext cx="225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</a:rPr>
              <a:t>Subgrade Resilient Modulus Project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5229081" y="3824946"/>
            <a:ext cx="1628919" cy="523220"/>
          </a:xfrm>
          <a:prstGeom prst="homePlate">
            <a:avLst/>
          </a:prstGeom>
          <a:gradFill>
            <a:gsLst>
              <a:gs pos="100000">
                <a:srgbClr val="E1EDE9"/>
              </a:gs>
              <a:gs pos="100000">
                <a:srgbClr val="DCECDE"/>
              </a:gs>
              <a:gs pos="0">
                <a:srgbClr val="92D050"/>
              </a:gs>
              <a:gs pos="50000">
                <a:srgbClr val="C2EEC6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605" y="3821874"/>
            <a:ext cx="15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HMA Characterization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5229080" y="4429780"/>
            <a:ext cx="1897144" cy="523220"/>
          </a:xfrm>
          <a:prstGeom prst="homePlate">
            <a:avLst/>
          </a:prstGeom>
          <a:gradFill>
            <a:gsLst>
              <a:gs pos="100000">
                <a:srgbClr val="E1EDE9"/>
              </a:gs>
              <a:gs pos="100000">
                <a:srgbClr val="DCECDE"/>
              </a:gs>
              <a:gs pos="0">
                <a:srgbClr val="92D050"/>
              </a:gs>
              <a:gs pos="50000">
                <a:srgbClr val="C2EEC6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1977" y="4466436"/>
            <a:ext cx="19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Rehab Design Sensitivity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6669046" y="5152236"/>
            <a:ext cx="1494766" cy="523220"/>
          </a:xfrm>
          <a:prstGeom prst="homePlate">
            <a:avLst/>
          </a:prstGeom>
          <a:gradFill>
            <a:gsLst>
              <a:gs pos="100000">
                <a:srgbClr val="E1EDE9"/>
              </a:gs>
              <a:gs pos="100000">
                <a:srgbClr val="DCECDE"/>
              </a:gs>
              <a:gs pos="0">
                <a:srgbClr val="92D050"/>
              </a:gs>
              <a:gs pos="50000">
                <a:srgbClr val="C2EEC6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1" y="525995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 Calibration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7667" y="4026085"/>
            <a:ext cx="1261533" cy="523220"/>
          </a:xfrm>
          <a:prstGeom prst="rect">
            <a:avLst/>
          </a:prstGeom>
          <a:gradFill>
            <a:gsLst>
              <a:gs pos="100000">
                <a:srgbClr val="E1EDE9"/>
              </a:gs>
              <a:gs pos="100000">
                <a:srgbClr val="DCECDE"/>
              </a:gs>
              <a:gs pos="0">
                <a:srgbClr val="92D050"/>
              </a:gs>
              <a:gs pos="50000">
                <a:srgbClr val="C2EEC6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Packaged as one project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6858001" y="4175761"/>
            <a:ext cx="719666" cy="111934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86601" y="4466436"/>
            <a:ext cx="491066" cy="82869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522634" y="4549305"/>
            <a:ext cx="359834" cy="540855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0" grpId="0" animBg="1"/>
      <p:bldP spid="13" grpId="0" animBg="1"/>
      <p:bldP spid="14" grpId="0" animBg="1"/>
      <p:bldP spid="15" grpId="0" animBg="1"/>
      <p:bldP spid="16" grpId="0" animBg="1"/>
      <p:bldP spid="22" grpId="0"/>
      <p:bldP spid="24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dirty="0" smtClean="0"/>
              <a:t>Other on going work</a:t>
            </a:r>
          </a:p>
          <a:p>
            <a:r>
              <a:rPr lang="en-US" altLang="en-US" sz="2800" i="1" dirty="0" smtClean="0"/>
              <a:t>Improvement </a:t>
            </a:r>
            <a:r>
              <a:rPr lang="en-US" altLang="en-US" sz="2800" i="1" dirty="0"/>
              <a:t>of Michigan Climatic Files in Pavement ME Design</a:t>
            </a:r>
          </a:p>
          <a:p>
            <a:pPr lvl="1"/>
            <a:r>
              <a:rPr lang="en-US" i="1" dirty="0"/>
              <a:t>Current research project with completion date of April 30, 2015</a:t>
            </a:r>
            <a:endParaRPr lang="en-US" dirty="0"/>
          </a:p>
          <a:p>
            <a:pPr lvl="1"/>
            <a:r>
              <a:rPr lang="en-US" i="1" dirty="0"/>
              <a:t>Clean up the data</a:t>
            </a:r>
          </a:p>
          <a:p>
            <a:pPr lvl="2"/>
            <a:r>
              <a:rPr lang="en-US" i="1" dirty="0"/>
              <a:t>Fill in missing months</a:t>
            </a:r>
          </a:p>
          <a:p>
            <a:pPr lvl="2"/>
            <a:r>
              <a:rPr lang="en-US" i="1" dirty="0"/>
              <a:t>Correct errors</a:t>
            </a:r>
          </a:p>
          <a:p>
            <a:pPr lvl="1"/>
            <a:r>
              <a:rPr lang="en-US" i="1" dirty="0"/>
              <a:t>Add additional years of data</a:t>
            </a:r>
          </a:p>
          <a:p>
            <a:pPr lvl="1"/>
            <a:r>
              <a:rPr lang="en-US" i="1" dirty="0"/>
              <a:t>Sensitivity to weather stations, weather data, and number of years of data</a:t>
            </a:r>
          </a:p>
          <a:p>
            <a:pPr lvl="1"/>
            <a:r>
              <a:rPr lang="en-US" i="1" dirty="0"/>
              <a:t>Recommend locations for new stations</a:t>
            </a:r>
          </a:p>
          <a:p>
            <a:pPr lvl="1"/>
            <a:endParaRPr lang="en-US" altLang="en-US" sz="2800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To Date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i="1" dirty="0"/>
              <a:t>Traffic and Data Preparation for AASHTO MEPDG Analysis and Design</a:t>
            </a:r>
          </a:p>
          <a:p>
            <a:pPr lvl="1"/>
            <a:r>
              <a:rPr lang="en-US" i="1" dirty="0"/>
              <a:t>National pooled fund study</a:t>
            </a:r>
          </a:p>
          <a:p>
            <a:pPr lvl="1"/>
            <a:r>
              <a:rPr lang="en-US" i="1" dirty="0"/>
              <a:t>Developed software for converting PTR data to ME inputs (replaces </a:t>
            </a:r>
            <a:r>
              <a:rPr lang="en-US" i="1" dirty="0" err="1"/>
              <a:t>TrafLoad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Also runs quality checks on the data and tools for repairing/improving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i="1" dirty="0" smtClean="0"/>
              <a:t>ME Oversight Committee </a:t>
            </a:r>
          </a:p>
          <a:p>
            <a:pPr lvl="1"/>
            <a:r>
              <a:rPr lang="en-US" dirty="0"/>
              <a:t>Goal:  Facilitate the implementation of ME as MDOT’s standard design </a:t>
            </a:r>
            <a:r>
              <a:rPr lang="en-US" dirty="0" smtClean="0"/>
              <a:t>method</a:t>
            </a:r>
          </a:p>
          <a:p>
            <a:pPr lvl="1"/>
            <a:r>
              <a:rPr lang="en-US" dirty="0"/>
              <a:t>Facilitate business process changes for pavement design</a:t>
            </a:r>
          </a:p>
          <a:p>
            <a:pPr lvl="1"/>
            <a:r>
              <a:rPr lang="en-US" dirty="0"/>
              <a:t>Help with decisions on design criteria</a:t>
            </a:r>
          </a:p>
          <a:p>
            <a:pPr lvl="1"/>
            <a:r>
              <a:rPr lang="en-US" dirty="0"/>
              <a:t>Help with decisions on input values</a:t>
            </a:r>
          </a:p>
          <a:p>
            <a:pPr lvl="1"/>
            <a:r>
              <a:rPr lang="en-US" dirty="0"/>
              <a:t>Expand department knowledge of  the software and the impacts of different inputs and design decisions</a:t>
            </a:r>
          </a:p>
          <a:p>
            <a:pPr lvl="1"/>
            <a:r>
              <a:rPr lang="en-US" dirty="0"/>
              <a:t>Explore research needs</a:t>
            </a:r>
          </a:p>
          <a:p>
            <a:pPr lvl="1"/>
            <a:r>
              <a:rPr lang="en-US" dirty="0"/>
              <a:t>Facilitate industry participation</a:t>
            </a:r>
          </a:p>
          <a:p>
            <a:pPr lvl="1"/>
            <a:endParaRPr 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2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200" i="1" dirty="0" smtClean="0"/>
              <a:t>ME Oversight Committee (cont.)</a:t>
            </a:r>
            <a:endParaRPr lang="en-US" altLang="en-US" sz="2800" i="1" dirty="0" smtClean="0"/>
          </a:p>
          <a:p>
            <a:pPr lvl="1"/>
            <a:r>
              <a:rPr lang="en-US" dirty="0" smtClean="0"/>
              <a:t>Membership from various areas</a:t>
            </a:r>
          </a:p>
          <a:p>
            <a:pPr lvl="2"/>
            <a:r>
              <a:rPr lang="en-US" altLang="en-US" dirty="0"/>
              <a:t>Supervisors of the following general areas: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Pavement management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HMA materials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Concrete materials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Aggregate materials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Pavement evaluation</a:t>
            </a:r>
          </a:p>
          <a:p>
            <a:pPr lvl="3">
              <a:buClr>
                <a:schemeClr val="accent2">
                  <a:lumMod val="50000"/>
                </a:schemeClr>
              </a:buClr>
            </a:pPr>
            <a:r>
              <a:rPr lang="en-US" altLang="en-US" sz="1200" dirty="0"/>
              <a:t>Traffic monitoring</a:t>
            </a:r>
          </a:p>
          <a:p>
            <a:pPr lvl="2"/>
            <a:r>
              <a:rPr lang="en-US" altLang="en-US" dirty="0"/>
              <a:t>Pavement Operations Engineer</a:t>
            </a:r>
          </a:p>
          <a:p>
            <a:pPr lvl="2"/>
            <a:r>
              <a:rPr lang="en-US" altLang="en-US" dirty="0"/>
              <a:t>Pavement Design Engineer (chair)</a:t>
            </a:r>
          </a:p>
          <a:p>
            <a:pPr lvl="2"/>
            <a:r>
              <a:rPr lang="en-US" altLang="en-US" dirty="0"/>
              <a:t>Region Soils Engineers (Region pavement designers)</a:t>
            </a:r>
          </a:p>
          <a:p>
            <a:pPr lvl="2"/>
            <a:r>
              <a:rPr lang="en-US" altLang="en-US" dirty="0"/>
              <a:t>Concrete and HMA paving </a:t>
            </a:r>
            <a:r>
              <a:rPr lang="en-US" altLang="en-US" dirty="0" smtClean="0"/>
              <a:t>industries</a:t>
            </a:r>
            <a:endParaRPr lang="en-US" altLang="en-US" dirty="0"/>
          </a:p>
        </p:txBody>
      </p:sp>
      <p:pic>
        <p:nvPicPr>
          <p:cNvPr id="4" name="Picture 12" descr="C:\Documents and Settings\eackerm\Local Settings\Temporary Internet Files\Content.IE5\7VFWIZ42\MC9000448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052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6057900" cy="3810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Calibration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ME?</a:t>
            </a:r>
          </a:p>
          <a:p>
            <a:r>
              <a:rPr lang="en-US" dirty="0" smtClean="0"/>
              <a:t>ME Timeline/Work to Date</a:t>
            </a:r>
          </a:p>
          <a:p>
            <a:r>
              <a:rPr lang="en-US" dirty="0" smtClean="0"/>
              <a:t>Calibration</a:t>
            </a:r>
          </a:p>
          <a:p>
            <a:r>
              <a:rPr lang="en-US" dirty="0" smtClean="0"/>
              <a:t>MDOT Implementation/Transition</a:t>
            </a:r>
          </a:p>
          <a:p>
            <a:r>
              <a:rPr lang="en-US" dirty="0" smtClean="0"/>
              <a:t>Preliminary Phase Design Results</a:t>
            </a:r>
          </a:p>
          <a:p>
            <a:r>
              <a:rPr lang="en-US" dirty="0" smtClean="0"/>
              <a:t>Transition Phase 1</a:t>
            </a:r>
          </a:p>
          <a:p>
            <a:r>
              <a:rPr lang="en-US" dirty="0" smtClean="0"/>
              <a:t>ME Webpage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Concept</a:t>
            </a:r>
            <a:r>
              <a:rPr lang="en-US" altLang="en-US" dirty="0"/>
              <a:t>:  Use Michigan Pavement Management System (PMS) data and project specific inputs to calibrate the ME distress prediction </a:t>
            </a:r>
            <a:r>
              <a:rPr lang="en-US" altLang="en-US" dirty="0" smtClean="0"/>
              <a:t>models</a:t>
            </a:r>
          </a:p>
          <a:p>
            <a:r>
              <a:rPr lang="en-US" altLang="en-US" dirty="0" smtClean="0"/>
              <a:t>Goal:  Minimize the error between observed and predicted distresses, and eliminate bias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1600200"/>
            <a:ext cx="0" cy="419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00199" y="5782574"/>
            <a:ext cx="5334001" cy="86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9582" y="594360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19449" y="329396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Predicted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76401" y="1981200"/>
            <a:ext cx="5181599" cy="37294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3500" y="384594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want the data to plot as close as possible to this line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00600" y="3524798"/>
            <a:ext cx="381000" cy="5138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minimizing error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>
            <a:off x="2209800" y="2590800"/>
            <a:ext cx="3505200" cy="2224880"/>
          </a:xfrm>
          <a:prstGeom prst="arc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3717922"/>
            <a:ext cx="3723733" cy="2975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66442"/>
            <a:ext cx="3599038" cy="2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bias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4361905" cy="3533333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 rot="20519112">
            <a:off x="2649100" y="4547156"/>
            <a:ext cx="2379888" cy="871409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3750668" y="4114800"/>
            <a:ext cx="176751" cy="37717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05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400"/>
            <a:ext cx="36766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211960" y="2971800"/>
            <a:ext cx="730696" cy="1545543"/>
          </a:xfrm>
          <a:prstGeom prst="rightArrow">
            <a:avLst/>
          </a:prstGeom>
          <a:solidFill>
            <a:srgbClr val="C83B3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438400"/>
            <a:ext cx="3714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0400" y="5917616"/>
            <a:ext cx="2895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Final report RC1595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1748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Default Calibration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748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Michigan Calibration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9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Conducted by Michigan State University</a:t>
            </a:r>
          </a:p>
          <a:p>
            <a:r>
              <a:rPr lang="en-US" altLang="en-US" dirty="0"/>
              <a:t>Projects involved in calibration:</a:t>
            </a:r>
          </a:p>
          <a:p>
            <a:pPr lvl="1"/>
            <a:r>
              <a:rPr lang="en-US" altLang="en-US" dirty="0"/>
              <a:t>HMA reconstruct – 85</a:t>
            </a:r>
          </a:p>
          <a:p>
            <a:pPr lvl="1"/>
            <a:r>
              <a:rPr lang="en-US" altLang="en-US" dirty="0"/>
              <a:t>Concrete reconstruct – 20</a:t>
            </a:r>
          </a:p>
          <a:p>
            <a:pPr lvl="1"/>
            <a:r>
              <a:rPr lang="en-US" altLang="en-US" dirty="0"/>
              <a:t>Rubblize – 11</a:t>
            </a:r>
          </a:p>
          <a:p>
            <a:pPr lvl="1"/>
            <a:r>
              <a:rPr lang="en-US" altLang="en-US" dirty="0"/>
              <a:t>Unbonded concrete overlay </a:t>
            </a:r>
            <a:r>
              <a:rPr lang="en-US" altLang="en-US" dirty="0" smtClean="0"/>
              <a:t>– 8</a:t>
            </a:r>
            <a:endParaRPr lang="en-US" altLang="en-US" dirty="0"/>
          </a:p>
          <a:p>
            <a:pPr lvl="1"/>
            <a:r>
              <a:rPr lang="en-US" altLang="en-US" dirty="0"/>
              <a:t>Crush and shape – 23</a:t>
            </a:r>
          </a:p>
          <a:p>
            <a:pPr lvl="1"/>
            <a:r>
              <a:rPr lang="en-US" altLang="en-US" dirty="0"/>
              <a:t>HMA overlay – 22</a:t>
            </a:r>
          </a:p>
          <a:p>
            <a:r>
              <a:rPr lang="en-US" altLang="en-US" dirty="0"/>
              <a:t>LTPP projects from Michigan, Ohio, and Indiana were added in to see if the calibration could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Reviewed construction projects records from long-term storage for materials inputs</a:t>
            </a:r>
          </a:p>
          <a:p>
            <a:r>
              <a:rPr lang="en-US" altLang="en-US" dirty="0" smtClean="0"/>
              <a:t>Used as many as-constructed inputs as possible to create ME designs for all projects used for calibration</a:t>
            </a:r>
          </a:p>
          <a:p>
            <a:r>
              <a:rPr lang="en-US" altLang="en-US" dirty="0"/>
              <a:t>P</a:t>
            </a:r>
            <a:r>
              <a:rPr lang="en-US" altLang="en-US" dirty="0" smtClean="0"/>
              <a:t>redicted distresses pulled from the ME results and compared to the observed data</a:t>
            </a:r>
          </a:p>
          <a:p>
            <a:r>
              <a:rPr lang="en-US" altLang="en-US" dirty="0" smtClean="0"/>
              <a:t>Were able to improve all distress models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6705600" cy="3810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Implementation/Transition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Implementation/Transition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Transition Phases:</a:t>
            </a:r>
          </a:p>
          <a:p>
            <a:pPr lvl="1"/>
            <a:r>
              <a:rPr lang="en-US" altLang="en-US" dirty="0"/>
              <a:t>Preliminary phase – ME designs of recent life-cycle projects</a:t>
            </a:r>
          </a:p>
          <a:p>
            <a:pPr lvl="1"/>
            <a:r>
              <a:rPr lang="en-US" altLang="en-US" dirty="0"/>
              <a:t>Phase 1 – newly submitted </a:t>
            </a:r>
            <a:r>
              <a:rPr lang="en-US" altLang="en-US" dirty="0" smtClean="0"/>
              <a:t>life-cycle and APB reconstruct </a:t>
            </a:r>
            <a:r>
              <a:rPr lang="en-US" altLang="en-US" dirty="0"/>
              <a:t>projects</a:t>
            </a:r>
          </a:p>
          <a:p>
            <a:pPr lvl="1"/>
            <a:r>
              <a:rPr lang="en-US" altLang="en-US" dirty="0"/>
              <a:t>Phase 2 – Region-designed reconstruct projects</a:t>
            </a:r>
          </a:p>
          <a:p>
            <a:pPr lvl="1"/>
            <a:r>
              <a:rPr lang="en-US" altLang="en-US" dirty="0"/>
              <a:t>Phase 3 – newly submitted life-cycle rehab projects</a:t>
            </a:r>
          </a:p>
          <a:p>
            <a:pPr lvl="1"/>
            <a:r>
              <a:rPr lang="en-US" altLang="en-US" dirty="0"/>
              <a:t>Phase 4 – Region-designed rehab projects</a:t>
            </a:r>
          </a:p>
          <a:p>
            <a:pPr lvl="1"/>
            <a:r>
              <a:rPr lang="en-US" altLang="en-US" dirty="0"/>
              <a:t>Phase 5 – final recommendations for full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Implementation/Transition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371800" cy="32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629400" cy="18263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What is ME?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6705600" cy="3810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Preliminary Phase Design Results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The Preliminary Transition Phase involves using the calibration results on recently life-cycled reconstruct projects to see the design produced by ME</a:t>
            </a:r>
          </a:p>
          <a:p>
            <a:r>
              <a:rPr lang="en-US" altLang="en-US" sz="2800" dirty="0"/>
              <a:t>13 life-cycled reconstruct projects from </a:t>
            </a:r>
            <a:r>
              <a:rPr lang="en-US" altLang="en-US" sz="2800" dirty="0" smtClean="0"/>
              <a:t>2012 - 2014 </a:t>
            </a:r>
            <a:r>
              <a:rPr lang="en-US" altLang="en-US" sz="2800" dirty="0" smtClean="0"/>
              <a:t>were </a:t>
            </a:r>
            <a:r>
              <a:rPr lang="en-US" altLang="en-US" sz="2800" dirty="0"/>
              <a:t>included</a:t>
            </a:r>
          </a:p>
          <a:p>
            <a:pPr lvl="1"/>
            <a:r>
              <a:rPr lang="en-US" altLang="en-US" sz="2400" dirty="0"/>
              <a:t>Projects from all Regions except Superior </a:t>
            </a:r>
            <a:r>
              <a:rPr lang="en-US" altLang="en-US" sz="2400" dirty="0" smtClean="0"/>
              <a:t>were </a:t>
            </a:r>
            <a:r>
              <a:rPr lang="en-US" altLang="en-US" sz="2400" dirty="0"/>
              <a:t>included</a:t>
            </a:r>
          </a:p>
          <a:p>
            <a:pPr lvl="1"/>
            <a:r>
              <a:rPr lang="en-US" altLang="en-US" sz="2400" dirty="0"/>
              <a:t>Designs include ramps if they were included in the original life-cycle</a:t>
            </a:r>
          </a:p>
          <a:p>
            <a:pPr lvl="1"/>
            <a:r>
              <a:rPr lang="en-US" altLang="en-US" sz="2400" dirty="0"/>
              <a:t>Using inputs agreed upon by the ME Oversight Committee and </a:t>
            </a:r>
            <a:r>
              <a:rPr lang="en-US" altLang="en-US" sz="2400" dirty="0" smtClean="0"/>
              <a:t>Subcommittees and the final calibration coefficients</a:t>
            </a:r>
            <a:endParaRPr lang="en-US" altLang="en-US" sz="2400" dirty="0"/>
          </a:p>
          <a:p>
            <a:pPr lvl="1"/>
            <a:r>
              <a:rPr lang="en-US" altLang="en-US" sz="2400" dirty="0"/>
              <a:t>Life-cycles </a:t>
            </a:r>
            <a:r>
              <a:rPr lang="en-US" altLang="en-US" sz="2400" dirty="0" smtClean="0"/>
              <a:t>were re-run </a:t>
            </a:r>
            <a:r>
              <a:rPr lang="en-US" altLang="en-US" sz="2400" dirty="0"/>
              <a:t>with the </a:t>
            </a:r>
            <a:r>
              <a:rPr lang="en-US" altLang="en-US" sz="2400" dirty="0" smtClean="0"/>
              <a:t>final ME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sets of design results:</a:t>
            </a:r>
          </a:p>
          <a:p>
            <a:pPr lvl="1"/>
            <a:r>
              <a:rPr lang="en-US" dirty="0" smtClean="0"/>
              <a:t>Disregarding typical minimum pavement thicknesses</a:t>
            </a:r>
          </a:p>
          <a:p>
            <a:pPr lvl="1"/>
            <a:r>
              <a:rPr lang="en-US" dirty="0" smtClean="0"/>
              <a:t>With minimum thickness standards and ±1” restriction</a:t>
            </a:r>
          </a:p>
          <a:p>
            <a:pPr lvl="2"/>
            <a:r>
              <a:rPr lang="en-US" dirty="0"/>
              <a:t>±1” </a:t>
            </a:r>
            <a:r>
              <a:rPr lang="en-US" dirty="0" smtClean="0"/>
              <a:t>restriction (NEW):  </a:t>
            </a:r>
            <a:r>
              <a:rPr lang="en-US" dirty="0" smtClean="0"/>
              <a:t>AASHTO 1993 design used for the initial cross-section in ME.  Final ME design cannot vary from this by more than 1”.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826" t="20476" r="1230" b="10444"/>
          <a:stretch/>
        </p:blipFill>
        <p:spPr bwMode="auto">
          <a:xfrm>
            <a:off x="2133600" y="1417638"/>
            <a:ext cx="4953000" cy="50917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5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105400" cy="52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638800" cy="54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Average </a:t>
            </a:r>
            <a:r>
              <a:rPr lang="en-US" dirty="0" smtClean="0"/>
              <a:t>thickness change </a:t>
            </a:r>
            <a:r>
              <a:rPr lang="en-US" dirty="0" smtClean="0"/>
              <a:t>from original designs used in life-cycle:</a:t>
            </a:r>
          </a:p>
          <a:p>
            <a:pPr lvl="1"/>
            <a:r>
              <a:rPr lang="en-US" dirty="0" smtClean="0"/>
              <a:t>Concrete:  -0.05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HMA:  -0.28”</a:t>
            </a:r>
          </a:p>
          <a:p>
            <a:pPr lvl="1"/>
            <a:r>
              <a:rPr lang="en-US" dirty="0" smtClean="0"/>
              <a:t>Average includes the designs that did not change due to minimum pavement thicknesses</a:t>
            </a:r>
          </a:p>
          <a:p>
            <a:r>
              <a:rPr lang="en-US" dirty="0" smtClean="0"/>
              <a:t>These final designs were plugged into the original life-cycles</a:t>
            </a:r>
          </a:p>
        </p:txBody>
      </p:sp>
    </p:spTree>
    <p:extLst>
      <p:ext uri="{BB962C8B-B14F-4D97-AF65-F5344CB8AC3E}">
        <p14:creationId xmlns:p14="http://schemas.microsoft.com/office/powerpoint/2010/main" val="36340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Life-cycle results:</a:t>
            </a:r>
          </a:p>
          <a:p>
            <a:pPr lvl="1"/>
            <a:r>
              <a:rPr lang="en-US" dirty="0" smtClean="0"/>
              <a:t>Results from all 13 projects were the same – original low cost alternative </a:t>
            </a:r>
            <a:r>
              <a:rPr lang="en-US" dirty="0" smtClean="0"/>
              <a:t>did not change</a:t>
            </a:r>
            <a:endParaRPr lang="en-US" dirty="0" smtClean="0"/>
          </a:p>
          <a:p>
            <a:pPr lvl="1"/>
            <a:r>
              <a:rPr lang="en-US" dirty="0" smtClean="0"/>
              <a:t>Difference between the two options was closer on 5 projects</a:t>
            </a:r>
          </a:p>
          <a:p>
            <a:pPr lvl="1"/>
            <a:r>
              <a:rPr lang="en-US" dirty="0" smtClean="0"/>
              <a:t>Difference between the two options was wider on 4 projects</a:t>
            </a:r>
          </a:p>
          <a:p>
            <a:pPr lvl="1"/>
            <a:r>
              <a:rPr lang="en-US" dirty="0" smtClean="0"/>
              <a:t>Four projects did not have thickness changes (minimum thickness standards</a:t>
            </a:r>
            <a:r>
              <a:rPr lang="en-US" dirty="0" smtClean="0"/>
              <a:t>) – life-cycle not re-run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0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Phase Design 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Life-cycle results (cont.):</a:t>
            </a:r>
          </a:p>
          <a:p>
            <a:pPr lvl="1"/>
            <a:r>
              <a:rPr lang="en-US" dirty="0" smtClean="0"/>
              <a:t>Changes in life-cycle initial construction costs</a:t>
            </a:r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87976"/>
              </p:ext>
            </p:extLst>
          </p:nvPr>
        </p:nvGraphicFramePr>
        <p:xfrm>
          <a:off x="1066800" y="3276600"/>
          <a:ext cx="7159625" cy="20200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31925"/>
                <a:gridCol w="1431925"/>
                <a:gridCol w="1431925"/>
                <a:gridCol w="1431925"/>
                <a:gridCol w="1431925"/>
              </a:tblGrid>
              <a:tr h="83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 Re-run LCCA’s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All 13 LCCA’s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Interstate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Non-Interstate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7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HMA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-13.9%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+0.9%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8FA"/>
                    </a:solidFill>
                  </a:tcPr>
                </a:tc>
              </a:tr>
              <a:tr h="642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Concrete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-2.1%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5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6400800" cy="3810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Transition Phase 1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Mechanistic-Empirical pavement design (ME) is the latest generation of pavement design methodology</a:t>
            </a:r>
          </a:p>
          <a:p>
            <a:r>
              <a:rPr lang="en-US" dirty="0" smtClean="0"/>
              <a:t>Mechanistic:  uses the theory </a:t>
            </a:r>
            <a:r>
              <a:rPr lang="en-US" dirty="0"/>
              <a:t>of </a:t>
            </a:r>
            <a:r>
              <a:rPr lang="en-US" dirty="0" smtClean="0"/>
              <a:t>mechanics - pavement </a:t>
            </a:r>
            <a:r>
              <a:rPr lang="en-US" dirty="0"/>
              <a:t>response (stresses/strains) to applied load</a:t>
            </a:r>
          </a:p>
          <a:p>
            <a:r>
              <a:rPr lang="en-US" dirty="0" smtClean="0"/>
              <a:t>Empirical: </a:t>
            </a:r>
            <a:r>
              <a:rPr lang="en-US" dirty="0"/>
              <a:t>observations (actual performance) used to calibrate the mechanistic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Phase 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Phase 1 involves using ME for life-cycled and APB new/reconstruct projects</a:t>
            </a:r>
          </a:p>
          <a:p>
            <a:r>
              <a:rPr lang="en-US" dirty="0" smtClean="0"/>
              <a:t>Normal review processes:  MDOT internal, industry, EOC</a:t>
            </a:r>
          </a:p>
          <a:p>
            <a:r>
              <a:rPr lang="en-US" dirty="0" smtClean="0"/>
              <a:t>Construction Field Services will be producing a detailed report on each project design:  inputs used, design results, reasons for each iterative design, etc.</a:t>
            </a:r>
            <a:endParaRPr lang="en-US" dirty="0"/>
          </a:p>
        </p:txBody>
      </p:sp>
      <p:pic>
        <p:nvPicPr>
          <p:cNvPr id="4" name="Picture 3" descr="C:\Users\Eackerm\AppData\Local\Microsoft\Windows\Temporary Internet Files\Content.IE5\WUAZB9BQ\MP9004486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7" y="5105400"/>
            <a:ext cx="24045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Phase 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Phase expected to go through August</a:t>
            </a:r>
          </a:p>
          <a:p>
            <a:r>
              <a:rPr lang="en-US" dirty="0" smtClean="0"/>
              <a:t>Summary report on design results to be provided to EOC </a:t>
            </a:r>
          </a:p>
          <a:p>
            <a:pPr lvl="1"/>
            <a:r>
              <a:rPr lang="en-US" dirty="0" smtClean="0"/>
              <a:t>EOC approval needed to move on to next phases</a:t>
            </a:r>
          </a:p>
        </p:txBody>
      </p:sp>
    </p:spTree>
    <p:extLst>
      <p:ext uri="{BB962C8B-B14F-4D97-AF65-F5344CB8AC3E}">
        <p14:creationId xmlns:p14="http://schemas.microsoft.com/office/powerpoint/2010/main" val="28072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Phase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79676"/>
              </p:ext>
            </p:extLst>
          </p:nvPr>
        </p:nvGraphicFramePr>
        <p:xfrm>
          <a:off x="1191196" y="2128520"/>
          <a:ext cx="5971604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844"/>
                <a:gridCol w="1198880"/>
                <a:gridCol w="1325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r>
                        <a:rPr lang="en-US" sz="1600" baseline="0" dirty="0" smtClean="0"/>
                        <a:t> Criteria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Reliability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IRI</a:t>
                      </a:r>
                    </a:p>
                    <a:p>
                      <a:r>
                        <a:rPr lang="en-US" sz="1600" dirty="0" smtClean="0"/>
                        <a:t>(in./mile)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Terminal IRI</a:t>
                      </a:r>
                    </a:p>
                    <a:p>
                      <a:r>
                        <a:rPr lang="en-US" sz="1600" dirty="0" smtClean="0"/>
                        <a:t>(in./mile)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</a:t>
                      </a:r>
                      <a:r>
                        <a:rPr lang="en-US" sz="1600" baseline="0" dirty="0" smtClean="0"/>
                        <a:t>-Down Fatigue Cracking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ft</a:t>
                      </a:r>
                      <a:r>
                        <a:rPr lang="en-US" sz="1600" baseline="0" dirty="0" smtClean="0"/>
                        <a:t>/mile)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Used</a:t>
                      </a:r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Used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Bottom-Up</a:t>
                      </a:r>
                      <a:r>
                        <a:rPr lang="en-US" sz="1600" baseline="0" dirty="0" smtClean="0"/>
                        <a:t> Fatigue Cracking</a:t>
                      </a:r>
                    </a:p>
                    <a:p>
                      <a:r>
                        <a:rPr lang="en-US" sz="1600" baseline="0" dirty="0" smtClean="0"/>
                        <a:t>(percent)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Transverse</a:t>
                      </a:r>
                      <a:r>
                        <a:rPr lang="en-US" sz="1600" baseline="0" dirty="0" smtClean="0"/>
                        <a:t> Thermal Cracking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ft</a:t>
                      </a:r>
                      <a:r>
                        <a:rPr lang="en-US" sz="1600" baseline="0" dirty="0" smtClean="0"/>
                        <a:t>/mile)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Rutting</a:t>
                      </a:r>
                    </a:p>
                    <a:p>
                      <a:r>
                        <a:rPr lang="en-US" sz="1600" dirty="0" smtClean="0"/>
                        <a:t>(in.)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Asphalt Rutting</a:t>
                      </a:r>
                    </a:p>
                    <a:p>
                      <a:r>
                        <a:rPr lang="en-US" sz="1600" dirty="0" smtClean="0"/>
                        <a:t>(in.)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Used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Used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5034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prstClr val="black"/>
                </a:solidFill>
              </a:rPr>
              <a:t>HMA Design Thresholds: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Phase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487679"/>
              </p:ext>
            </p:extLst>
          </p:nvPr>
        </p:nvGraphicFramePr>
        <p:xfrm>
          <a:off x="1191196" y="2128520"/>
          <a:ext cx="5971604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844"/>
                <a:gridCol w="1198880"/>
                <a:gridCol w="1325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r>
                        <a:rPr lang="en-US" sz="1600" baseline="0" dirty="0" smtClean="0"/>
                        <a:t> Criteria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Reliability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IRI</a:t>
                      </a:r>
                    </a:p>
                    <a:p>
                      <a:r>
                        <a:rPr lang="en-US" sz="1600" dirty="0" smtClean="0"/>
                        <a:t>(in./mile)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Terminal IRI</a:t>
                      </a:r>
                    </a:p>
                    <a:p>
                      <a:r>
                        <a:rPr lang="en-US" sz="1600" dirty="0" smtClean="0"/>
                        <a:t>(in./mile)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Transverse Cracking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(% slabs cracked)</a:t>
                      </a:r>
                      <a:endParaRPr lang="en-US" sz="1600" b="1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</a:p>
                  </a:txBody>
                  <a:tcPr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>
                    <a:solidFill>
                      <a:srgbClr val="C0E8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Joint Faulting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(inches)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5034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prstClr val="black"/>
                </a:solidFill>
              </a:rPr>
              <a:t>JPCP Design Thresholds: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629400" cy="18263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ME Webpage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MDOT ME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/>
          <a:lstStyle/>
          <a:p>
            <a:r>
              <a:rPr lang="en-US" dirty="0"/>
              <a:t>Public webpage location:  Link is on Construction Field Services public webpage: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2514600"/>
            <a:ext cx="3962400" cy="4038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495800" y="5547199"/>
            <a:ext cx="1576906" cy="19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853688" cy="1117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89E9-5544-43FE-AA46-564EAB43989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Webpage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Direct Link: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www.michigan.gov/mdot/0,4616,7-151-9623_26663_27303_27336_63969---,00.html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Webpage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3747169" cy="4694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1031" y="2133600"/>
            <a:ext cx="3137569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52600"/>
            <a:ext cx="5810751" cy="467048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887662" y="4724400"/>
            <a:ext cx="1924549" cy="16986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01031" y="1742536"/>
            <a:ext cx="1911180" cy="391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3024" y="2514760"/>
            <a:ext cx="8229600" cy="132959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63">
              <a:defRPr/>
            </a:pPr>
            <a:r>
              <a:rPr lang="en-US" sz="9600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dirty="0"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Documents and Settings\eackerm\Local Settings\Temporary Internet Files\Content.IE5\3Z9ZXK7A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4204430"/>
            <a:ext cx="1733702" cy="19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eackerm\Local Settings\Temporary Internet Files\Content.IE5\IHBQ40NR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362180" cy="22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CIM\100MSDCF\DSC0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4151" b="8262"/>
          <a:stretch/>
        </p:blipFill>
        <p:spPr bwMode="auto">
          <a:xfrm>
            <a:off x="3103068" y="512676"/>
            <a:ext cx="2942456" cy="20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4369" y="3962400"/>
            <a:ext cx="30267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Mike Eacker</a:t>
            </a:r>
          </a:p>
          <a:p>
            <a:r>
              <a:rPr lang="en-US" sz="2000" dirty="0" smtClean="0"/>
              <a:t>eackerm@michigan.gov</a:t>
            </a:r>
          </a:p>
          <a:p>
            <a:r>
              <a:rPr lang="en-US" sz="2000" dirty="0" smtClean="0"/>
              <a:t>517-322-3474</a:t>
            </a:r>
          </a:p>
          <a:p>
            <a:endParaRPr lang="en-US" sz="2000" dirty="0"/>
          </a:p>
          <a:p>
            <a:r>
              <a:rPr lang="en-US" sz="2000" dirty="0" smtClean="0"/>
              <a:t>Justin Schenkel</a:t>
            </a:r>
          </a:p>
          <a:p>
            <a:r>
              <a:rPr lang="en-US" sz="2000" dirty="0" smtClean="0"/>
              <a:t>schenkelj@michigan.gov</a:t>
            </a:r>
          </a:p>
          <a:p>
            <a:r>
              <a:rPr lang="en-US" sz="2000" dirty="0" smtClean="0"/>
              <a:t>517-636-6006</a:t>
            </a:r>
          </a:p>
        </p:txBody>
      </p:sp>
    </p:spTree>
    <p:extLst>
      <p:ext uri="{BB962C8B-B14F-4D97-AF65-F5344CB8AC3E}">
        <p14:creationId xmlns:p14="http://schemas.microsoft.com/office/powerpoint/2010/main" val="28074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42"/>
          <p:cNvGrpSpPr>
            <a:grpSpLocks/>
          </p:cNvGrpSpPr>
          <p:nvPr/>
        </p:nvGrpSpPr>
        <p:grpSpPr bwMode="auto">
          <a:xfrm>
            <a:off x="3533775" y="1567247"/>
            <a:ext cx="1571625" cy="1574423"/>
            <a:chOff x="2226" y="993"/>
            <a:chExt cx="990" cy="1020"/>
          </a:xfrm>
        </p:grpSpPr>
        <p:grpSp>
          <p:nvGrpSpPr>
            <p:cNvPr id="5" name="Group 132"/>
            <p:cNvGrpSpPr>
              <a:grpSpLocks/>
            </p:cNvGrpSpPr>
            <p:nvPr/>
          </p:nvGrpSpPr>
          <p:grpSpPr bwMode="auto">
            <a:xfrm>
              <a:off x="2226" y="993"/>
              <a:ext cx="990" cy="341"/>
              <a:chOff x="2226" y="993"/>
              <a:chExt cx="990" cy="341"/>
            </a:xfrm>
          </p:grpSpPr>
          <p:pic>
            <p:nvPicPr>
              <p:cNvPr id="15" name="Picture 1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993"/>
                <a:ext cx="990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31"/>
              <p:cNvSpPr>
                <a:spLocks noChangeArrowheads="1"/>
              </p:cNvSpPr>
              <p:nvPr/>
            </p:nvSpPr>
            <p:spPr bwMode="auto">
              <a:xfrm>
                <a:off x="2228" y="994"/>
                <a:ext cx="988" cy="340"/>
              </a:xfrm>
              <a:prstGeom prst="rect">
                <a:avLst/>
              </a:prstGeom>
              <a:noFill/>
              <a:ln w="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" name="Group 135"/>
            <p:cNvGrpSpPr>
              <a:grpSpLocks/>
            </p:cNvGrpSpPr>
            <p:nvPr/>
          </p:nvGrpSpPr>
          <p:grpSpPr bwMode="auto">
            <a:xfrm>
              <a:off x="2226" y="1332"/>
              <a:ext cx="990" cy="137"/>
              <a:chOff x="2226" y="1332"/>
              <a:chExt cx="990" cy="137"/>
            </a:xfrm>
          </p:grpSpPr>
          <p:pic>
            <p:nvPicPr>
              <p:cNvPr id="13" name="Picture 1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332"/>
                <a:ext cx="99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4"/>
              <p:cNvSpPr>
                <a:spLocks noChangeArrowheads="1"/>
              </p:cNvSpPr>
              <p:nvPr/>
            </p:nvSpPr>
            <p:spPr bwMode="auto">
              <a:xfrm>
                <a:off x="2228" y="1334"/>
                <a:ext cx="988" cy="135"/>
              </a:xfrm>
              <a:prstGeom prst="rect">
                <a:avLst/>
              </a:prstGeom>
              <a:noFill/>
              <a:ln w="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" name="Group 138"/>
            <p:cNvGrpSpPr>
              <a:grpSpLocks/>
            </p:cNvGrpSpPr>
            <p:nvPr/>
          </p:nvGrpSpPr>
          <p:grpSpPr bwMode="auto">
            <a:xfrm>
              <a:off x="2226" y="1468"/>
              <a:ext cx="990" cy="341"/>
              <a:chOff x="2226" y="1468"/>
              <a:chExt cx="990" cy="341"/>
            </a:xfrm>
          </p:grpSpPr>
          <p:pic>
            <p:nvPicPr>
              <p:cNvPr id="11" name="Picture 13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468"/>
                <a:ext cx="990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37"/>
              <p:cNvSpPr>
                <a:spLocks noChangeArrowheads="1"/>
              </p:cNvSpPr>
              <p:nvPr/>
            </p:nvSpPr>
            <p:spPr bwMode="auto">
              <a:xfrm>
                <a:off x="2228" y="1469"/>
                <a:ext cx="988" cy="339"/>
              </a:xfrm>
              <a:prstGeom prst="rect">
                <a:avLst/>
              </a:prstGeom>
              <a:noFill/>
              <a:ln w="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" name="Group 141"/>
            <p:cNvGrpSpPr>
              <a:grpSpLocks/>
            </p:cNvGrpSpPr>
            <p:nvPr/>
          </p:nvGrpSpPr>
          <p:grpSpPr bwMode="auto">
            <a:xfrm>
              <a:off x="2226" y="1807"/>
              <a:ext cx="990" cy="206"/>
              <a:chOff x="2226" y="1807"/>
              <a:chExt cx="990" cy="206"/>
            </a:xfrm>
          </p:grpSpPr>
          <p:pic>
            <p:nvPicPr>
              <p:cNvPr id="9" name="Picture 13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807"/>
                <a:ext cx="990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140"/>
              <p:cNvSpPr>
                <a:spLocks noChangeArrowheads="1"/>
              </p:cNvSpPr>
              <p:nvPr/>
            </p:nvSpPr>
            <p:spPr bwMode="auto">
              <a:xfrm>
                <a:off x="2228" y="1808"/>
                <a:ext cx="988" cy="205"/>
              </a:xfrm>
              <a:prstGeom prst="rect">
                <a:avLst/>
              </a:prstGeom>
              <a:noFill/>
              <a:ln w="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7" name="Group 332"/>
          <p:cNvGrpSpPr>
            <a:grpSpLocks/>
          </p:cNvGrpSpPr>
          <p:nvPr/>
        </p:nvGrpSpPr>
        <p:grpSpPr bwMode="auto">
          <a:xfrm>
            <a:off x="1295400" y="1812509"/>
            <a:ext cx="1571625" cy="1256451"/>
            <a:chOff x="816" y="1142"/>
            <a:chExt cx="990" cy="814"/>
          </a:xfrm>
        </p:grpSpPr>
        <p:sp>
          <p:nvSpPr>
            <p:cNvPr id="18" name="Freeform 286"/>
            <p:cNvSpPr>
              <a:spLocks/>
            </p:cNvSpPr>
            <p:nvPr/>
          </p:nvSpPr>
          <p:spPr bwMode="auto">
            <a:xfrm>
              <a:off x="1218" y="1147"/>
              <a:ext cx="109" cy="542"/>
            </a:xfrm>
            <a:custGeom>
              <a:avLst/>
              <a:gdLst>
                <a:gd name="T0" fmla="*/ 0 w 109"/>
                <a:gd name="T1" fmla="*/ 16 h 542"/>
                <a:gd name="T2" fmla="*/ 0 w 109"/>
                <a:gd name="T3" fmla="*/ 542 h 542"/>
                <a:gd name="T4" fmla="*/ 106 w 109"/>
                <a:gd name="T5" fmla="*/ 513 h 542"/>
                <a:gd name="T6" fmla="*/ 109 w 109"/>
                <a:gd name="T7" fmla="*/ 0 h 542"/>
                <a:gd name="T8" fmla="*/ 0 w 109"/>
                <a:gd name="T9" fmla="*/ 16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542">
                  <a:moveTo>
                    <a:pt x="0" y="16"/>
                  </a:moveTo>
                  <a:lnTo>
                    <a:pt x="0" y="542"/>
                  </a:lnTo>
                  <a:lnTo>
                    <a:pt x="106" y="513"/>
                  </a:lnTo>
                  <a:lnTo>
                    <a:pt x="10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87"/>
            <p:cNvSpPr>
              <a:spLocks/>
            </p:cNvSpPr>
            <p:nvPr/>
          </p:nvSpPr>
          <p:spPr bwMode="auto">
            <a:xfrm>
              <a:off x="1144" y="1653"/>
              <a:ext cx="294" cy="120"/>
            </a:xfrm>
            <a:custGeom>
              <a:avLst/>
              <a:gdLst>
                <a:gd name="T0" fmla="*/ 0 w 294"/>
                <a:gd name="T1" fmla="*/ 70 h 120"/>
                <a:gd name="T2" fmla="*/ 0 w 294"/>
                <a:gd name="T3" fmla="*/ 103 h 120"/>
                <a:gd name="T4" fmla="*/ 26 w 294"/>
                <a:gd name="T5" fmla="*/ 120 h 120"/>
                <a:gd name="T6" fmla="*/ 163 w 294"/>
                <a:gd name="T7" fmla="*/ 107 h 120"/>
                <a:gd name="T8" fmla="*/ 293 w 294"/>
                <a:gd name="T9" fmla="*/ 95 h 120"/>
                <a:gd name="T10" fmla="*/ 294 w 294"/>
                <a:gd name="T11" fmla="*/ 51 h 120"/>
                <a:gd name="T12" fmla="*/ 259 w 294"/>
                <a:gd name="T13" fmla="*/ 44 h 120"/>
                <a:gd name="T14" fmla="*/ 263 w 294"/>
                <a:gd name="T15" fmla="*/ 0 h 120"/>
                <a:gd name="T16" fmla="*/ 229 w 294"/>
                <a:gd name="T17" fmla="*/ 4 h 120"/>
                <a:gd name="T18" fmla="*/ 222 w 294"/>
                <a:gd name="T19" fmla="*/ 42 h 120"/>
                <a:gd name="T20" fmla="*/ 0 w 294"/>
                <a:gd name="T21" fmla="*/ 7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" h="120">
                  <a:moveTo>
                    <a:pt x="0" y="70"/>
                  </a:moveTo>
                  <a:lnTo>
                    <a:pt x="0" y="103"/>
                  </a:lnTo>
                  <a:lnTo>
                    <a:pt x="26" y="120"/>
                  </a:lnTo>
                  <a:lnTo>
                    <a:pt x="163" y="107"/>
                  </a:lnTo>
                  <a:lnTo>
                    <a:pt x="293" y="95"/>
                  </a:lnTo>
                  <a:lnTo>
                    <a:pt x="294" y="51"/>
                  </a:lnTo>
                  <a:lnTo>
                    <a:pt x="259" y="44"/>
                  </a:lnTo>
                  <a:lnTo>
                    <a:pt x="263" y="0"/>
                  </a:lnTo>
                  <a:lnTo>
                    <a:pt x="229" y="4"/>
                  </a:lnTo>
                  <a:lnTo>
                    <a:pt x="222" y="4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88"/>
            <p:cNvSpPr>
              <a:spLocks/>
            </p:cNvSpPr>
            <p:nvPr/>
          </p:nvSpPr>
          <p:spPr bwMode="auto">
            <a:xfrm>
              <a:off x="1068" y="1226"/>
              <a:ext cx="222" cy="518"/>
            </a:xfrm>
            <a:custGeom>
              <a:avLst/>
              <a:gdLst>
                <a:gd name="T0" fmla="*/ 0 w 222"/>
                <a:gd name="T1" fmla="*/ 177 h 518"/>
                <a:gd name="T2" fmla="*/ 14 w 222"/>
                <a:gd name="T3" fmla="*/ 110 h 518"/>
                <a:gd name="T4" fmla="*/ 45 w 222"/>
                <a:gd name="T5" fmla="*/ 60 h 518"/>
                <a:gd name="T6" fmla="*/ 89 w 222"/>
                <a:gd name="T7" fmla="*/ 23 h 518"/>
                <a:gd name="T8" fmla="*/ 133 w 222"/>
                <a:gd name="T9" fmla="*/ 12 h 518"/>
                <a:gd name="T10" fmla="*/ 222 w 222"/>
                <a:gd name="T11" fmla="*/ 0 h 518"/>
                <a:gd name="T12" fmla="*/ 222 w 222"/>
                <a:gd name="T13" fmla="*/ 501 h 518"/>
                <a:gd name="T14" fmla="*/ 133 w 222"/>
                <a:gd name="T15" fmla="*/ 514 h 518"/>
                <a:gd name="T16" fmla="*/ 78 w 222"/>
                <a:gd name="T17" fmla="*/ 518 h 518"/>
                <a:gd name="T18" fmla="*/ 0 w 222"/>
                <a:gd name="T19" fmla="*/ 177 h 5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" h="518">
                  <a:moveTo>
                    <a:pt x="0" y="177"/>
                  </a:moveTo>
                  <a:lnTo>
                    <a:pt x="14" y="110"/>
                  </a:lnTo>
                  <a:lnTo>
                    <a:pt x="45" y="60"/>
                  </a:lnTo>
                  <a:lnTo>
                    <a:pt x="89" y="23"/>
                  </a:lnTo>
                  <a:lnTo>
                    <a:pt x="133" y="12"/>
                  </a:lnTo>
                  <a:lnTo>
                    <a:pt x="222" y="0"/>
                  </a:lnTo>
                  <a:lnTo>
                    <a:pt x="222" y="501"/>
                  </a:lnTo>
                  <a:lnTo>
                    <a:pt x="133" y="514"/>
                  </a:lnTo>
                  <a:lnTo>
                    <a:pt x="78" y="51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9"/>
            <p:cNvSpPr>
              <a:spLocks/>
            </p:cNvSpPr>
            <p:nvPr/>
          </p:nvSpPr>
          <p:spPr bwMode="auto">
            <a:xfrm>
              <a:off x="1005" y="1222"/>
              <a:ext cx="288" cy="513"/>
            </a:xfrm>
            <a:custGeom>
              <a:avLst/>
              <a:gdLst>
                <a:gd name="T0" fmla="*/ 268 w 288"/>
                <a:gd name="T1" fmla="*/ 31 h 513"/>
                <a:gd name="T2" fmla="*/ 229 w 288"/>
                <a:gd name="T3" fmla="*/ 92 h 513"/>
                <a:gd name="T4" fmla="*/ 204 w 288"/>
                <a:gd name="T5" fmla="*/ 152 h 513"/>
                <a:gd name="T6" fmla="*/ 198 w 288"/>
                <a:gd name="T7" fmla="*/ 240 h 513"/>
                <a:gd name="T8" fmla="*/ 201 w 288"/>
                <a:gd name="T9" fmla="*/ 513 h 513"/>
                <a:gd name="T10" fmla="*/ 0 w 288"/>
                <a:gd name="T11" fmla="*/ 471 h 513"/>
                <a:gd name="T12" fmla="*/ 74 w 288"/>
                <a:gd name="T13" fmla="*/ 127 h 513"/>
                <a:gd name="T14" fmla="*/ 88 w 288"/>
                <a:gd name="T15" fmla="*/ 97 h 513"/>
                <a:gd name="T16" fmla="*/ 108 w 288"/>
                <a:gd name="T17" fmla="*/ 59 h 513"/>
                <a:gd name="T18" fmla="*/ 145 w 288"/>
                <a:gd name="T19" fmla="*/ 26 h 513"/>
                <a:gd name="T20" fmla="*/ 192 w 288"/>
                <a:gd name="T21" fmla="*/ 9 h 513"/>
                <a:gd name="T22" fmla="*/ 244 w 288"/>
                <a:gd name="T23" fmla="*/ 0 h 513"/>
                <a:gd name="T24" fmla="*/ 288 w 288"/>
                <a:gd name="T25" fmla="*/ 4 h 513"/>
                <a:gd name="T26" fmla="*/ 268 w 288"/>
                <a:gd name="T27" fmla="*/ 31 h 5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8" h="513">
                  <a:moveTo>
                    <a:pt x="268" y="31"/>
                  </a:moveTo>
                  <a:lnTo>
                    <a:pt x="229" y="92"/>
                  </a:lnTo>
                  <a:lnTo>
                    <a:pt x="204" y="152"/>
                  </a:lnTo>
                  <a:lnTo>
                    <a:pt x="198" y="240"/>
                  </a:lnTo>
                  <a:lnTo>
                    <a:pt x="201" y="513"/>
                  </a:lnTo>
                  <a:lnTo>
                    <a:pt x="0" y="471"/>
                  </a:lnTo>
                  <a:lnTo>
                    <a:pt x="74" y="127"/>
                  </a:lnTo>
                  <a:lnTo>
                    <a:pt x="88" y="97"/>
                  </a:lnTo>
                  <a:lnTo>
                    <a:pt x="108" y="59"/>
                  </a:lnTo>
                  <a:lnTo>
                    <a:pt x="145" y="26"/>
                  </a:lnTo>
                  <a:lnTo>
                    <a:pt x="192" y="9"/>
                  </a:lnTo>
                  <a:lnTo>
                    <a:pt x="244" y="0"/>
                  </a:lnTo>
                  <a:lnTo>
                    <a:pt x="288" y="4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0"/>
            <p:cNvSpPr>
              <a:spLocks/>
            </p:cNvSpPr>
            <p:nvPr/>
          </p:nvSpPr>
          <p:spPr bwMode="auto">
            <a:xfrm>
              <a:off x="1051" y="1210"/>
              <a:ext cx="36" cy="185"/>
            </a:xfrm>
            <a:custGeom>
              <a:avLst/>
              <a:gdLst>
                <a:gd name="T0" fmla="*/ 20 w 36"/>
                <a:gd name="T1" fmla="*/ 180 h 185"/>
                <a:gd name="T2" fmla="*/ 20 w 36"/>
                <a:gd name="T3" fmla="*/ 92 h 185"/>
                <a:gd name="T4" fmla="*/ 24 w 36"/>
                <a:gd name="T5" fmla="*/ 67 h 185"/>
                <a:gd name="T6" fmla="*/ 17 w 36"/>
                <a:gd name="T7" fmla="*/ 30 h 185"/>
                <a:gd name="T8" fmla="*/ 0 w 36"/>
                <a:gd name="T9" fmla="*/ 30 h 185"/>
                <a:gd name="T10" fmla="*/ 0 w 36"/>
                <a:gd name="T11" fmla="*/ 0 h 185"/>
                <a:gd name="T12" fmla="*/ 25 w 36"/>
                <a:gd name="T13" fmla="*/ 24 h 185"/>
                <a:gd name="T14" fmla="*/ 31 w 36"/>
                <a:gd name="T15" fmla="*/ 59 h 185"/>
                <a:gd name="T16" fmla="*/ 36 w 36"/>
                <a:gd name="T17" fmla="*/ 185 h 185"/>
                <a:gd name="T18" fmla="*/ 20 w 36"/>
                <a:gd name="T19" fmla="*/ 180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185">
                  <a:moveTo>
                    <a:pt x="20" y="180"/>
                  </a:moveTo>
                  <a:lnTo>
                    <a:pt x="20" y="92"/>
                  </a:lnTo>
                  <a:lnTo>
                    <a:pt x="24" y="67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25" y="24"/>
                  </a:lnTo>
                  <a:lnTo>
                    <a:pt x="31" y="59"/>
                  </a:lnTo>
                  <a:lnTo>
                    <a:pt x="36" y="185"/>
                  </a:lnTo>
                  <a:lnTo>
                    <a:pt x="20" y="18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1"/>
            <p:cNvSpPr>
              <a:spLocks/>
            </p:cNvSpPr>
            <p:nvPr/>
          </p:nvSpPr>
          <p:spPr bwMode="auto">
            <a:xfrm>
              <a:off x="858" y="1634"/>
              <a:ext cx="119" cy="189"/>
            </a:xfrm>
            <a:custGeom>
              <a:avLst/>
              <a:gdLst>
                <a:gd name="T0" fmla="*/ 24 w 119"/>
                <a:gd name="T1" fmla="*/ 0 h 189"/>
                <a:gd name="T2" fmla="*/ 0 w 119"/>
                <a:gd name="T3" fmla="*/ 34 h 189"/>
                <a:gd name="T4" fmla="*/ 1 w 119"/>
                <a:gd name="T5" fmla="*/ 96 h 189"/>
                <a:gd name="T6" fmla="*/ 0 w 119"/>
                <a:gd name="T7" fmla="*/ 139 h 189"/>
                <a:gd name="T8" fmla="*/ 11 w 119"/>
                <a:gd name="T9" fmla="*/ 165 h 189"/>
                <a:gd name="T10" fmla="*/ 27 w 119"/>
                <a:gd name="T11" fmla="*/ 181 h 189"/>
                <a:gd name="T12" fmla="*/ 42 w 119"/>
                <a:gd name="T13" fmla="*/ 189 h 189"/>
                <a:gd name="T14" fmla="*/ 82 w 119"/>
                <a:gd name="T15" fmla="*/ 189 h 189"/>
                <a:gd name="T16" fmla="*/ 103 w 119"/>
                <a:gd name="T17" fmla="*/ 173 h 189"/>
                <a:gd name="T18" fmla="*/ 119 w 119"/>
                <a:gd name="T19" fmla="*/ 118 h 189"/>
                <a:gd name="T20" fmla="*/ 114 w 119"/>
                <a:gd name="T21" fmla="*/ 51 h 189"/>
                <a:gd name="T22" fmla="*/ 96 w 119"/>
                <a:gd name="T23" fmla="*/ 9 h 189"/>
                <a:gd name="T24" fmla="*/ 69 w 119"/>
                <a:gd name="T25" fmla="*/ 0 h 189"/>
                <a:gd name="T26" fmla="*/ 24 w 119"/>
                <a:gd name="T27" fmla="*/ 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9" h="189">
                  <a:moveTo>
                    <a:pt x="24" y="0"/>
                  </a:moveTo>
                  <a:lnTo>
                    <a:pt x="0" y="34"/>
                  </a:lnTo>
                  <a:lnTo>
                    <a:pt x="1" y="96"/>
                  </a:lnTo>
                  <a:lnTo>
                    <a:pt x="0" y="139"/>
                  </a:lnTo>
                  <a:lnTo>
                    <a:pt x="11" y="165"/>
                  </a:lnTo>
                  <a:lnTo>
                    <a:pt x="27" y="181"/>
                  </a:lnTo>
                  <a:lnTo>
                    <a:pt x="42" y="189"/>
                  </a:lnTo>
                  <a:lnTo>
                    <a:pt x="82" y="189"/>
                  </a:lnTo>
                  <a:lnTo>
                    <a:pt x="103" y="173"/>
                  </a:lnTo>
                  <a:lnTo>
                    <a:pt x="119" y="118"/>
                  </a:lnTo>
                  <a:lnTo>
                    <a:pt x="114" y="51"/>
                  </a:lnTo>
                  <a:lnTo>
                    <a:pt x="96" y="9"/>
                  </a:lnTo>
                  <a:lnTo>
                    <a:pt x="6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2"/>
            <p:cNvSpPr>
              <a:spLocks/>
            </p:cNvSpPr>
            <p:nvPr/>
          </p:nvSpPr>
          <p:spPr bwMode="auto">
            <a:xfrm>
              <a:off x="1008" y="1660"/>
              <a:ext cx="125" cy="189"/>
            </a:xfrm>
            <a:custGeom>
              <a:avLst/>
              <a:gdLst>
                <a:gd name="T0" fmla="*/ 30 w 125"/>
                <a:gd name="T1" fmla="*/ 0 h 189"/>
                <a:gd name="T2" fmla="*/ 6 w 125"/>
                <a:gd name="T3" fmla="*/ 33 h 189"/>
                <a:gd name="T4" fmla="*/ 0 w 125"/>
                <a:gd name="T5" fmla="*/ 96 h 189"/>
                <a:gd name="T6" fmla="*/ 3 w 125"/>
                <a:gd name="T7" fmla="*/ 139 h 189"/>
                <a:gd name="T8" fmla="*/ 14 w 125"/>
                <a:gd name="T9" fmla="*/ 168 h 189"/>
                <a:gd name="T10" fmla="*/ 32 w 125"/>
                <a:gd name="T11" fmla="*/ 180 h 189"/>
                <a:gd name="T12" fmla="*/ 48 w 125"/>
                <a:gd name="T13" fmla="*/ 189 h 189"/>
                <a:gd name="T14" fmla="*/ 87 w 125"/>
                <a:gd name="T15" fmla="*/ 189 h 189"/>
                <a:gd name="T16" fmla="*/ 109 w 125"/>
                <a:gd name="T17" fmla="*/ 172 h 189"/>
                <a:gd name="T18" fmla="*/ 125 w 125"/>
                <a:gd name="T19" fmla="*/ 118 h 189"/>
                <a:gd name="T20" fmla="*/ 119 w 125"/>
                <a:gd name="T21" fmla="*/ 50 h 189"/>
                <a:gd name="T22" fmla="*/ 101 w 125"/>
                <a:gd name="T23" fmla="*/ 8 h 189"/>
                <a:gd name="T24" fmla="*/ 75 w 125"/>
                <a:gd name="T25" fmla="*/ 0 h 189"/>
                <a:gd name="T26" fmla="*/ 30 w 125"/>
                <a:gd name="T27" fmla="*/ 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5" h="189">
                  <a:moveTo>
                    <a:pt x="30" y="0"/>
                  </a:moveTo>
                  <a:lnTo>
                    <a:pt x="6" y="33"/>
                  </a:lnTo>
                  <a:lnTo>
                    <a:pt x="0" y="96"/>
                  </a:lnTo>
                  <a:lnTo>
                    <a:pt x="3" y="139"/>
                  </a:lnTo>
                  <a:lnTo>
                    <a:pt x="14" y="168"/>
                  </a:lnTo>
                  <a:lnTo>
                    <a:pt x="32" y="180"/>
                  </a:lnTo>
                  <a:lnTo>
                    <a:pt x="48" y="189"/>
                  </a:lnTo>
                  <a:lnTo>
                    <a:pt x="87" y="189"/>
                  </a:lnTo>
                  <a:lnTo>
                    <a:pt x="109" y="172"/>
                  </a:lnTo>
                  <a:lnTo>
                    <a:pt x="125" y="118"/>
                  </a:lnTo>
                  <a:lnTo>
                    <a:pt x="119" y="50"/>
                  </a:lnTo>
                  <a:lnTo>
                    <a:pt x="101" y="8"/>
                  </a:lnTo>
                  <a:lnTo>
                    <a:pt x="75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3"/>
            <p:cNvSpPr>
              <a:spLocks/>
            </p:cNvSpPr>
            <p:nvPr/>
          </p:nvSpPr>
          <p:spPr bwMode="auto">
            <a:xfrm>
              <a:off x="836" y="1382"/>
              <a:ext cx="347" cy="383"/>
            </a:xfrm>
            <a:custGeom>
              <a:avLst/>
              <a:gdLst>
                <a:gd name="T0" fmla="*/ 0 w 347"/>
                <a:gd name="T1" fmla="*/ 159 h 383"/>
                <a:gd name="T2" fmla="*/ 79 w 347"/>
                <a:gd name="T3" fmla="*/ 139 h 383"/>
                <a:gd name="T4" fmla="*/ 130 w 347"/>
                <a:gd name="T5" fmla="*/ 130 h 383"/>
                <a:gd name="T6" fmla="*/ 141 w 347"/>
                <a:gd name="T7" fmla="*/ 72 h 383"/>
                <a:gd name="T8" fmla="*/ 158 w 347"/>
                <a:gd name="T9" fmla="*/ 21 h 383"/>
                <a:gd name="T10" fmla="*/ 197 w 347"/>
                <a:gd name="T11" fmla="*/ 8 h 383"/>
                <a:gd name="T12" fmla="*/ 263 w 347"/>
                <a:gd name="T13" fmla="*/ 0 h 383"/>
                <a:gd name="T14" fmla="*/ 342 w 347"/>
                <a:gd name="T15" fmla="*/ 13 h 383"/>
                <a:gd name="T16" fmla="*/ 347 w 347"/>
                <a:gd name="T17" fmla="*/ 348 h 383"/>
                <a:gd name="T18" fmla="*/ 305 w 347"/>
                <a:gd name="T19" fmla="*/ 370 h 383"/>
                <a:gd name="T20" fmla="*/ 297 w 347"/>
                <a:gd name="T21" fmla="*/ 286 h 383"/>
                <a:gd name="T22" fmla="*/ 251 w 347"/>
                <a:gd name="T23" fmla="*/ 269 h 383"/>
                <a:gd name="T24" fmla="*/ 192 w 347"/>
                <a:gd name="T25" fmla="*/ 281 h 383"/>
                <a:gd name="T26" fmla="*/ 175 w 347"/>
                <a:gd name="T27" fmla="*/ 383 h 383"/>
                <a:gd name="T28" fmla="*/ 101 w 347"/>
                <a:gd name="T29" fmla="*/ 378 h 383"/>
                <a:gd name="T30" fmla="*/ 85 w 347"/>
                <a:gd name="T31" fmla="*/ 173 h 383"/>
                <a:gd name="T32" fmla="*/ 0 w 347"/>
                <a:gd name="T33" fmla="*/ 15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7" h="383">
                  <a:moveTo>
                    <a:pt x="0" y="159"/>
                  </a:moveTo>
                  <a:lnTo>
                    <a:pt x="79" y="139"/>
                  </a:lnTo>
                  <a:lnTo>
                    <a:pt x="130" y="130"/>
                  </a:lnTo>
                  <a:lnTo>
                    <a:pt x="141" y="72"/>
                  </a:lnTo>
                  <a:lnTo>
                    <a:pt x="158" y="21"/>
                  </a:lnTo>
                  <a:lnTo>
                    <a:pt x="197" y="8"/>
                  </a:lnTo>
                  <a:lnTo>
                    <a:pt x="263" y="0"/>
                  </a:lnTo>
                  <a:lnTo>
                    <a:pt x="342" y="13"/>
                  </a:lnTo>
                  <a:lnTo>
                    <a:pt x="347" y="348"/>
                  </a:lnTo>
                  <a:lnTo>
                    <a:pt x="305" y="370"/>
                  </a:lnTo>
                  <a:lnTo>
                    <a:pt x="297" y="286"/>
                  </a:lnTo>
                  <a:lnTo>
                    <a:pt x="251" y="269"/>
                  </a:lnTo>
                  <a:lnTo>
                    <a:pt x="192" y="281"/>
                  </a:lnTo>
                  <a:lnTo>
                    <a:pt x="175" y="383"/>
                  </a:lnTo>
                  <a:lnTo>
                    <a:pt x="101" y="378"/>
                  </a:lnTo>
                  <a:lnTo>
                    <a:pt x="85" y="17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4"/>
            <p:cNvSpPr>
              <a:spLocks/>
            </p:cNvSpPr>
            <p:nvPr/>
          </p:nvSpPr>
          <p:spPr bwMode="auto">
            <a:xfrm>
              <a:off x="816" y="1537"/>
              <a:ext cx="156" cy="236"/>
            </a:xfrm>
            <a:custGeom>
              <a:avLst/>
              <a:gdLst>
                <a:gd name="T0" fmla="*/ 20 w 156"/>
                <a:gd name="T1" fmla="*/ 169 h 236"/>
                <a:gd name="T2" fmla="*/ 20 w 156"/>
                <a:gd name="T3" fmla="*/ 9 h 236"/>
                <a:gd name="T4" fmla="*/ 51 w 156"/>
                <a:gd name="T5" fmla="*/ 0 h 236"/>
                <a:gd name="T6" fmla="*/ 82 w 156"/>
                <a:gd name="T7" fmla="*/ 0 h 236"/>
                <a:gd name="T8" fmla="*/ 121 w 156"/>
                <a:gd name="T9" fmla="*/ 18 h 236"/>
                <a:gd name="T10" fmla="*/ 121 w 156"/>
                <a:gd name="T11" fmla="*/ 182 h 236"/>
                <a:gd name="T12" fmla="*/ 156 w 156"/>
                <a:gd name="T13" fmla="*/ 182 h 236"/>
                <a:gd name="T14" fmla="*/ 156 w 156"/>
                <a:gd name="T15" fmla="*/ 236 h 236"/>
                <a:gd name="T16" fmla="*/ 0 w 156"/>
                <a:gd name="T17" fmla="*/ 215 h 236"/>
                <a:gd name="T18" fmla="*/ 0 w 156"/>
                <a:gd name="T19" fmla="*/ 164 h 236"/>
                <a:gd name="T20" fmla="*/ 20 w 156"/>
                <a:gd name="T21" fmla="*/ 169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236">
                  <a:moveTo>
                    <a:pt x="20" y="169"/>
                  </a:moveTo>
                  <a:lnTo>
                    <a:pt x="20" y="9"/>
                  </a:lnTo>
                  <a:lnTo>
                    <a:pt x="51" y="0"/>
                  </a:lnTo>
                  <a:lnTo>
                    <a:pt x="82" y="0"/>
                  </a:lnTo>
                  <a:lnTo>
                    <a:pt x="121" y="18"/>
                  </a:lnTo>
                  <a:lnTo>
                    <a:pt x="121" y="182"/>
                  </a:lnTo>
                  <a:lnTo>
                    <a:pt x="156" y="182"/>
                  </a:lnTo>
                  <a:lnTo>
                    <a:pt x="156" y="236"/>
                  </a:lnTo>
                  <a:lnTo>
                    <a:pt x="0" y="215"/>
                  </a:lnTo>
                  <a:lnTo>
                    <a:pt x="0" y="164"/>
                  </a:lnTo>
                  <a:lnTo>
                    <a:pt x="20" y="16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5"/>
            <p:cNvSpPr>
              <a:spLocks/>
            </p:cNvSpPr>
            <p:nvPr/>
          </p:nvSpPr>
          <p:spPr bwMode="auto">
            <a:xfrm>
              <a:off x="1076" y="1411"/>
              <a:ext cx="85" cy="101"/>
            </a:xfrm>
            <a:custGeom>
              <a:avLst/>
              <a:gdLst>
                <a:gd name="T0" fmla="*/ 85 w 85"/>
                <a:gd name="T1" fmla="*/ 0 h 101"/>
                <a:gd name="T2" fmla="*/ 37 w 85"/>
                <a:gd name="T3" fmla="*/ 0 h 101"/>
                <a:gd name="T4" fmla="*/ 14 w 85"/>
                <a:gd name="T5" fmla="*/ 18 h 101"/>
                <a:gd name="T6" fmla="*/ 0 w 85"/>
                <a:gd name="T7" fmla="*/ 101 h 101"/>
                <a:gd name="T8" fmla="*/ 48 w 85"/>
                <a:gd name="T9" fmla="*/ 101 h 101"/>
                <a:gd name="T10" fmla="*/ 85 w 85"/>
                <a:gd name="T11" fmla="*/ 98 h 101"/>
                <a:gd name="T12" fmla="*/ 85 w 8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01">
                  <a:moveTo>
                    <a:pt x="85" y="0"/>
                  </a:moveTo>
                  <a:lnTo>
                    <a:pt x="37" y="0"/>
                  </a:lnTo>
                  <a:lnTo>
                    <a:pt x="14" y="18"/>
                  </a:lnTo>
                  <a:lnTo>
                    <a:pt x="0" y="101"/>
                  </a:lnTo>
                  <a:lnTo>
                    <a:pt x="48" y="101"/>
                  </a:lnTo>
                  <a:lnTo>
                    <a:pt x="85" y="9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6"/>
            <p:cNvSpPr>
              <a:spLocks/>
            </p:cNvSpPr>
            <p:nvPr/>
          </p:nvSpPr>
          <p:spPr bwMode="auto">
            <a:xfrm>
              <a:off x="977" y="1415"/>
              <a:ext cx="91" cy="94"/>
            </a:xfrm>
            <a:custGeom>
              <a:avLst/>
              <a:gdLst>
                <a:gd name="T0" fmla="*/ 20 w 91"/>
                <a:gd name="T1" fmla="*/ 9 h 94"/>
                <a:gd name="T2" fmla="*/ 6 w 91"/>
                <a:gd name="T3" fmla="*/ 55 h 94"/>
                <a:gd name="T4" fmla="*/ 0 w 91"/>
                <a:gd name="T5" fmla="*/ 89 h 94"/>
                <a:gd name="T6" fmla="*/ 26 w 91"/>
                <a:gd name="T7" fmla="*/ 89 h 94"/>
                <a:gd name="T8" fmla="*/ 74 w 91"/>
                <a:gd name="T9" fmla="*/ 94 h 94"/>
                <a:gd name="T10" fmla="*/ 91 w 91"/>
                <a:gd name="T11" fmla="*/ 0 h 94"/>
                <a:gd name="T12" fmla="*/ 56 w 91"/>
                <a:gd name="T13" fmla="*/ 0 h 94"/>
                <a:gd name="T14" fmla="*/ 20 w 91"/>
                <a:gd name="T15" fmla="*/ 9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94">
                  <a:moveTo>
                    <a:pt x="20" y="9"/>
                  </a:moveTo>
                  <a:lnTo>
                    <a:pt x="6" y="55"/>
                  </a:lnTo>
                  <a:lnTo>
                    <a:pt x="0" y="89"/>
                  </a:lnTo>
                  <a:lnTo>
                    <a:pt x="26" y="89"/>
                  </a:lnTo>
                  <a:lnTo>
                    <a:pt x="74" y="94"/>
                  </a:lnTo>
                  <a:lnTo>
                    <a:pt x="91" y="0"/>
                  </a:lnTo>
                  <a:lnTo>
                    <a:pt x="56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7"/>
            <p:cNvSpPr>
              <a:spLocks/>
            </p:cNvSpPr>
            <p:nvPr/>
          </p:nvSpPr>
          <p:spPr bwMode="auto">
            <a:xfrm>
              <a:off x="1059" y="1706"/>
              <a:ext cx="43" cy="93"/>
            </a:xfrm>
            <a:custGeom>
              <a:avLst/>
              <a:gdLst>
                <a:gd name="T0" fmla="*/ 22 w 43"/>
                <a:gd name="T1" fmla="*/ 0 h 93"/>
                <a:gd name="T2" fmla="*/ 17 w 43"/>
                <a:gd name="T3" fmla="*/ 1 h 93"/>
                <a:gd name="T4" fmla="*/ 13 w 43"/>
                <a:gd name="T5" fmla="*/ 4 h 93"/>
                <a:gd name="T6" fmla="*/ 10 w 43"/>
                <a:gd name="T7" fmla="*/ 8 h 93"/>
                <a:gd name="T8" fmla="*/ 7 w 43"/>
                <a:gd name="T9" fmla="*/ 14 h 93"/>
                <a:gd name="T10" fmla="*/ 4 w 43"/>
                <a:gd name="T11" fmla="*/ 20 h 93"/>
                <a:gd name="T12" fmla="*/ 2 w 43"/>
                <a:gd name="T13" fmla="*/ 29 h 93"/>
                <a:gd name="T14" fmla="*/ 1 w 43"/>
                <a:gd name="T15" fmla="*/ 37 h 93"/>
                <a:gd name="T16" fmla="*/ 0 w 43"/>
                <a:gd name="T17" fmla="*/ 46 h 93"/>
                <a:gd name="T18" fmla="*/ 1 w 43"/>
                <a:gd name="T19" fmla="*/ 55 h 93"/>
                <a:gd name="T20" fmla="*/ 2 w 43"/>
                <a:gd name="T21" fmla="*/ 64 h 93"/>
                <a:gd name="T22" fmla="*/ 4 w 43"/>
                <a:gd name="T23" fmla="*/ 72 h 93"/>
                <a:gd name="T24" fmla="*/ 7 w 43"/>
                <a:gd name="T25" fmla="*/ 79 h 93"/>
                <a:gd name="T26" fmla="*/ 10 w 43"/>
                <a:gd name="T27" fmla="*/ 84 h 93"/>
                <a:gd name="T28" fmla="*/ 13 w 43"/>
                <a:gd name="T29" fmla="*/ 89 h 93"/>
                <a:gd name="T30" fmla="*/ 17 w 43"/>
                <a:gd name="T31" fmla="*/ 92 h 93"/>
                <a:gd name="T32" fmla="*/ 22 w 43"/>
                <a:gd name="T33" fmla="*/ 93 h 93"/>
                <a:gd name="T34" fmla="*/ 26 w 43"/>
                <a:gd name="T35" fmla="*/ 92 h 93"/>
                <a:gd name="T36" fmla="*/ 30 w 43"/>
                <a:gd name="T37" fmla="*/ 89 h 93"/>
                <a:gd name="T38" fmla="*/ 33 w 43"/>
                <a:gd name="T39" fmla="*/ 84 h 93"/>
                <a:gd name="T40" fmla="*/ 36 w 43"/>
                <a:gd name="T41" fmla="*/ 79 h 93"/>
                <a:gd name="T42" fmla="*/ 39 w 43"/>
                <a:gd name="T43" fmla="*/ 72 h 93"/>
                <a:gd name="T44" fmla="*/ 41 w 43"/>
                <a:gd name="T45" fmla="*/ 64 h 93"/>
                <a:gd name="T46" fmla="*/ 42 w 43"/>
                <a:gd name="T47" fmla="*/ 55 h 93"/>
                <a:gd name="T48" fmla="*/ 43 w 43"/>
                <a:gd name="T49" fmla="*/ 46 h 93"/>
                <a:gd name="T50" fmla="*/ 42 w 43"/>
                <a:gd name="T51" fmla="*/ 37 h 93"/>
                <a:gd name="T52" fmla="*/ 41 w 43"/>
                <a:gd name="T53" fmla="*/ 29 h 93"/>
                <a:gd name="T54" fmla="*/ 39 w 43"/>
                <a:gd name="T55" fmla="*/ 20 h 93"/>
                <a:gd name="T56" fmla="*/ 36 w 43"/>
                <a:gd name="T57" fmla="*/ 14 h 93"/>
                <a:gd name="T58" fmla="*/ 33 w 43"/>
                <a:gd name="T59" fmla="*/ 8 h 93"/>
                <a:gd name="T60" fmla="*/ 30 w 43"/>
                <a:gd name="T61" fmla="*/ 4 h 93"/>
                <a:gd name="T62" fmla="*/ 26 w 43"/>
                <a:gd name="T63" fmla="*/ 1 h 93"/>
                <a:gd name="T64" fmla="*/ 22 w 43"/>
                <a:gd name="T65" fmla="*/ 0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" h="93">
                  <a:moveTo>
                    <a:pt x="22" y="0"/>
                  </a:moveTo>
                  <a:lnTo>
                    <a:pt x="17" y="1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2" y="64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10" y="84"/>
                  </a:lnTo>
                  <a:lnTo>
                    <a:pt x="13" y="89"/>
                  </a:lnTo>
                  <a:lnTo>
                    <a:pt x="17" y="92"/>
                  </a:lnTo>
                  <a:lnTo>
                    <a:pt x="22" y="93"/>
                  </a:lnTo>
                  <a:lnTo>
                    <a:pt x="26" y="92"/>
                  </a:lnTo>
                  <a:lnTo>
                    <a:pt x="30" y="89"/>
                  </a:lnTo>
                  <a:lnTo>
                    <a:pt x="33" y="84"/>
                  </a:lnTo>
                  <a:lnTo>
                    <a:pt x="36" y="79"/>
                  </a:lnTo>
                  <a:lnTo>
                    <a:pt x="39" y="72"/>
                  </a:lnTo>
                  <a:lnTo>
                    <a:pt x="41" y="64"/>
                  </a:lnTo>
                  <a:lnTo>
                    <a:pt x="42" y="55"/>
                  </a:lnTo>
                  <a:lnTo>
                    <a:pt x="43" y="46"/>
                  </a:lnTo>
                  <a:lnTo>
                    <a:pt x="42" y="37"/>
                  </a:lnTo>
                  <a:lnTo>
                    <a:pt x="41" y="29"/>
                  </a:lnTo>
                  <a:lnTo>
                    <a:pt x="39" y="20"/>
                  </a:lnTo>
                  <a:lnTo>
                    <a:pt x="36" y="14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8"/>
            <p:cNvSpPr>
              <a:spLocks/>
            </p:cNvSpPr>
            <p:nvPr/>
          </p:nvSpPr>
          <p:spPr bwMode="auto">
            <a:xfrm>
              <a:off x="923" y="1730"/>
              <a:ext cx="34" cy="22"/>
            </a:xfrm>
            <a:custGeom>
              <a:avLst/>
              <a:gdLst>
                <a:gd name="T0" fmla="*/ 17 w 34"/>
                <a:gd name="T1" fmla="*/ 0 h 22"/>
                <a:gd name="T2" fmla="*/ 21 w 34"/>
                <a:gd name="T3" fmla="*/ 0 h 22"/>
                <a:gd name="T4" fmla="*/ 24 w 34"/>
                <a:gd name="T5" fmla="*/ 1 h 22"/>
                <a:gd name="T6" fmla="*/ 27 w 34"/>
                <a:gd name="T7" fmla="*/ 2 h 22"/>
                <a:gd name="T8" fmla="*/ 29 w 34"/>
                <a:gd name="T9" fmla="*/ 4 h 22"/>
                <a:gd name="T10" fmla="*/ 31 w 34"/>
                <a:gd name="T11" fmla="*/ 5 h 22"/>
                <a:gd name="T12" fmla="*/ 33 w 34"/>
                <a:gd name="T13" fmla="*/ 8 h 22"/>
                <a:gd name="T14" fmla="*/ 34 w 34"/>
                <a:gd name="T15" fmla="*/ 9 h 22"/>
                <a:gd name="T16" fmla="*/ 34 w 34"/>
                <a:gd name="T17" fmla="*/ 11 h 22"/>
                <a:gd name="T18" fmla="*/ 34 w 34"/>
                <a:gd name="T19" fmla="*/ 14 h 22"/>
                <a:gd name="T20" fmla="*/ 33 w 34"/>
                <a:gd name="T21" fmla="*/ 16 h 22"/>
                <a:gd name="T22" fmla="*/ 31 w 34"/>
                <a:gd name="T23" fmla="*/ 17 h 22"/>
                <a:gd name="T24" fmla="*/ 29 w 34"/>
                <a:gd name="T25" fmla="*/ 19 h 22"/>
                <a:gd name="T26" fmla="*/ 27 w 34"/>
                <a:gd name="T27" fmla="*/ 20 h 22"/>
                <a:gd name="T28" fmla="*/ 24 w 34"/>
                <a:gd name="T29" fmla="*/ 21 h 22"/>
                <a:gd name="T30" fmla="*/ 21 w 34"/>
                <a:gd name="T31" fmla="*/ 22 h 22"/>
                <a:gd name="T32" fmla="*/ 17 w 34"/>
                <a:gd name="T33" fmla="*/ 22 h 22"/>
                <a:gd name="T34" fmla="*/ 14 w 34"/>
                <a:gd name="T35" fmla="*/ 22 h 22"/>
                <a:gd name="T36" fmla="*/ 11 w 34"/>
                <a:gd name="T37" fmla="*/ 21 h 22"/>
                <a:gd name="T38" fmla="*/ 8 w 34"/>
                <a:gd name="T39" fmla="*/ 20 h 22"/>
                <a:gd name="T40" fmla="*/ 6 w 34"/>
                <a:gd name="T41" fmla="*/ 19 h 22"/>
                <a:gd name="T42" fmla="*/ 4 w 34"/>
                <a:gd name="T43" fmla="*/ 17 h 22"/>
                <a:gd name="T44" fmla="*/ 2 w 34"/>
                <a:gd name="T45" fmla="*/ 16 h 22"/>
                <a:gd name="T46" fmla="*/ 1 w 34"/>
                <a:gd name="T47" fmla="*/ 14 h 22"/>
                <a:gd name="T48" fmla="*/ 0 w 34"/>
                <a:gd name="T49" fmla="*/ 11 h 22"/>
                <a:gd name="T50" fmla="*/ 1 w 34"/>
                <a:gd name="T51" fmla="*/ 9 h 22"/>
                <a:gd name="T52" fmla="*/ 2 w 34"/>
                <a:gd name="T53" fmla="*/ 8 h 22"/>
                <a:gd name="T54" fmla="*/ 4 w 34"/>
                <a:gd name="T55" fmla="*/ 5 h 22"/>
                <a:gd name="T56" fmla="*/ 6 w 34"/>
                <a:gd name="T57" fmla="*/ 4 h 22"/>
                <a:gd name="T58" fmla="*/ 8 w 34"/>
                <a:gd name="T59" fmla="*/ 2 h 22"/>
                <a:gd name="T60" fmla="*/ 11 w 34"/>
                <a:gd name="T61" fmla="*/ 1 h 22"/>
                <a:gd name="T62" fmla="*/ 14 w 34"/>
                <a:gd name="T63" fmla="*/ 0 h 22"/>
                <a:gd name="T64" fmla="*/ 17 w 34"/>
                <a:gd name="T65" fmla="*/ 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2">
                  <a:moveTo>
                    <a:pt x="17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3" y="16"/>
                  </a:lnTo>
                  <a:lnTo>
                    <a:pt x="31" y="17"/>
                  </a:lnTo>
                  <a:lnTo>
                    <a:pt x="29" y="19"/>
                  </a:lnTo>
                  <a:lnTo>
                    <a:pt x="27" y="20"/>
                  </a:lnTo>
                  <a:lnTo>
                    <a:pt x="24" y="21"/>
                  </a:lnTo>
                  <a:lnTo>
                    <a:pt x="21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9"/>
            <p:cNvSpPr>
              <a:spLocks/>
            </p:cNvSpPr>
            <p:nvPr/>
          </p:nvSpPr>
          <p:spPr bwMode="auto">
            <a:xfrm>
              <a:off x="822" y="1719"/>
              <a:ext cx="22" cy="21"/>
            </a:xfrm>
            <a:custGeom>
              <a:avLst/>
              <a:gdLst>
                <a:gd name="T0" fmla="*/ 11 w 22"/>
                <a:gd name="T1" fmla="*/ 0 h 21"/>
                <a:gd name="T2" fmla="*/ 16 w 22"/>
                <a:gd name="T3" fmla="*/ 1 h 21"/>
                <a:gd name="T4" fmla="*/ 19 w 22"/>
                <a:gd name="T5" fmla="*/ 3 h 21"/>
                <a:gd name="T6" fmla="*/ 21 w 22"/>
                <a:gd name="T7" fmla="*/ 6 h 21"/>
                <a:gd name="T8" fmla="*/ 22 w 22"/>
                <a:gd name="T9" fmla="*/ 10 h 21"/>
                <a:gd name="T10" fmla="*/ 21 w 22"/>
                <a:gd name="T11" fmla="*/ 14 h 21"/>
                <a:gd name="T12" fmla="*/ 19 w 22"/>
                <a:gd name="T13" fmla="*/ 18 h 21"/>
                <a:gd name="T14" fmla="*/ 16 w 22"/>
                <a:gd name="T15" fmla="*/ 20 h 21"/>
                <a:gd name="T16" fmla="*/ 11 w 22"/>
                <a:gd name="T17" fmla="*/ 21 h 21"/>
                <a:gd name="T18" fmla="*/ 7 w 22"/>
                <a:gd name="T19" fmla="*/ 20 h 21"/>
                <a:gd name="T20" fmla="*/ 3 w 22"/>
                <a:gd name="T21" fmla="*/ 18 h 21"/>
                <a:gd name="T22" fmla="*/ 1 w 22"/>
                <a:gd name="T23" fmla="*/ 14 h 21"/>
                <a:gd name="T24" fmla="*/ 0 w 22"/>
                <a:gd name="T25" fmla="*/ 10 h 21"/>
                <a:gd name="T26" fmla="*/ 1 w 22"/>
                <a:gd name="T27" fmla="*/ 6 h 21"/>
                <a:gd name="T28" fmla="*/ 3 w 22"/>
                <a:gd name="T29" fmla="*/ 3 h 21"/>
                <a:gd name="T30" fmla="*/ 7 w 22"/>
                <a:gd name="T31" fmla="*/ 1 h 21"/>
                <a:gd name="T32" fmla="*/ 11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16" y="20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0"/>
            <p:cNvSpPr>
              <a:spLocks/>
            </p:cNvSpPr>
            <p:nvPr/>
          </p:nvSpPr>
          <p:spPr bwMode="auto">
            <a:xfrm>
              <a:off x="1018" y="1367"/>
              <a:ext cx="15" cy="28"/>
            </a:xfrm>
            <a:custGeom>
              <a:avLst/>
              <a:gdLst>
                <a:gd name="T0" fmla="*/ 7 w 15"/>
                <a:gd name="T1" fmla="*/ 0 h 28"/>
                <a:gd name="T2" fmla="*/ 10 w 15"/>
                <a:gd name="T3" fmla="*/ 1 h 28"/>
                <a:gd name="T4" fmla="*/ 12 w 15"/>
                <a:gd name="T5" fmla="*/ 4 h 28"/>
                <a:gd name="T6" fmla="*/ 14 w 15"/>
                <a:gd name="T7" fmla="*/ 8 h 28"/>
                <a:gd name="T8" fmla="*/ 15 w 15"/>
                <a:gd name="T9" fmla="*/ 14 h 28"/>
                <a:gd name="T10" fmla="*/ 14 w 15"/>
                <a:gd name="T11" fmla="*/ 20 h 28"/>
                <a:gd name="T12" fmla="*/ 12 w 15"/>
                <a:gd name="T13" fmla="*/ 24 h 28"/>
                <a:gd name="T14" fmla="*/ 10 w 15"/>
                <a:gd name="T15" fmla="*/ 27 h 28"/>
                <a:gd name="T16" fmla="*/ 7 w 15"/>
                <a:gd name="T17" fmla="*/ 28 h 28"/>
                <a:gd name="T18" fmla="*/ 4 w 15"/>
                <a:gd name="T19" fmla="*/ 27 h 28"/>
                <a:gd name="T20" fmla="*/ 2 w 15"/>
                <a:gd name="T21" fmla="*/ 24 h 28"/>
                <a:gd name="T22" fmla="*/ 0 w 15"/>
                <a:gd name="T23" fmla="*/ 20 h 28"/>
                <a:gd name="T24" fmla="*/ 0 w 15"/>
                <a:gd name="T25" fmla="*/ 14 h 28"/>
                <a:gd name="T26" fmla="*/ 0 w 15"/>
                <a:gd name="T27" fmla="*/ 8 h 28"/>
                <a:gd name="T28" fmla="*/ 2 w 15"/>
                <a:gd name="T29" fmla="*/ 4 h 28"/>
                <a:gd name="T30" fmla="*/ 4 w 15"/>
                <a:gd name="T31" fmla="*/ 1 h 28"/>
                <a:gd name="T32" fmla="*/ 7 w 1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8">
                  <a:moveTo>
                    <a:pt x="7" y="0"/>
                  </a:moveTo>
                  <a:lnTo>
                    <a:pt x="10" y="1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5" y="14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1"/>
            <p:cNvSpPr>
              <a:spLocks/>
            </p:cNvSpPr>
            <p:nvPr/>
          </p:nvSpPr>
          <p:spPr bwMode="auto">
            <a:xfrm>
              <a:off x="1047" y="1370"/>
              <a:ext cx="17" cy="28"/>
            </a:xfrm>
            <a:custGeom>
              <a:avLst/>
              <a:gdLst>
                <a:gd name="T0" fmla="*/ 8 w 17"/>
                <a:gd name="T1" fmla="*/ 0 h 28"/>
                <a:gd name="T2" fmla="*/ 12 w 17"/>
                <a:gd name="T3" fmla="*/ 1 h 28"/>
                <a:gd name="T4" fmla="*/ 14 w 17"/>
                <a:gd name="T5" fmla="*/ 4 h 28"/>
                <a:gd name="T6" fmla="*/ 16 w 17"/>
                <a:gd name="T7" fmla="*/ 8 h 28"/>
                <a:gd name="T8" fmla="*/ 17 w 17"/>
                <a:gd name="T9" fmla="*/ 13 h 28"/>
                <a:gd name="T10" fmla="*/ 16 w 17"/>
                <a:gd name="T11" fmla="*/ 19 h 28"/>
                <a:gd name="T12" fmla="*/ 14 w 17"/>
                <a:gd name="T13" fmla="*/ 23 h 28"/>
                <a:gd name="T14" fmla="*/ 12 w 17"/>
                <a:gd name="T15" fmla="*/ 27 h 28"/>
                <a:gd name="T16" fmla="*/ 8 w 17"/>
                <a:gd name="T17" fmla="*/ 28 h 28"/>
                <a:gd name="T18" fmla="*/ 5 w 17"/>
                <a:gd name="T19" fmla="*/ 27 h 28"/>
                <a:gd name="T20" fmla="*/ 2 w 17"/>
                <a:gd name="T21" fmla="*/ 23 h 28"/>
                <a:gd name="T22" fmla="*/ 0 w 17"/>
                <a:gd name="T23" fmla="*/ 19 h 28"/>
                <a:gd name="T24" fmla="*/ 0 w 17"/>
                <a:gd name="T25" fmla="*/ 13 h 28"/>
                <a:gd name="T26" fmla="*/ 0 w 17"/>
                <a:gd name="T27" fmla="*/ 8 h 28"/>
                <a:gd name="T28" fmla="*/ 2 w 17"/>
                <a:gd name="T29" fmla="*/ 4 h 28"/>
                <a:gd name="T30" fmla="*/ 5 w 17"/>
                <a:gd name="T31" fmla="*/ 1 h 28"/>
                <a:gd name="T32" fmla="*/ 8 w 1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8">
                  <a:moveTo>
                    <a:pt x="8" y="0"/>
                  </a:moveTo>
                  <a:lnTo>
                    <a:pt x="12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4" y="23"/>
                  </a:lnTo>
                  <a:lnTo>
                    <a:pt x="12" y="27"/>
                  </a:lnTo>
                  <a:lnTo>
                    <a:pt x="8" y="28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2"/>
            <p:cNvSpPr>
              <a:spLocks/>
            </p:cNvSpPr>
            <p:nvPr/>
          </p:nvSpPr>
          <p:spPr bwMode="auto">
            <a:xfrm>
              <a:off x="1083" y="1376"/>
              <a:ext cx="15" cy="26"/>
            </a:xfrm>
            <a:custGeom>
              <a:avLst/>
              <a:gdLst>
                <a:gd name="T0" fmla="*/ 8 w 15"/>
                <a:gd name="T1" fmla="*/ 0 h 26"/>
                <a:gd name="T2" fmla="*/ 11 w 15"/>
                <a:gd name="T3" fmla="*/ 1 h 26"/>
                <a:gd name="T4" fmla="*/ 13 w 15"/>
                <a:gd name="T5" fmla="*/ 4 h 26"/>
                <a:gd name="T6" fmla="*/ 15 w 15"/>
                <a:gd name="T7" fmla="*/ 8 h 26"/>
                <a:gd name="T8" fmla="*/ 15 w 15"/>
                <a:gd name="T9" fmla="*/ 13 h 26"/>
                <a:gd name="T10" fmla="*/ 15 w 15"/>
                <a:gd name="T11" fmla="*/ 18 h 26"/>
                <a:gd name="T12" fmla="*/ 13 w 15"/>
                <a:gd name="T13" fmla="*/ 23 h 26"/>
                <a:gd name="T14" fmla="*/ 11 w 15"/>
                <a:gd name="T15" fmla="*/ 26 h 26"/>
                <a:gd name="T16" fmla="*/ 8 w 15"/>
                <a:gd name="T17" fmla="*/ 26 h 26"/>
                <a:gd name="T18" fmla="*/ 5 w 15"/>
                <a:gd name="T19" fmla="*/ 26 h 26"/>
                <a:gd name="T20" fmla="*/ 2 w 15"/>
                <a:gd name="T21" fmla="*/ 23 h 26"/>
                <a:gd name="T22" fmla="*/ 0 w 15"/>
                <a:gd name="T23" fmla="*/ 18 h 26"/>
                <a:gd name="T24" fmla="*/ 0 w 15"/>
                <a:gd name="T25" fmla="*/ 13 h 26"/>
                <a:gd name="T26" fmla="*/ 0 w 15"/>
                <a:gd name="T27" fmla="*/ 8 h 26"/>
                <a:gd name="T28" fmla="*/ 2 w 15"/>
                <a:gd name="T29" fmla="*/ 4 h 26"/>
                <a:gd name="T30" fmla="*/ 5 w 15"/>
                <a:gd name="T31" fmla="*/ 1 h 26"/>
                <a:gd name="T32" fmla="*/ 8 w 15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6"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3"/>
            <p:cNvSpPr>
              <a:spLocks/>
            </p:cNvSpPr>
            <p:nvPr/>
          </p:nvSpPr>
          <p:spPr bwMode="auto">
            <a:xfrm>
              <a:off x="1175" y="1193"/>
              <a:ext cx="5" cy="215"/>
            </a:xfrm>
            <a:custGeom>
              <a:avLst/>
              <a:gdLst>
                <a:gd name="T0" fmla="*/ 0 w 5"/>
                <a:gd name="T1" fmla="*/ 215 h 215"/>
                <a:gd name="T2" fmla="*/ 0 w 5"/>
                <a:gd name="T3" fmla="*/ 0 h 215"/>
                <a:gd name="T4" fmla="*/ 5 w 5"/>
                <a:gd name="T5" fmla="*/ 2 h 215"/>
                <a:gd name="T6" fmla="*/ 5 w 5"/>
                <a:gd name="T7" fmla="*/ 210 h 215"/>
                <a:gd name="T8" fmla="*/ 0 w 5"/>
                <a:gd name="T9" fmla="*/ 215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15">
                  <a:moveTo>
                    <a:pt x="0" y="215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21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4"/>
            <p:cNvSpPr>
              <a:spLocks/>
            </p:cNvSpPr>
            <p:nvPr/>
          </p:nvSpPr>
          <p:spPr bwMode="auto">
            <a:xfrm>
              <a:off x="968" y="1672"/>
              <a:ext cx="35" cy="34"/>
            </a:xfrm>
            <a:custGeom>
              <a:avLst/>
              <a:gdLst>
                <a:gd name="T0" fmla="*/ 4 w 35"/>
                <a:gd name="T1" fmla="*/ 0 h 34"/>
                <a:gd name="T2" fmla="*/ 35 w 35"/>
                <a:gd name="T3" fmla="*/ 0 h 34"/>
                <a:gd name="T4" fmla="*/ 29 w 35"/>
                <a:gd name="T5" fmla="*/ 34 h 34"/>
                <a:gd name="T6" fmla="*/ 0 w 35"/>
                <a:gd name="T7" fmla="*/ 34 h 34"/>
                <a:gd name="T8" fmla="*/ 4 w 3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4">
                  <a:moveTo>
                    <a:pt x="4" y="0"/>
                  </a:moveTo>
                  <a:lnTo>
                    <a:pt x="35" y="0"/>
                  </a:lnTo>
                  <a:lnTo>
                    <a:pt x="29" y="34"/>
                  </a:lnTo>
                  <a:lnTo>
                    <a:pt x="0" y="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5"/>
            <p:cNvSpPr>
              <a:spLocks/>
            </p:cNvSpPr>
            <p:nvPr/>
          </p:nvSpPr>
          <p:spPr bwMode="auto">
            <a:xfrm>
              <a:off x="966" y="1592"/>
              <a:ext cx="90" cy="34"/>
            </a:xfrm>
            <a:custGeom>
              <a:avLst/>
              <a:gdLst>
                <a:gd name="T0" fmla="*/ 0 w 90"/>
                <a:gd name="T1" fmla="*/ 13 h 34"/>
                <a:gd name="T2" fmla="*/ 90 w 90"/>
                <a:gd name="T3" fmla="*/ 0 h 34"/>
                <a:gd name="T4" fmla="*/ 79 w 90"/>
                <a:gd name="T5" fmla="*/ 21 h 34"/>
                <a:gd name="T6" fmla="*/ 2 w 90"/>
                <a:gd name="T7" fmla="*/ 34 h 34"/>
                <a:gd name="T8" fmla="*/ 0 w 90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lnTo>
                    <a:pt x="90" y="0"/>
                  </a:lnTo>
                  <a:lnTo>
                    <a:pt x="79" y="21"/>
                  </a:lnTo>
                  <a:lnTo>
                    <a:pt x="2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6"/>
            <p:cNvSpPr>
              <a:spLocks/>
            </p:cNvSpPr>
            <p:nvPr/>
          </p:nvSpPr>
          <p:spPr bwMode="auto">
            <a:xfrm>
              <a:off x="935" y="1567"/>
              <a:ext cx="17" cy="34"/>
            </a:xfrm>
            <a:custGeom>
              <a:avLst/>
              <a:gdLst>
                <a:gd name="T0" fmla="*/ 8 w 17"/>
                <a:gd name="T1" fmla="*/ 0 h 34"/>
                <a:gd name="T2" fmla="*/ 11 w 17"/>
                <a:gd name="T3" fmla="*/ 2 h 34"/>
                <a:gd name="T4" fmla="*/ 14 w 17"/>
                <a:gd name="T5" fmla="*/ 5 h 34"/>
                <a:gd name="T6" fmla="*/ 16 w 17"/>
                <a:gd name="T7" fmla="*/ 10 h 34"/>
                <a:gd name="T8" fmla="*/ 17 w 17"/>
                <a:gd name="T9" fmla="*/ 17 h 34"/>
                <a:gd name="T10" fmla="*/ 16 w 17"/>
                <a:gd name="T11" fmla="*/ 23 h 34"/>
                <a:gd name="T12" fmla="*/ 14 w 17"/>
                <a:gd name="T13" fmla="*/ 28 h 34"/>
                <a:gd name="T14" fmla="*/ 11 w 17"/>
                <a:gd name="T15" fmla="*/ 32 h 34"/>
                <a:gd name="T16" fmla="*/ 8 w 17"/>
                <a:gd name="T17" fmla="*/ 34 h 34"/>
                <a:gd name="T18" fmla="*/ 5 w 17"/>
                <a:gd name="T19" fmla="*/ 32 h 34"/>
                <a:gd name="T20" fmla="*/ 2 w 17"/>
                <a:gd name="T21" fmla="*/ 28 h 34"/>
                <a:gd name="T22" fmla="*/ 0 w 17"/>
                <a:gd name="T23" fmla="*/ 23 h 34"/>
                <a:gd name="T24" fmla="*/ 0 w 17"/>
                <a:gd name="T25" fmla="*/ 17 h 34"/>
                <a:gd name="T26" fmla="*/ 0 w 17"/>
                <a:gd name="T27" fmla="*/ 10 h 34"/>
                <a:gd name="T28" fmla="*/ 2 w 17"/>
                <a:gd name="T29" fmla="*/ 5 h 34"/>
                <a:gd name="T30" fmla="*/ 5 w 17"/>
                <a:gd name="T31" fmla="*/ 2 h 34"/>
                <a:gd name="T32" fmla="*/ 8 w 1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8" y="0"/>
                  </a:moveTo>
                  <a:lnTo>
                    <a:pt x="11" y="2"/>
                  </a:lnTo>
                  <a:lnTo>
                    <a:pt x="14" y="5"/>
                  </a:lnTo>
                  <a:lnTo>
                    <a:pt x="16" y="10"/>
                  </a:lnTo>
                  <a:lnTo>
                    <a:pt x="17" y="17"/>
                  </a:lnTo>
                  <a:lnTo>
                    <a:pt x="16" y="23"/>
                  </a:lnTo>
                  <a:lnTo>
                    <a:pt x="14" y="28"/>
                  </a:lnTo>
                  <a:lnTo>
                    <a:pt x="11" y="32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07"/>
            <p:cNvSpPr>
              <a:spLocks/>
            </p:cNvSpPr>
            <p:nvPr/>
          </p:nvSpPr>
          <p:spPr bwMode="auto">
            <a:xfrm>
              <a:off x="824" y="1563"/>
              <a:ext cx="15" cy="25"/>
            </a:xfrm>
            <a:custGeom>
              <a:avLst/>
              <a:gdLst>
                <a:gd name="T0" fmla="*/ 7 w 15"/>
                <a:gd name="T1" fmla="*/ 0 h 25"/>
                <a:gd name="T2" fmla="*/ 10 w 15"/>
                <a:gd name="T3" fmla="*/ 1 h 25"/>
                <a:gd name="T4" fmla="*/ 13 w 15"/>
                <a:gd name="T5" fmla="*/ 4 h 25"/>
                <a:gd name="T6" fmla="*/ 14 w 15"/>
                <a:gd name="T7" fmla="*/ 8 h 25"/>
                <a:gd name="T8" fmla="*/ 15 w 15"/>
                <a:gd name="T9" fmla="*/ 13 h 25"/>
                <a:gd name="T10" fmla="*/ 14 w 15"/>
                <a:gd name="T11" fmla="*/ 17 h 25"/>
                <a:gd name="T12" fmla="*/ 13 w 15"/>
                <a:gd name="T13" fmla="*/ 22 h 25"/>
                <a:gd name="T14" fmla="*/ 10 w 15"/>
                <a:gd name="T15" fmla="*/ 25 h 25"/>
                <a:gd name="T16" fmla="*/ 7 w 15"/>
                <a:gd name="T17" fmla="*/ 25 h 25"/>
                <a:gd name="T18" fmla="*/ 4 w 15"/>
                <a:gd name="T19" fmla="*/ 25 h 25"/>
                <a:gd name="T20" fmla="*/ 2 w 15"/>
                <a:gd name="T21" fmla="*/ 22 h 25"/>
                <a:gd name="T22" fmla="*/ 1 w 15"/>
                <a:gd name="T23" fmla="*/ 17 h 25"/>
                <a:gd name="T24" fmla="*/ 0 w 15"/>
                <a:gd name="T25" fmla="*/ 13 h 25"/>
                <a:gd name="T26" fmla="*/ 1 w 15"/>
                <a:gd name="T27" fmla="*/ 8 h 25"/>
                <a:gd name="T28" fmla="*/ 2 w 15"/>
                <a:gd name="T29" fmla="*/ 4 h 25"/>
                <a:gd name="T30" fmla="*/ 4 w 15"/>
                <a:gd name="T31" fmla="*/ 1 h 25"/>
                <a:gd name="T32" fmla="*/ 7 w 1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5">
                  <a:moveTo>
                    <a:pt x="7" y="0"/>
                  </a:moveTo>
                  <a:lnTo>
                    <a:pt x="10" y="1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3" y="22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8"/>
            <p:cNvSpPr>
              <a:spLocks/>
            </p:cNvSpPr>
            <p:nvPr/>
          </p:nvSpPr>
          <p:spPr bwMode="auto">
            <a:xfrm>
              <a:off x="1321" y="1142"/>
              <a:ext cx="478" cy="541"/>
            </a:xfrm>
            <a:custGeom>
              <a:avLst/>
              <a:gdLst>
                <a:gd name="T0" fmla="*/ 6 w 478"/>
                <a:gd name="T1" fmla="*/ 5 h 541"/>
                <a:gd name="T2" fmla="*/ 478 w 478"/>
                <a:gd name="T3" fmla="*/ 0 h 541"/>
                <a:gd name="T4" fmla="*/ 478 w 478"/>
                <a:gd name="T5" fmla="*/ 541 h 541"/>
                <a:gd name="T6" fmla="*/ 71 w 478"/>
                <a:gd name="T7" fmla="*/ 523 h 541"/>
                <a:gd name="T8" fmla="*/ 0 w 478"/>
                <a:gd name="T9" fmla="*/ 521 h 541"/>
                <a:gd name="T10" fmla="*/ 6 w 478"/>
                <a:gd name="T11" fmla="*/ 5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541">
                  <a:moveTo>
                    <a:pt x="6" y="5"/>
                  </a:moveTo>
                  <a:lnTo>
                    <a:pt x="478" y="0"/>
                  </a:lnTo>
                  <a:lnTo>
                    <a:pt x="478" y="541"/>
                  </a:lnTo>
                  <a:lnTo>
                    <a:pt x="71" y="523"/>
                  </a:lnTo>
                  <a:lnTo>
                    <a:pt x="0" y="52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09"/>
            <p:cNvSpPr>
              <a:spLocks/>
            </p:cNvSpPr>
            <p:nvPr/>
          </p:nvSpPr>
          <p:spPr bwMode="auto">
            <a:xfrm>
              <a:off x="1564" y="1173"/>
              <a:ext cx="121" cy="593"/>
            </a:xfrm>
            <a:custGeom>
              <a:avLst/>
              <a:gdLst>
                <a:gd name="T0" fmla="*/ 0 w 121"/>
                <a:gd name="T1" fmla="*/ 18 h 593"/>
                <a:gd name="T2" fmla="*/ 0 w 121"/>
                <a:gd name="T3" fmla="*/ 593 h 593"/>
                <a:gd name="T4" fmla="*/ 118 w 121"/>
                <a:gd name="T5" fmla="*/ 561 h 593"/>
                <a:gd name="T6" fmla="*/ 121 w 121"/>
                <a:gd name="T7" fmla="*/ 0 h 593"/>
                <a:gd name="T8" fmla="*/ 0 w 121"/>
                <a:gd name="T9" fmla="*/ 18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593">
                  <a:moveTo>
                    <a:pt x="0" y="18"/>
                  </a:moveTo>
                  <a:lnTo>
                    <a:pt x="0" y="593"/>
                  </a:lnTo>
                  <a:lnTo>
                    <a:pt x="118" y="561"/>
                  </a:lnTo>
                  <a:lnTo>
                    <a:pt x="12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10"/>
            <p:cNvSpPr>
              <a:spLocks/>
            </p:cNvSpPr>
            <p:nvPr/>
          </p:nvSpPr>
          <p:spPr bwMode="auto">
            <a:xfrm>
              <a:off x="1484" y="1726"/>
              <a:ext cx="322" cy="132"/>
            </a:xfrm>
            <a:custGeom>
              <a:avLst/>
              <a:gdLst>
                <a:gd name="T0" fmla="*/ 0 w 322"/>
                <a:gd name="T1" fmla="*/ 77 h 132"/>
                <a:gd name="T2" fmla="*/ 0 w 322"/>
                <a:gd name="T3" fmla="*/ 113 h 132"/>
                <a:gd name="T4" fmla="*/ 27 w 322"/>
                <a:gd name="T5" fmla="*/ 132 h 132"/>
                <a:gd name="T6" fmla="*/ 179 w 322"/>
                <a:gd name="T7" fmla="*/ 119 h 132"/>
                <a:gd name="T8" fmla="*/ 321 w 322"/>
                <a:gd name="T9" fmla="*/ 104 h 132"/>
                <a:gd name="T10" fmla="*/ 322 w 322"/>
                <a:gd name="T11" fmla="*/ 56 h 132"/>
                <a:gd name="T12" fmla="*/ 284 w 322"/>
                <a:gd name="T13" fmla="*/ 49 h 132"/>
                <a:gd name="T14" fmla="*/ 288 w 322"/>
                <a:gd name="T15" fmla="*/ 0 h 132"/>
                <a:gd name="T16" fmla="*/ 252 w 322"/>
                <a:gd name="T17" fmla="*/ 4 h 132"/>
                <a:gd name="T18" fmla="*/ 244 w 322"/>
                <a:gd name="T19" fmla="*/ 48 h 132"/>
                <a:gd name="T20" fmla="*/ 0 w 322"/>
                <a:gd name="T21" fmla="*/ 77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132">
                  <a:moveTo>
                    <a:pt x="0" y="77"/>
                  </a:moveTo>
                  <a:lnTo>
                    <a:pt x="0" y="113"/>
                  </a:lnTo>
                  <a:lnTo>
                    <a:pt x="27" y="132"/>
                  </a:lnTo>
                  <a:lnTo>
                    <a:pt x="179" y="119"/>
                  </a:lnTo>
                  <a:lnTo>
                    <a:pt x="321" y="104"/>
                  </a:lnTo>
                  <a:lnTo>
                    <a:pt x="322" y="56"/>
                  </a:lnTo>
                  <a:lnTo>
                    <a:pt x="284" y="49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44" y="4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11"/>
            <p:cNvSpPr>
              <a:spLocks/>
            </p:cNvSpPr>
            <p:nvPr/>
          </p:nvSpPr>
          <p:spPr bwMode="auto">
            <a:xfrm>
              <a:off x="1400" y="1259"/>
              <a:ext cx="245" cy="567"/>
            </a:xfrm>
            <a:custGeom>
              <a:avLst/>
              <a:gdLst>
                <a:gd name="T0" fmla="*/ 0 w 245"/>
                <a:gd name="T1" fmla="*/ 195 h 567"/>
                <a:gd name="T2" fmla="*/ 15 w 245"/>
                <a:gd name="T3" fmla="*/ 121 h 567"/>
                <a:gd name="T4" fmla="*/ 49 w 245"/>
                <a:gd name="T5" fmla="*/ 66 h 567"/>
                <a:gd name="T6" fmla="*/ 98 w 245"/>
                <a:gd name="T7" fmla="*/ 26 h 567"/>
                <a:gd name="T8" fmla="*/ 145 w 245"/>
                <a:gd name="T9" fmla="*/ 14 h 567"/>
                <a:gd name="T10" fmla="*/ 245 w 245"/>
                <a:gd name="T11" fmla="*/ 0 h 567"/>
                <a:gd name="T12" fmla="*/ 245 w 245"/>
                <a:gd name="T13" fmla="*/ 549 h 567"/>
                <a:gd name="T14" fmla="*/ 145 w 245"/>
                <a:gd name="T15" fmla="*/ 562 h 567"/>
                <a:gd name="T16" fmla="*/ 87 w 245"/>
                <a:gd name="T17" fmla="*/ 567 h 567"/>
                <a:gd name="T18" fmla="*/ 0 w 245"/>
                <a:gd name="T19" fmla="*/ 195 h 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5" h="567">
                  <a:moveTo>
                    <a:pt x="0" y="195"/>
                  </a:moveTo>
                  <a:lnTo>
                    <a:pt x="15" y="121"/>
                  </a:lnTo>
                  <a:lnTo>
                    <a:pt x="49" y="66"/>
                  </a:lnTo>
                  <a:lnTo>
                    <a:pt x="98" y="26"/>
                  </a:lnTo>
                  <a:lnTo>
                    <a:pt x="145" y="14"/>
                  </a:lnTo>
                  <a:lnTo>
                    <a:pt x="245" y="0"/>
                  </a:lnTo>
                  <a:lnTo>
                    <a:pt x="245" y="549"/>
                  </a:lnTo>
                  <a:lnTo>
                    <a:pt x="145" y="562"/>
                  </a:lnTo>
                  <a:lnTo>
                    <a:pt x="87" y="56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2"/>
            <p:cNvSpPr>
              <a:spLocks/>
            </p:cNvSpPr>
            <p:nvPr/>
          </p:nvSpPr>
          <p:spPr bwMode="auto">
            <a:xfrm>
              <a:off x="1332" y="1256"/>
              <a:ext cx="315" cy="561"/>
            </a:xfrm>
            <a:custGeom>
              <a:avLst/>
              <a:gdLst>
                <a:gd name="T0" fmla="*/ 293 w 315"/>
                <a:gd name="T1" fmla="*/ 33 h 561"/>
                <a:gd name="T2" fmla="*/ 250 w 315"/>
                <a:gd name="T3" fmla="*/ 99 h 561"/>
                <a:gd name="T4" fmla="*/ 223 w 315"/>
                <a:gd name="T5" fmla="*/ 165 h 561"/>
                <a:gd name="T6" fmla="*/ 217 w 315"/>
                <a:gd name="T7" fmla="*/ 262 h 561"/>
                <a:gd name="T8" fmla="*/ 220 w 315"/>
                <a:gd name="T9" fmla="*/ 561 h 561"/>
                <a:gd name="T10" fmla="*/ 0 w 315"/>
                <a:gd name="T11" fmla="*/ 515 h 561"/>
                <a:gd name="T12" fmla="*/ 80 w 315"/>
                <a:gd name="T13" fmla="*/ 137 h 561"/>
                <a:gd name="T14" fmla="*/ 96 w 315"/>
                <a:gd name="T15" fmla="*/ 105 h 561"/>
                <a:gd name="T16" fmla="*/ 117 w 315"/>
                <a:gd name="T17" fmla="*/ 63 h 561"/>
                <a:gd name="T18" fmla="*/ 158 w 315"/>
                <a:gd name="T19" fmla="*/ 27 h 561"/>
                <a:gd name="T20" fmla="*/ 209 w 315"/>
                <a:gd name="T21" fmla="*/ 9 h 561"/>
                <a:gd name="T22" fmla="*/ 266 w 315"/>
                <a:gd name="T23" fmla="*/ 0 h 561"/>
                <a:gd name="T24" fmla="*/ 315 w 315"/>
                <a:gd name="T25" fmla="*/ 3 h 561"/>
                <a:gd name="T26" fmla="*/ 293 w 315"/>
                <a:gd name="T27" fmla="*/ 33 h 5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5" h="561">
                  <a:moveTo>
                    <a:pt x="293" y="33"/>
                  </a:moveTo>
                  <a:lnTo>
                    <a:pt x="250" y="99"/>
                  </a:lnTo>
                  <a:lnTo>
                    <a:pt x="223" y="165"/>
                  </a:lnTo>
                  <a:lnTo>
                    <a:pt x="217" y="262"/>
                  </a:lnTo>
                  <a:lnTo>
                    <a:pt x="220" y="561"/>
                  </a:lnTo>
                  <a:lnTo>
                    <a:pt x="0" y="515"/>
                  </a:lnTo>
                  <a:lnTo>
                    <a:pt x="80" y="137"/>
                  </a:lnTo>
                  <a:lnTo>
                    <a:pt x="96" y="105"/>
                  </a:lnTo>
                  <a:lnTo>
                    <a:pt x="117" y="63"/>
                  </a:lnTo>
                  <a:lnTo>
                    <a:pt x="158" y="27"/>
                  </a:lnTo>
                  <a:lnTo>
                    <a:pt x="209" y="9"/>
                  </a:lnTo>
                  <a:lnTo>
                    <a:pt x="266" y="0"/>
                  </a:lnTo>
                  <a:lnTo>
                    <a:pt x="315" y="3"/>
                  </a:lnTo>
                  <a:lnTo>
                    <a:pt x="293" y="33"/>
                  </a:lnTo>
                  <a:close/>
                </a:path>
              </a:pathLst>
            </a:custGeom>
            <a:solidFill>
              <a:srgbClr val="7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1381" y="1242"/>
              <a:ext cx="41" cy="202"/>
            </a:xfrm>
            <a:custGeom>
              <a:avLst/>
              <a:gdLst>
                <a:gd name="T0" fmla="*/ 22 w 41"/>
                <a:gd name="T1" fmla="*/ 197 h 202"/>
                <a:gd name="T2" fmla="*/ 22 w 41"/>
                <a:gd name="T3" fmla="*/ 101 h 202"/>
                <a:gd name="T4" fmla="*/ 27 w 41"/>
                <a:gd name="T5" fmla="*/ 73 h 202"/>
                <a:gd name="T6" fmla="*/ 19 w 41"/>
                <a:gd name="T7" fmla="*/ 32 h 202"/>
                <a:gd name="T8" fmla="*/ 0 w 41"/>
                <a:gd name="T9" fmla="*/ 32 h 202"/>
                <a:gd name="T10" fmla="*/ 0 w 41"/>
                <a:gd name="T11" fmla="*/ 0 h 202"/>
                <a:gd name="T12" fmla="*/ 28 w 41"/>
                <a:gd name="T13" fmla="*/ 26 h 202"/>
                <a:gd name="T14" fmla="*/ 34 w 41"/>
                <a:gd name="T15" fmla="*/ 64 h 202"/>
                <a:gd name="T16" fmla="*/ 41 w 41"/>
                <a:gd name="T17" fmla="*/ 202 h 202"/>
                <a:gd name="T18" fmla="*/ 22 w 41"/>
                <a:gd name="T19" fmla="*/ 197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02">
                  <a:moveTo>
                    <a:pt x="22" y="197"/>
                  </a:moveTo>
                  <a:lnTo>
                    <a:pt x="22" y="101"/>
                  </a:lnTo>
                  <a:lnTo>
                    <a:pt x="27" y="73"/>
                  </a:lnTo>
                  <a:lnTo>
                    <a:pt x="19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8" y="26"/>
                  </a:lnTo>
                  <a:lnTo>
                    <a:pt x="34" y="64"/>
                  </a:lnTo>
                  <a:lnTo>
                    <a:pt x="41" y="202"/>
                  </a:lnTo>
                  <a:lnTo>
                    <a:pt x="22" y="1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14"/>
            <p:cNvSpPr>
              <a:spLocks/>
            </p:cNvSpPr>
            <p:nvPr/>
          </p:nvSpPr>
          <p:spPr bwMode="auto">
            <a:xfrm>
              <a:off x="1172" y="1706"/>
              <a:ext cx="129" cy="207"/>
            </a:xfrm>
            <a:custGeom>
              <a:avLst/>
              <a:gdLst>
                <a:gd name="T0" fmla="*/ 26 w 129"/>
                <a:gd name="T1" fmla="*/ 0 h 207"/>
                <a:gd name="T2" fmla="*/ 0 w 129"/>
                <a:gd name="T3" fmla="*/ 37 h 207"/>
                <a:gd name="T4" fmla="*/ 0 w 129"/>
                <a:gd name="T5" fmla="*/ 106 h 207"/>
                <a:gd name="T6" fmla="*/ 0 w 129"/>
                <a:gd name="T7" fmla="*/ 152 h 207"/>
                <a:gd name="T8" fmla="*/ 11 w 129"/>
                <a:gd name="T9" fmla="*/ 180 h 207"/>
                <a:gd name="T10" fmla="*/ 28 w 129"/>
                <a:gd name="T11" fmla="*/ 198 h 207"/>
                <a:gd name="T12" fmla="*/ 46 w 129"/>
                <a:gd name="T13" fmla="*/ 207 h 207"/>
                <a:gd name="T14" fmla="*/ 89 w 129"/>
                <a:gd name="T15" fmla="*/ 207 h 207"/>
                <a:gd name="T16" fmla="*/ 112 w 129"/>
                <a:gd name="T17" fmla="*/ 189 h 207"/>
                <a:gd name="T18" fmla="*/ 129 w 129"/>
                <a:gd name="T19" fmla="*/ 129 h 207"/>
                <a:gd name="T20" fmla="*/ 123 w 129"/>
                <a:gd name="T21" fmla="*/ 56 h 207"/>
                <a:gd name="T22" fmla="*/ 103 w 129"/>
                <a:gd name="T23" fmla="*/ 10 h 207"/>
                <a:gd name="T24" fmla="*/ 75 w 129"/>
                <a:gd name="T25" fmla="*/ 0 h 207"/>
                <a:gd name="T26" fmla="*/ 26 w 129"/>
                <a:gd name="T27" fmla="*/ 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" h="207">
                  <a:moveTo>
                    <a:pt x="26" y="0"/>
                  </a:moveTo>
                  <a:lnTo>
                    <a:pt x="0" y="37"/>
                  </a:lnTo>
                  <a:lnTo>
                    <a:pt x="0" y="106"/>
                  </a:lnTo>
                  <a:lnTo>
                    <a:pt x="0" y="152"/>
                  </a:lnTo>
                  <a:lnTo>
                    <a:pt x="11" y="180"/>
                  </a:lnTo>
                  <a:lnTo>
                    <a:pt x="28" y="198"/>
                  </a:lnTo>
                  <a:lnTo>
                    <a:pt x="46" y="207"/>
                  </a:lnTo>
                  <a:lnTo>
                    <a:pt x="89" y="207"/>
                  </a:lnTo>
                  <a:lnTo>
                    <a:pt x="112" y="189"/>
                  </a:lnTo>
                  <a:lnTo>
                    <a:pt x="129" y="129"/>
                  </a:lnTo>
                  <a:lnTo>
                    <a:pt x="123" y="56"/>
                  </a:lnTo>
                  <a:lnTo>
                    <a:pt x="103" y="10"/>
                  </a:lnTo>
                  <a:lnTo>
                    <a:pt x="7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15"/>
            <p:cNvSpPr>
              <a:spLocks/>
            </p:cNvSpPr>
            <p:nvPr/>
          </p:nvSpPr>
          <p:spPr bwMode="auto">
            <a:xfrm>
              <a:off x="1335" y="1749"/>
              <a:ext cx="136" cy="207"/>
            </a:xfrm>
            <a:custGeom>
              <a:avLst/>
              <a:gdLst>
                <a:gd name="T0" fmla="*/ 31 w 136"/>
                <a:gd name="T1" fmla="*/ 0 h 207"/>
                <a:gd name="T2" fmla="*/ 5 w 136"/>
                <a:gd name="T3" fmla="*/ 37 h 207"/>
                <a:gd name="T4" fmla="*/ 0 w 136"/>
                <a:gd name="T5" fmla="*/ 105 h 207"/>
                <a:gd name="T6" fmla="*/ 3 w 136"/>
                <a:gd name="T7" fmla="*/ 152 h 207"/>
                <a:gd name="T8" fmla="*/ 15 w 136"/>
                <a:gd name="T9" fmla="*/ 184 h 207"/>
                <a:gd name="T10" fmla="*/ 34 w 136"/>
                <a:gd name="T11" fmla="*/ 198 h 207"/>
                <a:gd name="T12" fmla="*/ 52 w 136"/>
                <a:gd name="T13" fmla="*/ 207 h 207"/>
                <a:gd name="T14" fmla="*/ 95 w 136"/>
                <a:gd name="T15" fmla="*/ 207 h 207"/>
                <a:gd name="T16" fmla="*/ 118 w 136"/>
                <a:gd name="T17" fmla="*/ 188 h 207"/>
                <a:gd name="T18" fmla="*/ 136 w 136"/>
                <a:gd name="T19" fmla="*/ 129 h 207"/>
                <a:gd name="T20" fmla="*/ 130 w 136"/>
                <a:gd name="T21" fmla="*/ 55 h 207"/>
                <a:gd name="T22" fmla="*/ 110 w 136"/>
                <a:gd name="T23" fmla="*/ 9 h 207"/>
                <a:gd name="T24" fmla="*/ 81 w 136"/>
                <a:gd name="T25" fmla="*/ 0 h 207"/>
                <a:gd name="T26" fmla="*/ 31 w 136"/>
                <a:gd name="T27" fmla="*/ 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207">
                  <a:moveTo>
                    <a:pt x="31" y="0"/>
                  </a:moveTo>
                  <a:lnTo>
                    <a:pt x="5" y="37"/>
                  </a:lnTo>
                  <a:lnTo>
                    <a:pt x="0" y="105"/>
                  </a:lnTo>
                  <a:lnTo>
                    <a:pt x="3" y="152"/>
                  </a:lnTo>
                  <a:lnTo>
                    <a:pt x="15" y="184"/>
                  </a:lnTo>
                  <a:lnTo>
                    <a:pt x="34" y="198"/>
                  </a:lnTo>
                  <a:lnTo>
                    <a:pt x="52" y="207"/>
                  </a:lnTo>
                  <a:lnTo>
                    <a:pt x="95" y="207"/>
                  </a:lnTo>
                  <a:lnTo>
                    <a:pt x="118" y="188"/>
                  </a:lnTo>
                  <a:lnTo>
                    <a:pt x="136" y="129"/>
                  </a:lnTo>
                  <a:lnTo>
                    <a:pt x="130" y="55"/>
                  </a:lnTo>
                  <a:lnTo>
                    <a:pt x="110" y="9"/>
                  </a:lnTo>
                  <a:lnTo>
                    <a:pt x="8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16"/>
            <p:cNvSpPr>
              <a:spLocks/>
            </p:cNvSpPr>
            <p:nvPr/>
          </p:nvSpPr>
          <p:spPr bwMode="auto">
            <a:xfrm>
              <a:off x="1147" y="1430"/>
              <a:ext cx="380" cy="419"/>
            </a:xfrm>
            <a:custGeom>
              <a:avLst/>
              <a:gdLst>
                <a:gd name="T0" fmla="*/ 0 w 380"/>
                <a:gd name="T1" fmla="*/ 175 h 419"/>
                <a:gd name="T2" fmla="*/ 86 w 380"/>
                <a:gd name="T3" fmla="*/ 152 h 419"/>
                <a:gd name="T4" fmla="*/ 141 w 380"/>
                <a:gd name="T5" fmla="*/ 143 h 419"/>
                <a:gd name="T6" fmla="*/ 154 w 380"/>
                <a:gd name="T7" fmla="*/ 79 h 419"/>
                <a:gd name="T8" fmla="*/ 172 w 380"/>
                <a:gd name="T9" fmla="*/ 24 h 419"/>
                <a:gd name="T10" fmla="*/ 216 w 380"/>
                <a:gd name="T11" fmla="*/ 9 h 419"/>
                <a:gd name="T12" fmla="*/ 287 w 380"/>
                <a:gd name="T13" fmla="*/ 0 h 419"/>
                <a:gd name="T14" fmla="*/ 373 w 380"/>
                <a:gd name="T15" fmla="*/ 14 h 419"/>
                <a:gd name="T16" fmla="*/ 380 w 380"/>
                <a:gd name="T17" fmla="*/ 382 h 419"/>
                <a:gd name="T18" fmla="*/ 333 w 380"/>
                <a:gd name="T19" fmla="*/ 405 h 419"/>
                <a:gd name="T20" fmla="*/ 324 w 380"/>
                <a:gd name="T21" fmla="*/ 313 h 419"/>
                <a:gd name="T22" fmla="*/ 275 w 380"/>
                <a:gd name="T23" fmla="*/ 295 h 419"/>
                <a:gd name="T24" fmla="*/ 209 w 380"/>
                <a:gd name="T25" fmla="*/ 308 h 419"/>
                <a:gd name="T26" fmla="*/ 191 w 380"/>
                <a:gd name="T27" fmla="*/ 419 h 419"/>
                <a:gd name="T28" fmla="*/ 112 w 380"/>
                <a:gd name="T29" fmla="*/ 415 h 419"/>
                <a:gd name="T30" fmla="*/ 94 w 380"/>
                <a:gd name="T31" fmla="*/ 189 h 419"/>
                <a:gd name="T32" fmla="*/ 0 w 380"/>
                <a:gd name="T33" fmla="*/ 175 h 4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0" h="419">
                  <a:moveTo>
                    <a:pt x="0" y="175"/>
                  </a:moveTo>
                  <a:lnTo>
                    <a:pt x="86" y="152"/>
                  </a:lnTo>
                  <a:lnTo>
                    <a:pt x="141" y="143"/>
                  </a:lnTo>
                  <a:lnTo>
                    <a:pt x="154" y="79"/>
                  </a:lnTo>
                  <a:lnTo>
                    <a:pt x="172" y="24"/>
                  </a:lnTo>
                  <a:lnTo>
                    <a:pt x="216" y="9"/>
                  </a:lnTo>
                  <a:lnTo>
                    <a:pt x="287" y="0"/>
                  </a:lnTo>
                  <a:lnTo>
                    <a:pt x="373" y="14"/>
                  </a:lnTo>
                  <a:lnTo>
                    <a:pt x="380" y="382"/>
                  </a:lnTo>
                  <a:lnTo>
                    <a:pt x="333" y="405"/>
                  </a:lnTo>
                  <a:lnTo>
                    <a:pt x="324" y="313"/>
                  </a:lnTo>
                  <a:lnTo>
                    <a:pt x="275" y="295"/>
                  </a:lnTo>
                  <a:lnTo>
                    <a:pt x="209" y="308"/>
                  </a:lnTo>
                  <a:lnTo>
                    <a:pt x="191" y="419"/>
                  </a:lnTo>
                  <a:lnTo>
                    <a:pt x="112" y="415"/>
                  </a:lnTo>
                  <a:lnTo>
                    <a:pt x="94" y="18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17"/>
            <p:cNvSpPr>
              <a:spLocks/>
            </p:cNvSpPr>
            <p:nvPr/>
          </p:nvSpPr>
          <p:spPr bwMode="auto">
            <a:xfrm>
              <a:off x="1126" y="1601"/>
              <a:ext cx="168" cy="257"/>
            </a:xfrm>
            <a:custGeom>
              <a:avLst/>
              <a:gdLst>
                <a:gd name="T0" fmla="*/ 21 w 168"/>
                <a:gd name="T1" fmla="*/ 183 h 257"/>
                <a:gd name="T2" fmla="*/ 21 w 168"/>
                <a:gd name="T3" fmla="*/ 9 h 257"/>
                <a:gd name="T4" fmla="*/ 55 w 168"/>
                <a:gd name="T5" fmla="*/ 0 h 257"/>
                <a:gd name="T6" fmla="*/ 89 w 168"/>
                <a:gd name="T7" fmla="*/ 0 h 257"/>
                <a:gd name="T8" fmla="*/ 133 w 168"/>
                <a:gd name="T9" fmla="*/ 18 h 257"/>
                <a:gd name="T10" fmla="*/ 133 w 168"/>
                <a:gd name="T11" fmla="*/ 197 h 257"/>
                <a:gd name="T12" fmla="*/ 168 w 168"/>
                <a:gd name="T13" fmla="*/ 197 h 257"/>
                <a:gd name="T14" fmla="*/ 168 w 168"/>
                <a:gd name="T15" fmla="*/ 257 h 257"/>
                <a:gd name="T16" fmla="*/ 0 w 168"/>
                <a:gd name="T17" fmla="*/ 234 h 257"/>
                <a:gd name="T18" fmla="*/ 0 w 168"/>
                <a:gd name="T19" fmla="*/ 179 h 257"/>
                <a:gd name="T20" fmla="*/ 21 w 168"/>
                <a:gd name="T21" fmla="*/ 183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" h="257">
                  <a:moveTo>
                    <a:pt x="21" y="183"/>
                  </a:moveTo>
                  <a:lnTo>
                    <a:pt x="21" y="9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133" y="18"/>
                  </a:lnTo>
                  <a:lnTo>
                    <a:pt x="133" y="197"/>
                  </a:lnTo>
                  <a:lnTo>
                    <a:pt x="168" y="197"/>
                  </a:lnTo>
                  <a:lnTo>
                    <a:pt x="168" y="257"/>
                  </a:lnTo>
                  <a:lnTo>
                    <a:pt x="0" y="234"/>
                  </a:lnTo>
                  <a:lnTo>
                    <a:pt x="0" y="179"/>
                  </a:lnTo>
                  <a:lnTo>
                    <a:pt x="21" y="183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18"/>
            <p:cNvSpPr>
              <a:spLocks/>
            </p:cNvSpPr>
            <p:nvPr/>
          </p:nvSpPr>
          <p:spPr bwMode="auto">
            <a:xfrm>
              <a:off x="1409" y="1463"/>
              <a:ext cx="93" cy="110"/>
            </a:xfrm>
            <a:custGeom>
              <a:avLst/>
              <a:gdLst>
                <a:gd name="T0" fmla="*/ 93 w 93"/>
                <a:gd name="T1" fmla="*/ 0 h 110"/>
                <a:gd name="T2" fmla="*/ 40 w 93"/>
                <a:gd name="T3" fmla="*/ 0 h 110"/>
                <a:gd name="T4" fmla="*/ 16 w 93"/>
                <a:gd name="T5" fmla="*/ 18 h 110"/>
                <a:gd name="T6" fmla="*/ 0 w 93"/>
                <a:gd name="T7" fmla="*/ 110 h 110"/>
                <a:gd name="T8" fmla="*/ 53 w 93"/>
                <a:gd name="T9" fmla="*/ 110 h 110"/>
                <a:gd name="T10" fmla="*/ 93 w 93"/>
                <a:gd name="T11" fmla="*/ 105 h 110"/>
                <a:gd name="T12" fmla="*/ 93 w 93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110">
                  <a:moveTo>
                    <a:pt x="93" y="0"/>
                  </a:moveTo>
                  <a:lnTo>
                    <a:pt x="40" y="0"/>
                  </a:lnTo>
                  <a:lnTo>
                    <a:pt x="16" y="18"/>
                  </a:lnTo>
                  <a:lnTo>
                    <a:pt x="0" y="110"/>
                  </a:lnTo>
                  <a:lnTo>
                    <a:pt x="53" y="110"/>
                  </a:lnTo>
                  <a:lnTo>
                    <a:pt x="93" y="10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19"/>
            <p:cNvSpPr>
              <a:spLocks/>
            </p:cNvSpPr>
            <p:nvPr/>
          </p:nvSpPr>
          <p:spPr bwMode="auto">
            <a:xfrm>
              <a:off x="1301" y="1467"/>
              <a:ext cx="99" cy="101"/>
            </a:xfrm>
            <a:custGeom>
              <a:avLst/>
              <a:gdLst>
                <a:gd name="T0" fmla="*/ 21 w 99"/>
                <a:gd name="T1" fmla="*/ 9 h 101"/>
                <a:gd name="T2" fmla="*/ 6 w 99"/>
                <a:gd name="T3" fmla="*/ 60 h 101"/>
                <a:gd name="T4" fmla="*/ 0 w 99"/>
                <a:gd name="T5" fmla="*/ 97 h 101"/>
                <a:gd name="T6" fmla="*/ 28 w 99"/>
                <a:gd name="T7" fmla="*/ 97 h 101"/>
                <a:gd name="T8" fmla="*/ 80 w 99"/>
                <a:gd name="T9" fmla="*/ 101 h 101"/>
                <a:gd name="T10" fmla="*/ 99 w 99"/>
                <a:gd name="T11" fmla="*/ 0 h 101"/>
                <a:gd name="T12" fmla="*/ 62 w 99"/>
                <a:gd name="T13" fmla="*/ 0 h 101"/>
                <a:gd name="T14" fmla="*/ 21 w 99"/>
                <a:gd name="T15" fmla="*/ 9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101">
                  <a:moveTo>
                    <a:pt x="21" y="9"/>
                  </a:moveTo>
                  <a:lnTo>
                    <a:pt x="6" y="60"/>
                  </a:lnTo>
                  <a:lnTo>
                    <a:pt x="0" y="97"/>
                  </a:lnTo>
                  <a:lnTo>
                    <a:pt x="28" y="97"/>
                  </a:lnTo>
                  <a:lnTo>
                    <a:pt x="80" y="101"/>
                  </a:lnTo>
                  <a:lnTo>
                    <a:pt x="99" y="0"/>
                  </a:lnTo>
                  <a:lnTo>
                    <a:pt x="62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5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20"/>
            <p:cNvSpPr>
              <a:spLocks/>
            </p:cNvSpPr>
            <p:nvPr/>
          </p:nvSpPr>
          <p:spPr bwMode="auto">
            <a:xfrm>
              <a:off x="1390" y="1784"/>
              <a:ext cx="47" cy="102"/>
            </a:xfrm>
            <a:custGeom>
              <a:avLst/>
              <a:gdLst>
                <a:gd name="T0" fmla="*/ 23 w 47"/>
                <a:gd name="T1" fmla="*/ 0 h 102"/>
                <a:gd name="T2" fmla="*/ 19 w 47"/>
                <a:gd name="T3" fmla="*/ 1 h 102"/>
                <a:gd name="T4" fmla="*/ 14 w 47"/>
                <a:gd name="T5" fmla="*/ 4 h 102"/>
                <a:gd name="T6" fmla="*/ 11 w 47"/>
                <a:gd name="T7" fmla="*/ 9 h 102"/>
                <a:gd name="T8" fmla="*/ 7 w 47"/>
                <a:gd name="T9" fmla="*/ 15 h 102"/>
                <a:gd name="T10" fmla="*/ 5 w 47"/>
                <a:gd name="T11" fmla="*/ 23 h 102"/>
                <a:gd name="T12" fmla="*/ 3 w 47"/>
                <a:gd name="T13" fmla="*/ 31 h 102"/>
                <a:gd name="T14" fmla="*/ 1 w 47"/>
                <a:gd name="T15" fmla="*/ 40 h 102"/>
                <a:gd name="T16" fmla="*/ 0 w 47"/>
                <a:gd name="T17" fmla="*/ 51 h 102"/>
                <a:gd name="T18" fmla="*/ 1 w 47"/>
                <a:gd name="T19" fmla="*/ 61 h 102"/>
                <a:gd name="T20" fmla="*/ 3 w 47"/>
                <a:gd name="T21" fmla="*/ 70 h 102"/>
                <a:gd name="T22" fmla="*/ 5 w 47"/>
                <a:gd name="T23" fmla="*/ 79 h 102"/>
                <a:gd name="T24" fmla="*/ 7 w 47"/>
                <a:gd name="T25" fmla="*/ 87 h 102"/>
                <a:gd name="T26" fmla="*/ 11 w 47"/>
                <a:gd name="T27" fmla="*/ 93 h 102"/>
                <a:gd name="T28" fmla="*/ 14 w 47"/>
                <a:gd name="T29" fmla="*/ 98 h 102"/>
                <a:gd name="T30" fmla="*/ 19 w 47"/>
                <a:gd name="T31" fmla="*/ 101 h 102"/>
                <a:gd name="T32" fmla="*/ 23 w 47"/>
                <a:gd name="T33" fmla="*/ 102 h 102"/>
                <a:gd name="T34" fmla="*/ 28 w 47"/>
                <a:gd name="T35" fmla="*/ 101 h 102"/>
                <a:gd name="T36" fmla="*/ 33 w 47"/>
                <a:gd name="T37" fmla="*/ 98 h 102"/>
                <a:gd name="T38" fmla="*/ 37 w 47"/>
                <a:gd name="T39" fmla="*/ 93 h 102"/>
                <a:gd name="T40" fmla="*/ 40 w 47"/>
                <a:gd name="T41" fmla="*/ 87 h 102"/>
                <a:gd name="T42" fmla="*/ 43 w 47"/>
                <a:gd name="T43" fmla="*/ 79 h 102"/>
                <a:gd name="T44" fmla="*/ 45 w 47"/>
                <a:gd name="T45" fmla="*/ 70 h 102"/>
                <a:gd name="T46" fmla="*/ 47 w 47"/>
                <a:gd name="T47" fmla="*/ 61 h 102"/>
                <a:gd name="T48" fmla="*/ 47 w 47"/>
                <a:gd name="T49" fmla="*/ 51 h 102"/>
                <a:gd name="T50" fmla="*/ 47 w 47"/>
                <a:gd name="T51" fmla="*/ 40 h 102"/>
                <a:gd name="T52" fmla="*/ 45 w 47"/>
                <a:gd name="T53" fmla="*/ 31 h 102"/>
                <a:gd name="T54" fmla="*/ 43 w 47"/>
                <a:gd name="T55" fmla="*/ 23 h 102"/>
                <a:gd name="T56" fmla="*/ 40 w 47"/>
                <a:gd name="T57" fmla="*/ 15 h 102"/>
                <a:gd name="T58" fmla="*/ 37 w 47"/>
                <a:gd name="T59" fmla="*/ 9 h 102"/>
                <a:gd name="T60" fmla="*/ 33 w 47"/>
                <a:gd name="T61" fmla="*/ 4 h 102"/>
                <a:gd name="T62" fmla="*/ 28 w 47"/>
                <a:gd name="T63" fmla="*/ 1 h 102"/>
                <a:gd name="T64" fmla="*/ 23 w 47"/>
                <a:gd name="T65" fmla="*/ 0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7" h="102">
                  <a:moveTo>
                    <a:pt x="23" y="0"/>
                  </a:moveTo>
                  <a:lnTo>
                    <a:pt x="19" y="1"/>
                  </a:lnTo>
                  <a:lnTo>
                    <a:pt x="14" y="4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40"/>
                  </a:lnTo>
                  <a:lnTo>
                    <a:pt x="0" y="51"/>
                  </a:lnTo>
                  <a:lnTo>
                    <a:pt x="1" y="61"/>
                  </a:lnTo>
                  <a:lnTo>
                    <a:pt x="3" y="70"/>
                  </a:lnTo>
                  <a:lnTo>
                    <a:pt x="5" y="79"/>
                  </a:lnTo>
                  <a:lnTo>
                    <a:pt x="7" y="87"/>
                  </a:lnTo>
                  <a:lnTo>
                    <a:pt x="11" y="93"/>
                  </a:lnTo>
                  <a:lnTo>
                    <a:pt x="14" y="98"/>
                  </a:lnTo>
                  <a:lnTo>
                    <a:pt x="19" y="101"/>
                  </a:lnTo>
                  <a:lnTo>
                    <a:pt x="23" y="102"/>
                  </a:lnTo>
                  <a:lnTo>
                    <a:pt x="28" y="101"/>
                  </a:lnTo>
                  <a:lnTo>
                    <a:pt x="33" y="98"/>
                  </a:lnTo>
                  <a:lnTo>
                    <a:pt x="37" y="93"/>
                  </a:lnTo>
                  <a:lnTo>
                    <a:pt x="40" y="87"/>
                  </a:lnTo>
                  <a:lnTo>
                    <a:pt x="43" y="79"/>
                  </a:lnTo>
                  <a:lnTo>
                    <a:pt x="45" y="70"/>
                  </a:lnTo>
                  <a:lnTo>
                    <a:pt x="47" y="61"/>
                  </a:lnTo>
                  <a:lnTo>
                    <a:pt x="47" y="51"/>
                  </a:lnTo>
                  <a:lnTo>
                    <a:pt x="47" y="40"/>
                  </a:lnTo>
                  <a:lnTo>
                    <a:pt x="45" y="31"/>
                  </a:lnTo>
                  <a:lnTo>
                    <a:pt x="43" y="23"/>
                  </a:lnTo>
                  <a:lnTo>
                    <a:pt x="40" y="15"/>
                  </a:lnTo>
                  <a:lnTo>
                    <a:pt x="37" y="9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21"/>
            <p:cNvSpPr>
              <a:spLocks/>
            </p:cNvSpPr>
            <p:nvPr/>
          </p:nvSpPr>
          <p:spPr bwMode="auto">
            <a:xfrm>
              <a:off x="1243" y="1812"/>
              <a:ext cx="36" cy="23"/>
            </a:xfrm>
            <a:custGeom>
              <a:avLst/>
              <a:gdLst>
                <a:gd name="T0" fmla="*/ 18 w 36"/>
                <a:gd name="T1" fmla="*/ 0 h 23"/>
                <a:gd name="T2" fmla="*/ 22 w 36"/>
                <a:gd name="T3" fmla="*/ 0 h 23"/>
                <a:gd name="T4" fmla="*/ 25 w 36"/>
                <a:gd name="T5" fmla="*/ 1 h 23"/>
                <a:gd name="T6" fmla="*/ 28 w 36"/>
                <a:gd name="T7" fmla="*/ 2 h 23"/>
                <a:gd name="T8" fmla="*/ 31 w 36"/>
                <a:gd name="T9" fmla="*/ 3 h 23"/>
                <a:gd name="T10" fmla="*/ 33 w 36"/>
                <a:gd name="T11" fmla="*/ 5 h 23"/>
                <a:gd name="T12" fmla="*/ 34 w 36"/>
                <a:gd name="T13" fmla="*/ 7 h 23"/>
                <a:gd name="T14" fmla="*/ 35 w 36"/>
                <a:gd name="T15" fmla="*/ 9 h 23"/>
                <a:gd name="T16" fmla="*/ 36 w 36"/>
                <a:gd name="T17" fmla="*/ 11 h 23"/>
                <a:gd name="T18" fmla="*/ 35 w 36"/>
                <a:gd name="T19" fmla="*/ 14 h 23"/>
                <a:gd name="T20" fmla="*/ 34 w 36"/>
                <a:gd name="T21" fmla="*/ 16 h 23"/>
                <a:gd name="T22" fmla="*/ 33 w 36"/>
                <a:gd name="T23" fmla="*/ 18 h 23"/>
                <a:gd name="T24" fmla="*/ 31 w 36"/>
                <a:gd name="T25" fmla="*/ 19 h 23"/>
                <a:gd name="T26" fmla="*/ 28 w 36"/>
                <a:gd name="T27" fmla="*/ 21 h 23"/>
                <a:gd name="T28" fmla="*/ 25 w 36"/>
                <a:gd name="T29" fmla="*/ 22 h 23"/>
                <a:gd name="T30" fmla="*/ 22 w 36"/>
                <a:gd name="T31" fmla="*/ 23 h 23"/>
                <a:gd name="T32" fmla="*/ 18 w 36"/>
                <a:gd name="T33" fmla="*/ 23 h 23"/>
                <a:gd name="T34" fmla="*/ 14 w 36"/>
                <a:gd name="T35" fmla="*/ 23 h 23"/>
                <a:gd name="T36" fmla="*/ 11 w 36"/>
                <a:gd name="T37" fmla="*/ 22 h 23"/>
                <a:gd name="T38" fmla="*/ 8 w 36"/>
                <a:gd name="T39" fmla="*/ 21 h 23"/>
                <a:gd name="T40" fmla="*/ 5 w 36"/>
                <a:gd name="T41" fmla="*/ 19 h 23"/>
                <a:gd name="T42" fmla="*/ 3 w 36"/>
                <a:gd name="T43" fmla="*/ 18 h 23"/>
                <a:gd name="T44" fmla="*/ 2 w 36"/>
                <a:gd name="T45" fmla="*/ 16 h 23"/>
                <a:gd name="T46" fmla="*/ 1 w 36"/>
                <a:gd name="T47" fmla="*/ 14 h 23"/>
                <a:gd name="T48" fmla="*/ 0 w 36"/>
                <a:gd name="T49" fmla="*/ 11 h 23"/>
                <a:gd name="T50" fmla="*/ 1 w 36"/>
                <a:gd name="T51" fmla="*/ 9 h 23"/>
                <a:gd name="T52" fmla="*/ 2 w 36"/>
                <a:gd name="T53" fmla="*/ 7 h 23"/>
                <a:gd name="T54" fmla="*/ 3 w 36"/>
                <a:gd name="T55" fmla="*/ 5 h 23"/>
                <a:gd name="T56" fmla="*/ 5 w 36"/>
                <a:gd name="T57" fmla="*/ 3 h 23"/>
                <a:gd name="T58" fmla="*/ 8 w 36"/>
                <a:gd name="T59" fmla="*/ 2 h 23"/>
                <a:gd name="T60" fmla="*/ 11 w 36"/>
                <a:gd name="T61" fmla="*/ 1 h 23"/>
                <a:gd name="T62" fmla="*/ 14 w 36"/>
                <a:gd name="T63" fmla="*/ 0 h 23"/>
                <a:gd name="T64" fmla="*/ 18 w 36"/>
                <a:gd name="T65" fmla="*/ 0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" h="23">
                  <a:moveTo>
                    <a:pt x="18" y="0"/>
                  </a:moveTo>
                  <a:lnTo>
                    <a:pt x="22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5" y="14"/>
                  </a:lnTo>
                  <a:lnTo>
                    <a:pt x="34" y="16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28" y="21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22"/>
            <p:cNvSpPr>
              <a:spLocks/>
            </p:cNvSpPr>
            <p:nvPr/>
          </p:nvSpPr>
          <p:spPr bwMode="auto">
            <a:xfrm>
              <a:off x="1132" y="1798"/>
              <a:ext cx="24" cy="23"/>
            </a:xfrm>
            <a:custGeom>
              <a:avLst/>
              <a:gdLst>
                <a:gd name="T0" fmla="*/ 12 w 24"/>
                <a:gd name="T1" fmla="*/ 0 h 23"/>
                <a:gd name="T2" fmla="*/ 17 w 24"/>
                <a:gd name="T3" fmla="*/ 1 h 23"/>
                <a:gd name="T4" fmla="*/ 21 w 24"/>
                <a:gd name="T5" fmla="*/ 4 h 23"/>
                <a:gd name="T6" fmla="*/ 23 w 24"/>
                <a:gd name="T7" fmla="*/ 7 h 23"/>
                <a:gd name="T8" fmla="*/ 24 w 24"/>
                <a:gd name="T9" fmla="*/ 12 h 23"/>
                <a:gd name="T10" fmla="*/ 23 w 24"/>
                <a:gd name="T11" fmla="*/ 16 h 23"/>
                <a:gd name="T12" fmla="*/ 21 w 24"/>
                <a:gd name="T13" fmla="*/ 19 h 23"/>
                <a:gd name="T14" fmla="*/ 17 w 24"/>
                <a:gd name="T15" fmla="*/ 22 h 23"/>
                <a:gd name="T16" fmla="*/ 12 w 24"/>
                <a:gd name="T17" fmla="*/ 23 h 23"/>
                <a:gd name="T18" fmla="*/ 7 w 24"/>
                <a:gd name="T19" fmla="*/ 22 h 23"/>
                <a:gd name="T20" fmla="*/ 3 w 24"/>
                <a:gd name="T21" fmla="*/ 19 h 23"/>
                <a:gd name="T22" fmla="*/ 1 w 24"/>
                <a:gd name="T23" fmla="*/ 16 h 23"/>
                <a:gd name="T24" fmla="*/ 0 w 24"/>
                <a:gd name="T25" fmla="*/ 12 h 23"/>
                <a:gd name="T26" fmla="*/ 1 w 24"/>
                <a:gd name="T27" fmla="*/ 7 h 23"/>
                <a:gd name="T28" fmla="*/ 3 w 24"/>
                <a:gd name="T29" fmla="*/ 4 h 23"/>
                <a:gd name="T30" fmla="*/ 7 w 24"/>
                <a:gd name="T31" fmla="*/ 1 h 23"/>
                <a:gd name="T32" fmla="*/ 12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23"/>
            <p:cNvSpPr>
              <a:spLocks/>
            </p:cNvSpPr>
            <p:nvPr/>
          </p:nvSpPr>
          <p:spPr bwMode="auto">
            <a:xfrm>
              <a:off x="1344" y="1413"/>
              <a:ext cx="18" cy="31"/>
            </a:xfrm>
            <a:custGeom>
              <a:avLst/>
              <a:gdLst>
                <a:gd name="T0" fmla="*/ 9 w 18"/>
                <a:gd name="T1" fmla="*/ 0 h 31"/>
                <a:gd name="T2" fmla="*/ 12 w 18"/>
                <a:gd name="T3" fmla="*/ 1 h 31"/>
                <a:gd name="T4" fmla="*/ 15 w 18"/>
                <a:gd name="T5" fmla="*/ 4 h 31"/>
                <a:gd name="T6" fmla="*/ 17 w 18"/>
                <a:gd name="T7" fmla="*/ 10 h 31"/>
                <a:gd name="T8" fmla="*/ 18 w 18"/>
                <a:gd name="T9" fmla="*/ 16 h 31"/>
                <a:gd name="T10" fmla="*/ 17 w 18"/>
                <a:gd name="T11" fmla="*/ 22 h 31"/>
                <a:gd name="T12" fmla="*/ 15 w 18"/>
                <a:gd name="T13" fmla="*/ 26 h 31"/>
                <a:gd name="T14" fmla="*/ 12 w 18"/>
                <a:gd name="T15" fmla="*/ 29 h 31"/>
                <a:gd name="T16" fmla="*/ 9 w 18"/>
                <a:gd name="T17" fmla="*/ 31 h 31"/>
                <a:gd name="T18" fmla="*/ 6 w 18"/>
                <a:gd name="T19" fmla="*/ 29 h 31"/>
                <a:gd name="T20" fmla="*/ 3 w 18"/>
                <a:gd name="T21" fmla="*/ 26 h 31"/>
                <a:gd name="T22" fmla="*/ 1 w 18"/>
                <a:gd name="T23" fmla="*/ 22 h 31"/>
                <a:gd name="T24" fmla="*/ 0 w 18"/>
                <a:gd name="T25" fmla="*/ 16 h 31"/>
                <a:gd name="T26" fmla="*/ 1 w 18"/>
                <a:gd name="T27" fmla="*/ 10 h 31"/>
                <a:gd name="T28" fmla="*/ 3 w 18"/>
                <a:gd name="T29" fmla="*/ 4 h 31"/>
                <a:gd name="T30" fmla="*/ 6 w 18"/>
                <a:gd name="T31" fmla="*/ 1 h 31"/>
                <a:gd name="T32" fmla="*/ 9 w 1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1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8" y="16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24"/>
            <p:cNvSpPr>
              <a:spLocks/>
            </p:cNvSpPr>
            <p:nvPr/>
          </p:nvSpPr>
          <p:spPr bwMode="auto">
            <a:xfrm>
              <a:off x="1377" y="1417"/>
              <a:ext cx="19" cy="30"/>
            </a:xfrm>
            <a:custGeom>
              <a:avLst/>
              <a:gdLst>
                <a:gd name="T0" fmla="*/ 9 w 19"/>
                <a:gd name="T1" fmla="*/ 0 h 30"/>
                <a:gd name="T2" fmla="*/ 13 w 19"/>
                <a:gd name="T3" fmla="*/ 1 h 30"/>
                <a:gd name="T4" fmla="*/ 16 w 19"/>
                <a:gd name="T5" fmla="*/ 4 h 30"/>
                <a:gd name="T6" fmla="*/ 18 w 19"/>
                <a:gd name="T7" fmla="*/ 9 h 30"/>
                <a:gd name="T8" fmla="*/ 19 w 19"/>
                <a:gd name="T9" fmla="*/ 15 h 30"/>
                <a:gd name="T10" fmla="*/ 18 w 19"/>
                <a:gd name="T11" fmla="*/ 21 h 30"/>
                <a:gd name="T12" fmla="*/ 16 w 19"/>
                <a:gd name="T13" fmla="*/ 25 h 30"/>
                <a:gd name="T14" fmla="*/ 13 w 19"/>
                <a:gd name="T15" fmla="*/ 28 h 30"/>
                <a:gd name="T16" fmla="*/ 9 w 19"/>
                <a:gd name="T17" fmla="*/ 30 h 30"/>
                <a:gd name="T18" fmla="*/ 6 w 19"/>
                <a:gd name="T19" fmla="*/ 28 h 30"/>
                <a:gd name="T20" fmla="*/ 3 w 19"/>
                <a:gd name="T21" fmla="*/ 25 h 30"/>
                <a:gd name="T22" fmla="*/ 1 w 19"/>
                <a:gd name="T23" fmla="*/ 21 h 30"/>
                <a:gd name="T24" fmla="*/ 0 w 19"/>
                <a:gd name="T25" fmla="*/ 15 h 30"/>
                <a:gd name="T26" fmla="*/ 1 w 19"/>
                <a:gd name="T27" fmla="*/ 9 h 30"/>
                <a:gd name="T28" fmla="*/ 3 w 19"/>
                <a:gd name="T29" fmla="*/ 4 h 30"/>
                <a:gd name="T30" fmla="*/ 6 w 19"/>
                <a:gd name="T31" fmla="*/ 1 h 30"/>
                <a:gd name="T32" fmla="*/ 9 w 19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30">
                  <a:moveTo>
                    <a:pt x="9" y="0"/>
                  </a:moveTo>
                  <a:lnTo>
                    <a:pt x="13" y="1"/>
                  </a:lnTo>
                  <a:lnTo>
                    <a:pt x="16" y="4"/>
                  </a:lnTo>
                  <a:lnTo>
                    <a:pt x="18" y="9"/>
                  </a:lnTo>
                  <a:lnTo>
                    <a:pt x="19" y="15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25"/>
            <p:cNvSpPr>
              <a:spLocks/>
            </p:cNvSpPr>
            <p:nvPr/>
          </p:nvSpPr>
          <p:spPr bwMode="auto">
            <a:xfrm>
              <a:off x="1416" y="1423"/>
              <a:ext cx="17" cy="29"/>
            </a:xfrm>
            <a:custGeom>
              <a:avLst/>
              <a:gdLst>
                <a:gd name="T0" fmla="*/ 9 w 17"/>
                <a:gd name="T1" fmla="*/ 0 h 29"/>
                <a:gd name="T2" fmla="*/ 12 w 17"/>
                <a:gd name="T3" fmla="*/ 1 h 29"/>
                <a:gd name="T4" fmla="*/ 15 w 17"/>
                <a:gd name="T5" fmla="*/ 4 h 29"/>
                <a:gd name="T6" fmla="*/ 17 w 17"/>
                <a:gd name="T7" fmla="*/ 9 h 29"/>
                <a:gd name="T8" fmla="*/ 17 w 17"/>
                <a:gd name="T9" fmla="*/ 15 h 29"/>
                <a:gd name="T10" fmla="*/ 17 w 17"/>
                <a:gd name="T11" fmla="*/ 20 h 29"/>
                <a:gd name="T12" fmla="*/ 15 w 17"/>
                <a:gd name="T13" fmla="*/ 25 h 29"/>
                <a:gd name="T14" fmla="*/ 12 w 17"/>
                <a:gd name="T15" fmla="*/ 28 h 29"/>
                <a:gd name="T16" fmla="*/ 9 w 17"/>
                <a:gd name="T17" fmla="*/ 29 h 29"/>
                <a:gd name="T18" fmla="*/ 6 w 17"/>
                <a:gd name="T19" fmla="*/ 28 h 29"/>
                <a:gd name="T20" fmla="*/ 3 w 17"/>
                <a:gd name="T21" fmla="*/ 25 h 29"/>
                <a:gd name="T22" fmla="*/ 1 w 17"/>
                <a:gd name="T23" fmla="*/ 20 h 29"/>
                <a:gd name="T24" fmla="*/ 0 w 17"/>
                <a:gd name="T25" fmla="*/ 15 h 29"/>
                <a:gd name="T26" fmla="*/ 1 w 17"/>
                <a:gd name="T27" fmla="*/ 9 h 29"/>
                <a:gd name="T28" fmla="*/ 3 w 17"/>
                <a:gd name="T29" fmla="*/ 4 h 29"/>
                <a:gd name="T30" fmla="*/ 6 w 17"/>
                <a:gd name="T31" fmla="*/ 1 h 29"/>
                <a:gd name="T32" fmla="*/ 9 w 1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9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9" y="29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26"/>
            <p:cNvSpPr>
              <a:spLocks/>
            </p:cNvSpPr>
            <p:nvPr/>
          </p:nvSpPr>
          <p:spPr bwMode="auto">
            <a:xfrm>
              <a:off x="1517" y="1223"/>
              <a:ext cx="5" cy="235"/>
            </a:xfrm>
            <a:custGeom>
              <a:avLst/>
              <a:gdLst>
                <a:gd name="T0" fmla="*/ 0 w 5"/>
                <a:gd name="T1" fmla="*/ 235 h 235"/>
                <a:gd name="T2" fmla="*/ 0 w 5"/>
                <a:gd name="T3" fmla="*/ 0 h 235"/>
                <a:gd name="T4" fmla="*/ 5 w 5"/>
                <a:gd name="T5" fmla="*/ 2 h 235"/>
                <a:gd name="T6" fmla="*/ 5 w 5"/>
                <a:gd name="T7" fmla="*/ 230 h 235"/>
                <a:gd name="T8" fmla="*/ 0 w 5"/>
                <a:gd name="T9" fmla="*/ 235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35">
                  <a:moveTo>
                    <a:pt x="0" y="235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23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27"/>
            <p:cNvSpPr>
              <a:spLocks/>
            </p:cNvSpPr>
            <p:nvPr/>
          </p:nvSpPr>
          <p:spPr bwMode="auto">
            <a:xfrm>
              <a:off x="1291" y="1747"/>
              <a:ext cx="38" cy="37"/>
            </a:xfrm>
            <a:custGeom>
              <a:avLst/>
              <a:gdLst>
                <a:gd name="T0" fmla="*/ 3 w 38"/>
                <a:gd name="T1" fmla="*/ 0 h 37"/>
                <a:gd name="T2" fmla="*/ 38 w 38"/>
                <a:gd name="T3" fmla="*/ 0 h 37"/>
                <a:gd name="T4" fmla="*/ 31 w 38"/>
                <a:gd name="T5" fmla="*/ 37 h 37"/>
                <a:gd name="T6" fmla="*/ 0 w 38"/>
                <a:gd name="T7" fmla="*/ 37 h 37"/>
                <a:gd name="T8" fmla="*/ 3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" y="0"/>
                  </a:moveTo>
                  <a:lnTo>
                    <a:pt x="38" y="0"/>
                  </a:lnTo>
                  <a:lnTo>
                    <a:pt x="31" y="37"/>
                  </a:lnTo>
                  <a:lnTo>
                    <a:pt x="0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28"/>
            <p:cNvSpPr>
              <a:spLocks/>
            </p:cNvSpPr>
            <p:nvPr/>
          </p:nvSpPr>
          <p:spPr bwMode="auto">
            <a:xfrm>
              <a:off x="1288" y="1660"/>
              <a:ext cx="99" cy="37"/>
            </a:xfrm>
            <a:custGeom>
              <a:avLst/>
              <a:gdLst>
                <a:gd name="T0" fmla="*/ 0 w 99"/>
                <a:gd name="T1" fmla="*/ 14 h 37"/>
                <a:gd name="T2" fmla="*/ 99 w 99"/>
                <a:gd name="T3" fmla="*/ 0 h 37"/>
                <a:gd name="T4" fmla="*/ 87 w 99"/>
                <a:gd name="T5" fmla="*/ 23 h 37"/>
                <a:gd name="T6" fmla="*/ 3 w 99"/>
                <a:gd name="T7" fmla="*/ 37 h 37"/>
                <a:gd name="T8" fmla="*/ 0 w 99"/>
                <a:gd name="T9" fmla="*/ 1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37">
                  <a:moveTo>
                    <a:pt x="0" y="14"/>
                  </a:moveTo>
                  <a:lnTo>
                    <a:pt x="99" y="0"/>
                  </a:lnTo>
                  <a:lnTo>
                    <a:pt x="87" y="23"/>
                  </a:lnTo>
                  <a:lnTo>
                    <a:pt x="3" y="3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29"/>
            <p:cNvSpPr>
              <a:spLocks/>
            </p:cNvSpPr>
            <p:nvPr/>
          </p:nvSpPr>
          <p:spPr bwMode="auto">
            <a:xfrm>
              <a:off x="1255" y="1633"/>
              <a:ext cx="18" cy="37"/>
            </a:xfrm>
            <a:custGeom>
              <a:avLst/>
              <a:gdLst>
                <a:gd name="T0" fmla="*/ 9 w 18"/>
                <a:gd name="T1" fmla="*/ 0 h 37"/>
                <a:gd name="T2" fmla="*/ 12 w 18"/>
                <a:gd name="T3" fmla="*/ 1 h 37"/>
                <a:gd name="T4" fmla="*/ 15 w 18"/>
                <a:gd name="T5" fmla="*/ 5 h 37"/>
                <a:gd name="T6" fmla="*/ 17 w 18"/>
                <a:gd name="T7" fmla="*/ 11 h 37"/>
                <a:gd name="T8" fmla="*/ 18 w 18"/>
                <a:gd name="T9" fmla="*/ 18 h 37"/>
                <a:gd name="T10" fmla="*/ 17 w 18"/>
                <a:gd name="T11" fmla="*/ 26 h 37"/>
                <a:gd name="T12" fmla="*/ 15 w 18"/>
                <a:gd name="T13" fmla="*/ 32 h 37"/>
                <a:gd name="T14" fmla="*/ 12 w 18"/>
                <a:gd name="T15" fmla="*/ 35 h 37"/>
                <a:gd name="T16" fmla="*/ 9 w 18"/>
                <a:gd name="T17" fmla="*/ 37 h 37"/>
                <a:gd name="T18" fmla="*/ 6 w 18"/>
                <a:gd name="T19" fmla="*/ 35 h 37"/>
                <a:gd name="T20" fmla="*/ 3 w 18"/>
                <a:gd name="T21" fmla="*/ 32 h 37"/>
                <a:gd name="T22" fmla="*/ 1 w 18"/>
                <a:gd name="T23" fmla="*/ 26 h 37"/>
                <a:gd name="T24" fmla="*/ 0 w 18"/>
                <a:gd name="T25" fmla="*/ 18 h 37"/>
                <a:gd name="T26" fmla="*/ 1 w 18"/>
                <a:gd name="T27" fmla="*/ 11 h 37"/>
                <a:gd name="T28" fmla="*/ 3 w 18"/>
                <a:gd name="T29" fmla="*/ 5 h 37"/>
                <a:gd name="T30" fmla="*/ 6 w 18"/>
                <a:gd name="T31" fmla="*/ 1 h 37"/>
                <a:gd name="T32" fmla="*/ 9 w 18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7">
                  <a:moveTo>
                    <a:pt x="9" y="0"/>
                  </a:moveTo>
                  <a:lnTo>
                    <a:pt x="12" y="1"/>
                  </a:lnTo>
                  <a:lnTo>
                    <a:pt x="15" y="5"/>
                  </a:lnTo>
                  <a:lnTo>
                    <a:pt x="17" y="11"/>
                  </a:lnTo>
                  <a:lnTo>
                    <a:pt x="18" y="18"/>
                  </a:lnTo>
                  <a:lnTo>
                    <a:pt x="17" y="26"/>
                  </a:lnTo>
                  <a:lnTo>
                    <a:pt x="15" y="32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30"/>
            <p:cNvSpPr>
              <a:spLocks/>
            </p:cNvSpPr>
            <p:nvPr/>
          </p:nvSpPr>
          <p:spPr bwMode="auto">
            <a:xfrm>
              <a:off x="1135" y="1628"/>
              <a:ext cx="15" cy="28"/>
            </a:xfrm>
            <a:custGeom>
              <a:avLst/>
              <a:gdLst>
                <a:gd name="T0" fmla="*/ 7 w 15"/>
                <a:gd name="T1" fmla="*/ 0 h 28"/>
                <a:gd name="T2" fmla="*/ 10 w 15"/>
                <a:gd name="T3" fmla="*/ 1 h 28"/>
                <a:gd name="T4" fmla="*/ 13 w 15"/>
                <a:gd name="T5" fmla="*/ 4 h 28"/>
                <a:gd name="T6" fmla="*/ 15 w 15"/>
                <a:gd name="T7" fmla="*/ 9 h 28"/>
                <a:gd name="T8" fmla="*/ 15 w 15"/>
                <a:gd name="T9" fmla="*/ 14 h 28"/>
                <a:gd name="T10" fmla="*/ 15 w 15"/>
                <a:gd name="T11" fmla="*/ 19 h 28"/>
                <a:gd name="T12" fmla="*/ 13 w 15"/>
                <a:gd name="T13" fmla="*/ 24 h 28"/>
                <a:gd name="T14" fmla="*/ 10 w 15"/>
                <a:gd name="T15" fmla="*/ 27 h 28"/>
                <a:gd name="T16" fmla="*/ 7 w 15"/>
                <a:gd name="T17" fmla="*/ 28 h 28"/>
                <a:gd name="T18" fmla="*/ 4 w 15"/>
                <a:gd name="T19" fmla="*/ 27 h 28"/>
                <a:gd name="T20" fmla="*/ 2 w 15"/>
                <a:gd name="T21" fmla="*/ 24 h 28"/>
                <a:gd name="T22" fmla="*/ 0 w 15"/>
                <a:gd name="T23" fmla="*/ 19 h 28"/>
                <a:gd name="T24" fmla="*/ 0 w 15"/>
                <a:gd name="T25" fmla="*/ 14 h 28"/>
                <a:gd name="T26" fmla="*/ 0 w 15"/>
                <a:gd name="T27" fmla="*/ 9 h 28"/>
                <a:gd name="T28" fmla="*/ 2 w 15"/>
                <a:gd name="T29" fmla="*/ 4 h 28"/>
                <a:gd name="T30" fmla="*/ 4 w 15"/>
                <a:gd name="T31" fmla="*/ 1 h 28"/>
                <a:gd name="T32" fmla="*/ 7 w 1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8">
                  <a:moveTo>
                    <a:pt x="7" y="0"/>
                  </a:moveTo>
                  <a:lnTo>
                    <a:pt x="10" y="1"/>
                  </a:lnTo>
                  <a:lnTo>
                    <a:pt x="13" y="4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31"/>
            <p:cNvSpPr>
              <a:spLocks/>
            </p:cNvSpPr>
            <p:nvPr/>
          </p:nvSpPr>
          <p:spPr bwMode="auto">
            <a:xfrm>
              <a:off x="1678" y="1173"/>
              <a:ext cx="127" cy="602"/>
            </a:xfrm>
            <a:custGeom>
              <a:avLst/>
              <a:gdLst>
                <a:gd name="T0" fmla="*/ 7 w 127"/>
                <a:gd name="T1" fmla="*/ 0 h 602"/>
                <a:gd name="T2" fmla="*/ 127 w 127"/>
                <a:gd name="T3" fmla="*/ 9 h 602"/>
                <a:gd name="T4" fmla="*/ 127 w 127"/>
                <a:gd name="T5" fmla="*/ 602 h 602"/>
                <a:gd name="T6" fmla="*/ 78 w 127"/>
                <a:gd name="T7" fmla="*/ 567 h 602"/>
                <a:gd name="T8" fmla="*/ 0 w 127"/>
                <a:gd name="T9" fmla="*/ 565 h 602"/>
                <a:gd name="T10" fmla="*/ 7 w 127"/>
                <a:gd name="T11" fmla="*/ 0 h 6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602">
                  <a:moveTo>
                    <a:pt x="7" y="0"/>
                  </a:moveTo>
                  <a:lnTo>
                    <a:pt x="127" y="9"/>
                  </a:lnTo>
                  <a:lnTo>
                    <a:pt x="127" y="602"/>
                  </a:lnTo>
                  <a:lnTo>
                    <a:pt x="78" y="567"/>
                  </a:lnTo>
                  <a:lnTo>
                    <a:pt x="0" y="56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405"/>
          <p:cNvGrpSpPr>
            <a:grpSpLocks/>
          </p:cNvGrpSpPr>
          <p:nvPr/>
        </p:nvGrpSpPr>
        <p:grpSpPr bwMode="auto">
          <a:xfrm>
            <a:off x="1967433" y="4493821"/>
            <a:ext cx="1668463" cy="1210145"/>
            <a:chOff x="1241" y="2889"/>
            <a:chExt cx="1051" cy="784"/>
          </a:xfrm>
        </p:grpSpPr>
        <p:sp>
          <p:nvSpPr>
            <p:cNvPr id="65" name="Freeform 357"/>
            <p:cNvSpPr>
              <a:spLocks/>
            </p:cNvSpPr>
            <p:nvPr/>
          </p:nvSpPr>
          <p:spPr bwMode="auto">
            <a:xfrm>
              <a:off x="1264" y="2939"/>
              <a:ext cx="1019" cy="691"/>
            </a:xfrm>
            <a:custGeom>
              <a:avLst/>
              <a:gdLst>
                <a:gd name="T0" fmla="*/ 0 w 1019"/>
                <a:gd name="T1" fmla="*/ 195 h 691"/>
                <a:gd name="T2" fmla="*/ 53 w 1019"/>
                <a:gd name="T3" fmla="*/ 160 h 691"/>
                <a:gd name="T4" fmla="*/ 56 w 1019"/>
                <a:gd name="T5" fmla="*/ 116 h 691"/>
                <a:gd name="T6" fmla="*/ 102 w 1019"/>
                <a:gd name="T7" fmla="*/ 87 h 691"/>
                <a:gd name="T8" fmla="*/ 124 w 1019"/>
                <a:gd name="T9" fmla="*/ 114 h 691"/>
                <a:gd name="T10" fmla="*/ 174 w 1019"/>
                <a:gd name="T11" fmla="*/ 87 h 691"/>
                <a:gd name="T12" fmla="*/ 179 w 1019"/>
                <a:gd name="T13" fmla="*/ 49 h 691"/>
                <a:gd name="T14" fmla="*/ 228 w 1019"/>
                <a:gd name="T15" fmla="*/ 20 h 691"/>
                <a:gd name="T16" fmla="*/ 244 w 1019"/>
                <a:gd name="T17" fmla="*/ 51 h 691"/>
                <a:gd name="T18" fmla="*/ 307 w 1019"/>
                <a:gd name="T19" fmla="*/ 26 h 691"/>
                <a:gd name="T20" fmla="*/ 374 w 1019"/>
                <a:gd name="T21" fmla="*/ 68 h 691"/>
                <a:gd name="T22" fmla="*/ 663 w 1019"/>
                <a:gd name="T23" fmla="*/ 74 h 691"/>
                <a:gd name="T24" fmla="*/ 704 w 1019"/>
                <a:gd name="T25" fmla="*/ 19 h 691"/>
                <a:gd name="T26" fmla="*/ 748 w 1019"/>
                <a:gd name="T27" fmla="*/ 29 h 691"/>
                <a:gd name="T28" fmla="*/ 766 w 1019"/>
                <a:gd name="T29" fmla="*/ 0 h 691"/>
                <a:gd name="T30" fmla="*/ 813 w 1019"/>
                <a:gd name="T31" fmla="*/ 9 h 691"/>
                <a:gd name="T32" fmla="*/ 803 w 1019"/>
                <a:gd name="T33" fmla="*/ 45 h 691"/>
                <a:gd name="T34" fmla="*/ 886 w 1019"/>
                <a:gd name="T35" fmla="*/ 77 h 691"/>
                <a:gd name="T36" fmla="*/ 915 w 1019"/>
                <a:gd name="T37" fmla="*/ 47 h 691"/>
                <a:gd name="T38" fmla="*/ 964 w 1019"/>
                <a:gd name="T39" fmla="*/ 59 h 691"/>
                <a:gd name="T40" fmla="*/ 955 w 1019"/>
                <a:gd name="T41" fmla="*/ 97 h 691"/>
                <a:gd name="T42" fmla="*/ 1019 w 1019"/>
                <a:gd name="T43" fmla="*/ 135 h 691"/>
                <a:gd name="T44" fmla="*/ 1004 w 1019"/>
                <a:gd name="T45" fmla="*/ 235 h 691"/>
                <a:gd name="T46" fmla="*/ 954 w 1019"/>
                <a:gd name="T47" fmla="*/ 237 h 691"/>
                <a:gd name="T48" fmla="*/ 821 w 1019"/>
                <a:gd name="T49" fmla="*/ 450 h 691"/>
                <a:gd name="T50" fmla="*/ 845 w 1019"/>
                <a:gd name="T51" fmla="*/ 470 h 691"/>
                <a:gd name="T52" fmla="*/ 842 w 1019"/>
                <a:gd name="T53" fmla="*/ 562 h 691"/>
                <a:gd name="T54" fmla="*/ 880 w 1019"/>
                <a:gd name="T55" fmla="*/ 588 h 691"/>
                <a:gd name="T56" fmla="*/ 865 w 1019"/>
                <a:gd name="T57" fmla="*/ 684 h 691"/>
                <a:gd name="T58" fmla="*/ 170 w 1019"/>
                <a:gd name="T59" fmla="*/ 691 h 691"/>
                <a:gd name="T60" fmla="*/ 164 w 1019"/>
                <a:gd name="T61" fmla="*/ 570 h 691"/>
                <a:gd name="T62" fmla="*/ 207 w 1019"/>
                <a:gd name="T63" fmla="*/ 552 h 691"/>
                <a:gd name="T64" fmla="*/ 203 w 1019"/>
                <a:gd name="T65" fmla="*/ 474 h 691"/>
                <a:gd name="T66" fmla="*/ 238 w 1019"/>
                <a:gd name="T67" fmla="*/ 463 h 691"/>
                <a:gd name="T68" fmla="*/ 124 w 1019"/>
                <a:gd name="T69" fmla="*/ 298 h 691"/>
                <a:gd name="T70" fmla="*/ 33 w 1019"/>
                <a:gd name="T71" fmla="*/ 332 h 691"/>
                <a:gd name="T72" fmla="*/ 0 w 1019"/>
                <a:gd name="T73" fmla="*/ 195 h 691"/>
                <a:gd name="T74" fmla="*/ 0 w 1019"/>
                <a:gd name="T75" fmla="*/ 195 h 6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9" h="691">
                  <a:moveTo>
                    <a:pt x="0" y="195"/>
                  </a:moveTo>
                  <a:lnTo>
                    <a:pt x="53" y="160"/>
                  </a:lnTo>
                  <a:lnTo>
                    <a:pt x="56" y="116"/>
                  </a:lnTo>
                  <a:lnTo>
                    <a:pt x="102" y="87"/>
                  </a:lnTo>
                  <a:lnTo>
                    <a:pt x="124" y="114"/>
                  </a:lnTo>
                  <a:lnTo>
                    <a:pt x="174" y="87"/>
                  </a:lnTo>
                  <a:lnTo>
                    <a:pt x="179" y="49"/>
                  </a:lnTo>
                  <a:lnTo>
                    <a:pt x="228" y="20"/>
                  </a:lnTo>
                  <a:lnTo>
                    <a:pt x="244" y="51"/>
                  </a:lnTo>
                  <a:lnTo>
                    <a:pt x="307" y="26"/>
                  </a:lnTo>
                  <a:lnTo>
                    <a:pt x="374" y="68"/>
                  </a:lnTo>
                  <a:lnTo>
                    <a:pt x="663" y="74"/>
                  </a:lnTo>
                  <a:lnTo>
                    <a:pt x="704" y="19"/>
                  </a:lnTo>
                  <a:lnTo>
                    <a:pt x="748" y="29"/>
                  </a:lnTo>
                  <a:lnTo>
                    <a:pt x="766" y="0"/>
                  </a:lnTo>
                  <a:lnTo>
                    <a:pt x="813" y="9"/>
                  </a:lnTo>
                  <a:lnTo>
                    <a:pt x="803" y="45"/>
                  </a:lnTo>
                  <a:lnTo>
                    <a:pt x="886" y="77"/>
                  </a:lnTo>
                  <a:lnTo>
                    <a:pt x="915" y="47"/>
                  </a:lnTo>
                  <a:lnTo>
                    <a:pt x="964" y="59"/>
                  </a:lnTo>
                  <a:lnTo>
                    <a:pt x="955" y="97"/>
                  </a:lnTo>
                  <a:lnTo>
                    <a:pt x="1019" y="135"/>
                  </a:lnTo>
                  <a:lnTo>
                    <a:pt x="1004" y="235"/>
                  </a:lnTo>
                  <a:lnTo>
                    <a:pt x="954" y="237"/>
                  </a:lnTo>
                  <a:lnTo>
                    <a:pt x="821" y="450"/>
                  </a:lnTo>
                  <a:lnTo>
                    <a:pt x="845" y="470"/>
                  </a:lnTo>
                  <a:lnTo>
                    <a:pt x="842" y="562"/>
                  </a:lnTo>
                  <a:lnTo>
                    <a:pt x="880" y="588"/>
                  </a:lnTo>
                  <a:lnTo>
                    <a:pt x="865" y="684"/>
                  </a:lnTo>
                  <a:lnTo>
                    <a:pt x="170" y="691"/>
                  </a:lnTo>
                  <a:lnTo>
                    <a:pt x="164" y="570"/>
                  </a:lnTo>
                  <a:lnTo>
                    <a:pt x="207" y="552"/>
                  </a:lnTo>
                  <a:lnTo>
                    <a:pt x="203" y="474"/>
                  </a:lnTo>
                  <a:lnTo>
                    <a:pt x="238" y="463"/>
                  </a:lnTo>
                  <a:lnTo>
                    <a:pt x="124" y="298"/>
                  </a:lnTo>
                  <a:lnTo>
                    <a:pt x="33" y="332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58"/>
            <p:cNvSpPr>
              <a:spLocks/>
            </p:cNvSpPr>
            <p:nvPr/>
          </p:nvSpPr>
          <p:spPr bwMode="auto">
            <a:xfrm>
              <a:off x="1410" y="3129"/>
              <a:ext cx="799" cy="284"/>
            </a:xfrm>
            <a:custGeom>
              <a:avLst/>
              <a:gdLst>
                <a:gd name="T0" fmla="*/ 0 w 799"/>
                <a:gd name="T1" fmla="*/ 113 h 284"/>
                <a:gd name="T2" fmla="*/ 171 w 799"/>
                <a:gd name="T3" fmla="*/ 0 h 284"/>
                <a:gd name="T4" fmla="*/ 197 w 799"/>
                <a:gd name="T5" fmla="*/ 86 h 284"/>
                <a:gd name="T6" fmla="*/ 242 w 799"/>
                <a:gd name="T7" fmla="*/ 142 h 284"/>
                <a:gd name="T8" fmla="*/ 308 w 799"/>
                <a:gd name="T9" fmla="*/ 181 h 284"/>
                <a:gd name="T10" fmla="*/ 389 w 799"/>
                <a:gd name="T11" fmla="*/ 196 h 284"/>
                <a:gd name="T12" fmla="*/ 478 w 799"/>
                <a:gd name="T13" fmla="*/ 169 h 284"/>
                <a:gd name="T14" fmla="*/ 596 w 799"/>
                <a:gd name="T15" fmla="*/ 37 h 284"/>
                <a:gd name="T16" fmla="*/ 799 w 799"/>
                <a:gd name="T17" fmla="*/ 66 h 284"/>
                <a:gd name="T18" fmla="*/ 675 w 799"/>
                <a:gd name="T19" fmla="*/ 260 h 284"/>
                <a:gd name="T20" fmla="*/ 498 w 799"/>
                <a:gd name="T21" fmla="*/ 221 h 284"/>
                <a:gd name="T22" fmla="*/ 458 w 799"/>
                <a:gd name="T23" fmla="*/ 272 h 284"/>
                <a:gd name="T24" fmla="*/ 377 w 799"/>
                <a:gd name="T25" fmla="*/ 257 h 284"/>
                <a:gd name="T26" fmla="*/ 310 w 799"/>
                <a:gd name="T27" fmla="*/ 284 h 284"/>
                <a:gd name="T28" fmla="*/ 253 w 799"/>
                <a:gd name="T29" fmla="*/ 225 h 284"/>
                <a:gd name="T30" fmla="*/ 98 w 799"/>
                <a:gd name="T31" fmla="*/ 275 h 284"/>
                <a:gd name="T32" fmla="*/ 0 w 799"/>
                <a:gd name="T33" fmla="*/ 113 h 284"/>
                <a:gd name="T34" fmla="*/ 0 w 799"/>
                <a:gd name="T35" fmla="*/ 113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9" h="284">
                  <a:moveTo>
                    <a:pt x="0" y="113"/>
                  </a:moveTo>
                  <a:lnTo>
                    <a:pt x="171" y="0"/>
                  </a:lnTo>
                  <a:lnTo>
                    <a:pt x="197" y="86"/>
                  </a:lnTo>
                  <a:lnTo>
                    <a:pt x="242" y="142"/>
                  </a:lnTo>
                  <a:lnTo>
                    <a:pt x="308" y="181"/>
                  </a:lnTo>
                  <a:lnTo>
                    <a:pt x="389" y="196"/>
                  </a:lnTo>
                  <a:lnTo>
                    <a:pt x="478" y="169"/>
                  </a:lnTo>
                  <a:lnTo>
                    <a:pt x="596" y="37"/>
                  </a:lnTo>
                  <a:lnTo>
                    <a:pt x="799" y="66"/>
                  </a:lnTo>
                  <a:lnTo>
                    <a:pt x="675" y="260"/>
                  </a:lnTo>
                  <a:lnTo>
                    <a:pt x="498" y="221"/>
                  </a:lnTo>
                  <a:lnTo>
                    <a:pt x="458" y="272"/>
                  </a:lnTo>
                  <a:lnTo>
                    <a:pt x="377" y="257"/>
                  </a:lnTo>
                  <a:lnTo>
                    <a:pt x="310" y="284"/>
                  </a:lnTo>
                  <a:lnTo>
                    <a:pt x="253" y="225"/>
                  </a:lnTo>
                  <a:lnTo>
                    <a:pt x="98" y="27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59"/>
            <p:cNvSpPr>
              <a:spLocks/>
            </p:cNvSpPr>
            <p:nvPr/>
          </p:nvSpPr>
          <p:spPr bwMode="auto">
            <a:xfrm>
              <a:off x="1546" y="3157"/>
              <a:ext cx="127" cy="217"/>
            </a:xfrm>
            <a:custGeom>
              <a:avLst/>
              <a:gdLst>
                <a:gd name="T0" fmla="*/ 7 w 127"/>
                <a:gd name="T1" fmla="*/ 0 h 217"/>
                <a:gd name="T2" fmla="*/ 0 w 127"/>
                <a:gd name="T3" fmla="*/ 56 h 217"/>
                <a:gd name="T4" fmla="*/ 6 w 127"/>
                <a:gd name="T5" fmla="*/ 75 h 217"/>
                <a:gd name="T6" fmla="*/ 15 w 127"/>
                <a:gd name="T7" fmla="*/ 93 h 217"/>
                <a:gd name="T8" fmla="*/ 20 w 127"/>
                <a:gd name="T9" fmla="*/ 102 h 217"/>
                <a:gd name="T10" fmla="*/ 27 w 127"/>
                <a:gd name="T11" fmla="*/ 109 h 217"/>
                <a:gd name="T12" fmla="*/ 39 w 127"/>
                <a:gd name="T13" fmla="*/ 123 h 217"/>
                <a:gd name="T14" fmla="*/ 51 w 127"/>
                <a:gd name="T15" fmla="*/ 134 h 217"/>
                <a:gd name="T16" fmla="*/ 61 w 127"/>
                <a:gd name="T17" fmla="*/ 142 h 217"/>
                <a:gd name="T18" fmla="*/ 71 w 127"/>
                <a:gd name="T19" fmla="*/ 148 h 217"/>
                <a:gd name="T20" fmla="*/ 79 w 127"/>
                <a:gd name="T21" fmla="*/ 152 h 217"/>
                <a:gd name="T22" fmla="*/ 94 w 127"/>
                <a:gd name="T23" fmla="*/ 157 h 217"/>
                <a:gd name="T24" fmla="*/ 82 w 127"/>
                <a:gd name="T25" fmla="*/ 165 h 217"/>
                <a:gd name="T26" fmla="*/ 58 w 127"/>
                <a:gd name="T27" fmla="*/ 183 h 217"/>
                <a:gd name="T28" fmla="*/ 47 w 127"/>
                <a:gd name="T29" fmla="*/ 195 h 217"/>
                <a:gd name="T30" fmla="*/ 39 w 127"/>
                <a:gd name="T31" fmla="*/ 206 h 217"/>
                <a:gd name="T32" fmla="*/ 38 w 127"/>
                <a:gd name="T33" fmla="*/ 214 h 217"/>
                <a:gd name="T34" fmla="*/ 47 w 127"/>
                <a:gd name="T35" fmla="*/ 217 h 217"/>
                <a:gd name="T36" fmla="*/ 89 w 127"/>
                <a:gd name="T37" fmla="*/ 207 h 217"/>
                <a:gd name="T38" fmla="*/ 109 w 127"/>
                <a:gd name="T39" fmla="*/ 200 h 217"/>
                <a:gd name="T40" fmla="*/ 117 w 127"/>
                <a:gd name="T41" fmla="*/ 197 h 217"/>
                <a:gd name="T42" fmla="*/ 127 w 127"/>
                <a:gd name="T43" fmla="*/ 141 h 217"/>
                <a:gd name="T44" fmla="*/ 98 w 127"/>
                <a:gd name="T45" fmla="*/ 104 h 217"/>
                <a:gd name="T46" fmla="*/ 33 w 127"/>
                <a:gd name="T47" fmla="*/ 1 h 217"/>
                <a:gd name="T48" fmla="*/ 7 w 127"/>
                <a:gd name="T49" fmla="*/ 0 h 217"/>
                <a:gd name="T50" fmla="*/ 7 w 127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7" h="217">
                  <a:moveTo>
                    <a:pt x="7" y="0"/>
                  </a:moveTo>
                  <a:lnTo>
                    <a:pt x="0" y="56"/>
                  </a:lnTo>
                  <a:lnTo>
                    <a:pt x="6" y="75"/>
                  </a:lnTo>
                  <a:lnTo>
                    <a:pt x="15" y="93"/>
                  </a:lnTo>
                  <a:lnTo>
                    <a:pt x="20" y="102"/>
                  </a:lnTo>
                  <a:lnTo>
                    <a:pt x="27" y="109"/>
                  </a:lnTo>
                  <a:lnTo>
                    <a:pt x="39" y="123"/>
                  </a:lnTo>
                  <a:lnTo>
                    <a:pt x="51" y="134"/>
                  </a:lnTo>
                  <a:lnTo>
                    <a:pt x="61" y="142"/>
                  </a:lnTo>
                  <a:lnTo>
                    <a:pt x="71" y="148"/>
                  </a:lnTo>
                  <a:lnTo>
                    <a:pt x="79" y="152"/>
                  </a:lnTo>
                  <a:lnTo>
                    <a:pt x="94" y="157"/>
                  </a:lnTo>
                  <a:lnTo>
                    <a:pt x="82" y="165"/>
                  </a:lnTo>
                  <a:lnTo>
                    <a:pt x="58" y="183"/>
                  </a:lnTo>
                  <a:lnTo>
                    <a:pt x="47" y="195"/>
                  </a:lnTo>
                  <a:lnTo>
                    <a:pt x="39" y="206"/>
                  </a:lnTo>
                  <a:lnTo>
                    <a:pt x="38" y="214"/>
                  </a:lnTo>
                  <a:lnTo>
                    <a:pt x="47" y="217"/>
                  </a:lnTo>
                  <a:lnTo>
                    <a:pt x="89" y="207"/>
                  </a:lnTo>
                  <a:lnTo>
                    <a:pt x="109" y="200"/>
                  </a:lnTo>
                  <a:lnTo>
                    <a:pt x="117" y="197"/>
                  </a:lnTo>
                  <a:lnTo>
                    <a:pt x="127" y="141"/>
                  </a:lnTo>
                  <a:lnTo>
                    <a:pt x="98" y="104"/>
                  </a:lnTo>
                  <a:lnTo>
                    <a:pt x="3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60"/>
            <p:cNvSpPr>
              <a:spLocks/>
            </p:cNvSpPr>
            <p:nvPr/>
          </p:nvSpPr>
          <p:spPr bwMode="auto">
            <a:xfrm>
              <a:off x="1699" y="3310"/>
              <a:ext cx="171" cy="110"/>
            </a:xfrm>
            <a:custGeom>
              <a:avLst/>
              <a:gdLst>
                <a:gd name="T0" fmla="*/ 19 w 171"/>
                <a:gd name="T1" fmla="*/ 0 h 110"/>
                <a:gd name="T2" fmla="*/ 78 w 171"/>
                <a:gd name="T3" fmla="*/ 9 h 110"/>
                <a:gd name="T4" fmla="*/ 171 w 171"/>
                <a:gd name="T5" fmla="*/ 12 h 110"/>
                <a:gd name="T6" fmla="*/ 155 w 171"/>
                <a:gd name="T7" fmla="*/ 90 h 110"/>
                <a:gd name="T8" fmla="*/ 105 w 171"/>
                <a:gd name="T9" fmla="*/ 75 h 110"/>
                <a:gd name="T10" fmla="*/ 23 w 171"/>
                <a:gd name="T11" fmla="*/ 110 h 110"/>
                <a:gd name="T12" fmla="*/ 0 w 171"/>
                <a:gd name="T13" fmla="*/ 75 h 110"/>
                <a:gd name="T14" fmla="*/ 19 w 171"/>
                <a:gd name="T15" fmla="*/ 0 h 110"/>
                <a:gd name="T16" fmla="*/ 19 w 171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110">
                  <a:moveTo>
                    <a:pt x="19" y="0"/>
                  </a:moveTo>
                  <a:lnTo>
                    <a:pt x="78" y="9"/>
                  </a:lnTo>
                  <a:lnTo>
                    <a:pt x="171" y="12"/>
                  </a:lnTo>
                  <a:lnTo>
                    <a:pt x="155" y="90"/>
                  </a:lnTo>
                  <a:lnTo>
                    <a:pt x="105" y="75"/>
                  </a:lnTo>
                  <a:lnTo>
                    <a:pt x="23" y="110"/>
                  </a:lnTo>
                  <a:lnTo>
                    <a:pt x="0" y="7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61"/>
            <p:cNvSpPr>
              <a:spLocks/>
            </p:cNvSpPr>
            <p:nvPr/>
          </p:nvSpPr>
          <p:spPr bwMode="auto">
            <a:xfrm>
              <a:off x="1593" y="3354"/>
              <a:ext cx="306" cy="279"/>
            </a:xfrm>
            <a:custGeom>
              <a:avLst/>
              <a:gdLst>
                <a:gd name="T0" fmla="*/ 0 w 306"/>
                <a:gd name="T1" fmla="*/ 20 h 279"/>
                <a:gd name="T2" fmla="*/ 4 w 306"/>
                <a:gd name="T3" fmla="*/ 30 h 279"/>
                <a:gd name="T4" fmla="*/ 9 w 306"/>
                <a:gd name="T5" fmla="*/ 38 h 279"/>
                <a:gd name="T6" fmla="*/ 17 w 306"/>
                <a:gd name="T7" fmla="*/ 45 h 279"/>
                <a:gd name="T8" fmla="*/ 38 w 306"/>
                <a:gd name="T9" fmla="*/ 50 h 279"/>
                <a:gd name="T10" fmla="*/ 58 w 306"/>
                <a:gd name="T11" fmla="*/ 54 h 279"/>
                <a:gd name="T12" fmla="*/ 65 w 306"/>
                <a:gd name="T13" fmla="*/ 63 h 279"/>
                <a:gd name="T14" fmla="*/ 65 w 306"/>
                <a:gd name="T15" fmla="*/ 67 h 279"/>
                <a:gd name="T16" fmla="*/ 65 w 306"/>
                <a:gd name="T17" fmla="*/ 69 h 279"/>
                <a:gd name="T18" fmla="*/ 109 w 306"/>
                <a:gd name="T19" fmla="*/ 75 h 279"/>
                <a:gd name="T20" fmla="*/ 172 w 306"/>
                <a:gd name="T21" fmla="*/ 137 h 279"/>
                <a:gd name="T22" fmla="*/ 142 w 306"/>
                <a:gd name="T23" fmla="*/ 170 h 279"/>
                <a:gd name="T24" fmla="*/ 144 w 306"/>
                <a:gd name="T25" fmla="*/ 197 h 279"/>
                <a:gd name="T26" fmla="*/ 150 w 306"/>
                <a:gd name="T27" fmla="*/ 227 h 279"/>
                <a:gd name="T28" fmla="*/ 205 w 306"/>
                <a:gd name="T29" fmla="*/ 229 h 279"/>
                <a:gd name="T30" fmla="*/ 227 w 306"/>
                <a:gd name="T31" fmla="*/ 210 h 279"/>
                <a:gd name="T32" fmla="*/ 239 w 306"/>
                <a:gd name="T33" fmla="*/ 200 h 279"/>
                <a:gd name="T34" fmla="*/ 269 w 306"/>
                <a:gd name="T35" fmla="*/ 231 h 279"/>
                <a:gd name="T36" fmla="*/ 265 w 306"/>
                <a:gd name="T37" fmla="*/ 254 h 279"/>
                <a:gd name="T38" fmla="*/ 272 w 306"/>
                <a:gd name="T39" fmla="*/ 267 h 279"/>
                <a:gd name="T40" fmla="*/ 276 w 306"/>
                <a:gd name="T41" fmla="*/ 271 h 279"/>
                <a:gd name="T42" fmla="*/ 306 w 306"/>
                <a:gd name="T43" fmla="*/ 279 h 279"/>
                <a:gd name="T44" fmla="*/ 287 w 306"/>
                <a:gd name="T45" fmla="*/ 231 h 279"/>
                <a:gd name="T46" fmla="*/ 293 w 306"/>
                <a:gd name="T47" fmla="*/ 208 h 279"/>
                <a:gd name="T48" fmla="*/ 244 w 306"/>
                <a:gd name="T49" fmla="*/ 174 h 279"/>
                <a:gd name="T50" fmla="*/ 230 w 306"/>
                <a:gd name="T51" fmla="*/ 177 h 279"/>
                <a:gd name="T52" fmla="*/ 209 w 306"/>
                <a:gd name="T53" fmla="*/ 183 h 279"/>
                <a:gd name="T54" fmla="*/ 187 w 306"/>
                <a:gd name="T55" fmla="*/ 163 h 279"/>
                <a:gd name="T56" fmla="*/ 205 w 306"/>
                <a:gd name="T57" fmla="*/ 128 h 279"/>
                <a:gd name="T58" fmla="*/ 147 w 306"/>
                <a:gd name="T59" fmla="*/ 72 h 279"/>
                <a:gd name="T60" fmla="*/ 100 w 306"/>
                <a:gd name="T61" fmla="*/ 42 h 279"/>
                <a:gd name="T62" fmla="*/ 70 w 306"/>
                <a:gd name="T63" fmla="*/ 0 h 279"/>
                <a:gd name="T64" fmla="*/ 0 w 306"/>
                <a:gd name="T65" fmla="*/ 20 h 279"/>
                <a:gd name="T66" fmla="*/ 0 w 306"/>
                <a:gd name="T67" fmla="*/ 20 h 2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6" h="279">
                  <a:moveTo>
                    <a:pt x="0" y="20"/>
                  </a:moveTo>
                  <a:lnTo>
                    <a:pt x="4" y="30"/>
                  </a:lnTo>
                  <a:lnTo>
                    <a:pt x="9" y="38"/>
                  </a:lnTo>
                  <a:lnTo>
                    <a:pt x="17" y="45"/>
                  </a:lnTo>
                  <a:lnTo>
                    <a:pt x="38" y="50"/>
                  </a:lnTo>
                  <a:lnTo>
                    <a:pt x="58" y="54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109" y="75"/>
                  </a:lnTo>
                  <a:lnTo>
                    <a:pt x="172" y="137"/>
                  </a:lnTo>
                  <a:lnTo>
                    <a:pt x="142" y="170"/>
                  </a:lnTo>
                  <a:lnTo>
                    <a:pt x="144" y="197"/>
                  </a:lnTo>
                  <a:lnTo>
                    <a:pt x="150" y="227"/>
                  </a:lnTo>
                  <a:lnTo>
                    <a:pt x="205" y="229"/>
                  </a:lnTo>
                  <a:lnTo>
                    <a:pt x="227" y="210"/>
                  </a:lnTo>
                  <a:lnTo>
                    <a:pt x="239" y="200"/>
                  </a:lnTo>
                  <a:lnTo>
                    <a:pt x="269" y="231"/>
                  </a:lnTo>
                  <a:lnTo>
                    <a:pt x="265" y="254"/>
                  </a:lnTo>
                  <a:lnTo>
                    <a:pt x="272" y="267"/>
                  </a:lnTo>
                  <a:lnTo>
                    <a:pt x="276" y="271"/>
                  </a:lnTo>
                  <a:lnTo>
                    <a:pt x="306" y="279"/>
                  </a:lnTo>
                  <a:lnTo>
                    <a:pt x="287" y="231"/>
                  </a:lnTo>
                  <a:lnTo>
                    <a:pt x="293" y="208"/>
                  </a:lnTo>
                  <a:lnTo>
                    <a:pt x="244" y="174"/>
                  </a:lnTo>
                  <a:lnTo>
                    <a:pt x="230" y="177"/>
                  </a:lnTo>
                  <a:lnTo>
                    <a:pt x="209" y="183"/>
                  </a:lnTo>
                  <a:lnTo>
                    <a:pt x="187" y="163"/>
                  </a:lnTo>
                  <a:lnTo>
                    <a:pt x="205" y="128"/>
                  </a:lnTo>
                  <a:lnTo>
                    <a:pt x="147" y="72"/>
                  </a:lnTo>
                  <a:lnTo>
                    <a:pt x="100" y="42"/>
                  </a:lnTo>
                  <a:lnTo>
                    <a:pt x="7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62"/>
            <p:cNvSpPr>
              <a:spLocks/>
            </p:cNvSpPr>
            <p:nvPr/>
          </p:nvSpPr>
          <p:spPr bwMode="auto">
            <a:xfrm>
              <a:off x="1321" y="3011"/>
              <a:ext cx="287" cy="142"/>
            </a:xfrm>
            <a:custGeom>
              <a:avLst/>
              <a:gdLst>
                <a:gd name="T0" fmla="*/ 0 w 287"/>
                <a:gd name="T1" fmla="*/ 142 h 142"/>
                <a:gd name="T2" fmla="*/ 194 w 287"/>
                <a:gd name="T3" fmla="*/ 65 h 142"/>
                <a:gd name="T4" fmla="*/ 264 w 287"/>
                <a:gd name="T5" fmla="*/ 83 h 142"/>
                <a:gd name="T6" fmla="*/ 287 w 287"/>
                <a:gd name="T7" fmla="*/ 42 h 142"/>
                <a:gd name="T8" fmla="*/ 214 w 287"/>
                <a:gd name="T9" fmla="*/ 0 h 142"/>
                <a:gd name="T10" fmla="*/ 0 w 287"/>
                <a:gd name="T11" fmla="*/ 142 h 142"/>
                <a:gd name="T12" fmla="*/ 0 w 287"/>
                <a:gd name="T13" fmla="*/ 142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" h="142">
                  <a:moveTo>
                    <a:pt x="0" y="142"/>
                  </a:moveTo>
                  <a:lnTo>
                    <a:pt x="194" y="65"/>
                  </a:lnTo>
                  <a:lnTo>
                    <a:pt x="264" y="83"/>
                  </a:lnTo>
                  <a:lnTo>
                    <a:pt x="287" y="42"/>
                  </a:lnTo>
                  <a:lnTo>
                    <a:pt x="214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63"/>
            <p:cNvSpPr>
              <a:spLocks/>
            </p:cNvSpPr>
            <p:nvPr/>
          </p:nvSpPr>
          <p:spPr bwMode="auto">
            <a:xfrm>
              <a:off x="1980" y="3012"/>
              <a:ext cx="233" cy="115"/>
            </a:xfrm>
            <a:custGeom>
              <a:avLst/>
              <a:gdLst>
                <a:gd name="T0" fmla="*/ 0 w 233"/>
                <a:gd name="T1" fmla="*/ 45 h 115"/>
                <a:gd name="T2" fmla="*/ 57 w 233"/>
                <a:gd name="T3" fmla="*/ 37 h 115"/>
                <a:gd name="T4" fmla="*/ 181 w 233"/>
                <a:gd name="T5" fmla="*/ 99 h 115"/>
                <a:gd name="T6" fmla="*/ 233 w 233"/>
                <a:gd name="T7" fmla="*/ 115 h 115"/>
                <a:gd name="T8" fmla="*/ 230 w 233"/>
                <a:gd name="T9" fmla="*/ 73 h 115"/>
                <a:gd name="T10" fmla="*/ 28 w 233"/>
                <a:gd name="T11" fmla="*/ 0 h 115"/>
                <a:gd name="T12" fmla="*/ 0 w 233"/>
                <a:gd name="T13" fmla="*/ 45 h 115"/>
                <a:gd name="T14" fmla="*/ 0 w 233"/>
                <a:gd name="T15" fmla="*/ 45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115">
                  <a:moveTo>
                    <a:pt x="0" y="45"/>
                  </a:moveTo>
                  <a:lnTo>
                    <a:pt x="57" y="37"/>
                  </a:lnTo>
                  <a:lnTo>
                    <a:pt x="181" y="99"/>
                  </a:lnTo>
                  <a:lnTo>
                    <a:pt x="233" y="115"/>
                  </a:lnTo>
                  <a:lnTo>
                    <a:pt x="230" y="73"/>
                  </a:lnTo>
                  <a:lnTo>
                    <a:pt x="2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64"/>
            <p:cNvSpPr>
              <a:spLocks/>
            </p:cNvSpPr>
            <p:nvPr/>
          </p:nvSpPr>
          <p:spPr bwMode="auto">
            <a:xfrm>
              <a:off x="1579" y="2951"/>
              <a:ext cx="414" cy="367"/>
            </a:xfrm>
            <a:custGeom>
              <a:avLst/>
              <a:gdLst>
                <a:gd name="T0" fmla="*/ 287 w 414"/>
                <a:gd name="T1" fmla="*/ 360 h 367"/>
                <a:gd name="T2" fmla="*/ 185 w 414"/>
                <a:gd name="T3" fmla="*/ 367 h 367"/>
                <a:gd name="T4" fmla="*/ 82 w 414"/>
                <a:gd name="T5" fmla="*/ 338 h 367"/>
                <a:gd name="T6" fmla="*/ 28 w 414"/>
                <a:gd name="T7" fmla="*/ 264 h 367"/>
                <a:gd name="T8" fmla="*/ 0 w 414"/>
                <a:gd name="T9" fmla="*/ 195 h 367"/>
                <a:gd name="T10" fmla="*/ 23 w 414"/>
                <a:gd name="T11" fmla="*/ 110 h 367"/>
                <a:gd name="T12" fmla="*/ 84 w 414"/>
                <a:gd name="T13" fmla="*/ 36 h 367"/>
                <a:gd name="T14" fmla="*/ 165 w 414"/>
                <a:gd name="T15" fmla="*/ 2 h 367"/>
                <a:gd name="T16" fmla="*/ 265 w 414"/>
                <a:gd name="T17" fmla="*/ 0 h 367"/>
                <a:gd name="T18" fmla="*/ 362 w 414"/>
                <a:gd name="T19" fmla="*/ 52 h 367"/>
                <a:gd name="T20" fmla="*/ 407 w 414"/>
                <a:gd name="T21" fmla="*/ 121 h 367"/>
                <a:gd name="T22" fmla="*/ 414 w 414"/>
                <a:gd name="T23" fmla="*/ 225 h 367"/>
                <a:gd name="T24" fmla="*/ 351 w 414"/>
                <a:gd name="T25" fmla="*/ 321 h 367"/>
                <a:gd name="T26" fmla="*/ 287 w 414"/>
                <a:gd name="T27" fmla="*/ 360 h 367"/>
                <a:gd name="T28" fmla="*/ 287 w 414"/>
                <a:gd name="T29" fmla="*/ 360 h 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4" h="367">
                  <a:moveTo>
                    <a:pt x="287" y="360"/>
                  </a:moveTo>
                  <a:lnTo>
                    <a:pt x="185" y="367"/>
                  </a:lnTo>
                  <a:lnTo>
                    <a:pt x="82" y="338"/>
                  </a:lnTo>
                  <a:lnTo>
                    <a:pt x="28" y="264"/>
                  </a:lnTo>
                  <a:lnTo>
                    <a:pt x="0" y="195"/>
                  </a:lnTo>
                  <a:lnTo>
                    <a:pt x="23" y="110"/>
                  </a:lnTo>
                  <a:lnTo>
                    <a:pt x="84" y="36"/>
                  </a:lnTo>
                  <a:lnTo>
                    <a:pt x="165" y="2"/>
                  </a:lnTo>
                  <a:lnTo>
                    <a:pt x="265" y="0"/>
                  </a:lnTo>
                  <a:lnTo>
                    <a:pt x="362" y="52"/>
                  </a:lnTo>
                  <a:lnTo>
                    <a:pt x="407" y="121"/>
                  </a:lnTo>
                  <a:lnTo>
                    <a:pt x="414" y="225"/>
                  </a:lnTo>
                  <a:lnTo>
                    <a:pt x="351" y="321"/>
                  </a:lnTo>
                  <a:lnTo>
                    <a:pt x="287" y="360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5"/>
            <p:cNvSpPr>
              <a:spLocks/>
            </p:cNvSpPr>
            <p:nvPr/>
          </p:nvSpPr>
          <p:spPr bwMode="auto">
            <a:xfrm>
              <a:off x="1664" y="3077"/>
              <a:ext cx="197" cy="191"/>
            </a:xfrm>
            <a:custGeom>
              <a:avLst/>
              <a:gdLst>
                <a:gd name="T0" fmla="*/ 93 w 197"/>
                <a:gd name="T1" fmla="*/ 0 h 191"/>
                <a:gd name="T2" fmla="*/ 32 w 197"/>
                <a:gd name="T3" fmla="*/ 43 h 191"/>
                <a:gd name="T4" fmla="*/ 0 w 197"/>
                <a:gd name="T5" fmla="*/ 107 h 191"/>
                <a:gd name="T6" fmla="*/ 14 w 197"/>
                <a:gd name="T7" fmla="*/ 150 h 191"/>
                <a:gd name="T8" fmla="*/ 29 w 197"/>
                <a:gd name="T9" fmla="*/ 161 h 191"/>
                <a:gd name="T10" fmla="*/ 43 w 197"/>
                <a:gd name="T11" fmla="*/ 170 h 191"/>
                <a:gd name="T12" fmla="*/ 59 w 197"/>
                <a:gd name="T13" fmla="*/ 179 h 191"/>
                <a:gd name="T14" fmla="*/ 73 w 197"/>
                <a:gd name="T15" fmla="*/ 185 h 191"/>
                <a:gd name="T16" fmla="*/ 87 w 197"/>
                <a:gd name="T17" fmla="*/ 189 h 191"/>
                <a:gd name="T18" fmla="*/ 114 w 197"/>
                <a:gd name="T19" fmla="*/ 191 h 191"/>
                <a:gd name="T20" fmla="*/ 152 w 197"/>
                <a:gd name="T21" fmla="*/ 189 h 191"/>
                <a:gd name="T22" fmla="*/ 197 w 197"/>
                <a:gd name="T23" fmla="*/ 142 h 191"/>
                <a:gd name="T24" fmla="*/ 197 w 197"/>
                <a:gd name="T25" fmla="*/ 58 h 191"/>
                <a:gd name="T26" fmla="*/ 179 w 197"/>
                <a:gd name="T27" fmla="*/ 85 h 191"/>
                <a:gd name="T28" fmla="*/ 127 w 197"/>
                <a:gd name="T29" fmla="*/ 102 h 191"/>
                <a:gd name="T30" fmla="*/ 85 w 197"/>
                <a:gd name="T31" fmla="*/ 78 h 191"/>
                <a:gd name="T32" fmla="*/ 163 w 197"/>
                <a:gd name="T33" fmla="*/ 55 h 191"/>
                <a:gd name="T34" fmla="*/ 145 w 197"/>
                <a:gd name="T35" fmla="*/ 31 h 191"/>
                <a:gd name="T36" fmla="*/ 84 w 197"/>
                <a:gd name="T37" fmla="*/ 44 h 191"/>
                <a:gd name="T38" fmla="*/ 80 w 197"/>
                <a:gd name="T39" fmla="*/ 27 h 191"/>
                <a:gd name="T40" fmla="*/ 93 w 197"/>
                <a:gd name="T41" fmla="*/ 0 h 191"/>
                <a:gd name="T42" fmla="*/ 93 w 197"/>
                <a:gd name="T43" fmla="*/ 0 h 1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7" h="191">
                  <a:moveTo>
                    <a:pt x="93" y="0"/>
                  </a:moveTo>
                  <a:lnTo>
                    <a:pt x="32" y="43"/>
                  </a:lnTo>
                  <a:lnTo>
                    <a:pt x="0" y="107"/>
                  </a:lnTo>
                  <a:lnTo>
                    <a:pt x="14" y="150"/>
                  </a:lnTo>
                  <a:lnTo>
                    <a:pt x="29" y="161"/>
                  </a:lnTo>
                  <a:lnTo>
                    <a:pt x="43" y="170"/>
                  </a:lnTo>
                  <a:lnTo>
                    <a:pt x="59" y="179"/>
                  </a:lnTo>
                  <a:lnTo>
                    <a:pt x="73" y="185"/>
                  </a:lnTo>
                  <a:lnTo>
                    <a:pt x="87" y="189"/>
                  </a:lnTo>
                  <a:lnTo>
                    <a:pt x="114" y="191"/>
                  </a:lnTo>
                  <a:lnTo>
                    <a:pt x="152" y="189"/>
                  </a:lnTo>
                  <a:lnTo>
                    <a:pt x="197" y="142"/>
                  </a:lnTo>
                  <a:lnTo>
                    <a:pt x="197" y="58"/>
                  </a:lnTo>
                  <a:lnTo>
                    <a:pt x="179" y="85"/>
                  </a:lnTo>
                  <a:lnTo>
                    <a:pt x="127" y="102"/>
                  </a:lnTo>
                  <a:lnTo>
                    <a:pt x="85" y="78"/>
                  </a:lnTo>
                  <a:lnTo>
                    <a:pt x="163" y="55"/>
                  </a:lnTo>
                  <a:lnTo>
                    <a:pt x="145" y="31"/>
                  </a:lnTo>
                  <a:lnTo>
                    <a:pt x="84" y="44"/>
                  </a:lnTo>
                  <a:lnTo>
                    <a:pt x="80" y="2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66"/>
            <p:cNvSpPr>
              <a:spLocks/>
            </p:cNvSpPr>
            <p:nvPr/>
          </p:nvSpPr>
          <p:spPr bwMode="auto">
            <a:xfrm>
              <a:off x="1620" y="2997"/>
              <a:ext cx="327" cy="164"/>
            </a:xfrm>
            <a:custGeom>
              <a:avLst/>
              <a:gdLst>
                <a:gd name="T0" fmla="*/ 5 w 327"/>
                <a:gd name="T1" fmla="*/ 99 h 164"/>
                <a:gd name="T2" fmla="*/ 42 w 327"/>
                <a:gd name="T3" fmla="*/ 43 h 164"/>
                <a:gd name="T4" fmla="*/ 98 w 327"/>
                <a:gd name="T5" fmla="*/ 8 h 164"/>
                <a:gd name="T6" fmla="*/ 183 w 327"/>
                <a:gd name="T7" fmla="*/ 0 h 164"/>
                <a:gd name="T8" fmla="*/ 254 w 327"/>
                <a:gd name="T9" fmla="*/ 28 h 164"/>
                <a:gd name="T10" fmla="*/ 321 w 327"/>
                <a:gd name="T11" fmla="*/ 102 h 164"/>
                <a:gd name="T12" fmla="*/ 327 w 327"/>
                <a:gd name="T13" fmla="*/ 164 h 164"/>
                <a:gd name="T14" fmla="*/ 322 w 327"/>
                <a:gd name="T15" fmla="*/ 159 h 164"/>
                <a:gd name="T16" fmla="*/ 309 w 327"/>
                <a:gd name="T17" fmla="*/ 148 h 164"/>
                <a:gd name="T18" fmla="*/ 291 w 327"/>
                <a:gd name="T19" fmla="*/ 132 h 164"/>
                <a:gd name="T20" fmla="*/ 271 w 327"/>
                <a:gd name="T21" fmla="*/ 115 h 164"/>
                <a:gd name="T22" fmla="*/ 260 w 327"/>
                <a:gd name="T23" fmla="*/ 108 h 164"/>
                <a:gd name="T24" fmla="*/ 249 w 327"/>
                <a:gd name="T25" fmla="*/ 101 h 164"/>
                <a:gd name="T26" fmla="*/ 237 w 327"/>
                <a:gd name="T27" fmla="*/ 95 h 164"/>
                <a:gd name="T28" fmla="*/ 225 w 327"/>
                <a:gd name="T29" fmla="*/ 90 h 164"/>
                <a:gd name="T30" fmla="*/ 201 w 327"/>
                <a:gd name="T31" fmla="*/ 81 h 164"/>
                <a:gd name="T32" fmla="*/ 178 w 327"/>
                <a:gd name="T33" fmla="*/ 76 h 164"/>
                <a:gd name="T34" fmla="*/ 139 w 327"/>
                <a:gd name="T35" fmla="*/ 70 h 164"/>
                <a:gd name="T36" fmla="*/ 105 w 327"/>
                <a:gd name="T37" fmla="*/ 70 h 164"/>
                <a:gd name="T38" fmla="*/ 74 w 327"/>
                <a:gd name="T39" fmla="*/ 72 h 164"/>
                <a:gd name="T40" fmla="*/ 44 w 327"/>
                <a:gd name="T41" fmla="*/ 82 h 164"/>
                <a:gd name="T42" fmla="*/ 28 w 327"/>
                <a:gd name="T43" fmla="*/ 91 h 164"/>
                <a:gd name="T44" fmla="*/ 14 w 327"/>
                <a:gd name="T45" fmla="*/ 102 h 164"/>
                <a:gd name="T46" fmla="*/ 0 w 327"/>
                <a:gd name="T47" fmla="*/ 113 h 164"/>
                <a:gd name="T48" fmla="*/ 5 w 327"/>
                <a:gd name="T49" fmla="*/ 99 h 164"/>
                <a:gd name="T50" fmla="*/ 5 w 327"/>
                <a:gd name="T51" fmla="*/ 99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7" h="164">
                  <a:moveTo>
                    <a:pt x="5" y="99"/>
                  </a:moveTo>
                  <a:lnTo>
                    <a:pt x="42" y="43"/>
                  </a:lnTo>
                  <a:lnTo>
                    <a:pt x="98" y="8"/>
                  </a:lnTo>
                  <a:lnTo>
                    <a:pt x="183" y="0"/>
                  </a:lnTo>
                  <a:lnTo>
                    <a:pt x="254" y="28"/>
                  </a:lnTo>
                  <a:lnTo>
                    <a:pt x="321" y="102"/>
                  </a:lnTo>
                  <a:lnTo>
                    <a:pt x="327" y="164"/>
                  </a:lnTo>
                  <a:lnTo>
                    <a:pt x="322" y="159"/>
                  </a:lnTo>
                  <a:lnTo>
                    <a:pt x="309" y="148"/>
                  </a:lnTo>
                  <a:lnTo>
                    <a:pt x="291" y="132"/>
                  </a:lnTo>
                  <a:lnTo>
                    <a:pt x="271" y="115"/>
                  </a:lnTo>
                  <a:lnTo>
                    <a:pt x="260" y="108"/>
                  </a:lnTo>
                  <a:lnTo>
                    <a:pt x="249" y="101"/>
                  </a:lnTo>
                  <a:lnTo>
                    <a:pt x="237" y="95"/>
                  </a:lnTo>
                  <a:lnTo>
                    <a:pt x="225" y="90"/>
                  </a:lnTo>
                  <a:lnTo>
                    <a:pt x="201" y="81"/>
                  </a:lnTo>
                  <a:lnTo>
                    <a:pt x="178" y="76"/>
                  </a:lnTo>
                  <a:lnTo>
                    <a:pt x="139" y="70"/>
                  </a:lnTo>
                  <a:lnTo>
                    <a:pt x="105" y="70"/>
                  </a:lnTo>
                  <a:lnTo>
                    <a:pt x="74" y="72"/>
                  </a:lnTo>
                  <a:lnTo>
                    <a:pt x="44" y="82"/>
                  </a:lnTo>
                  <a:lnTo>
                    <a:pt x="28" y="91"/>
                  </a:lnTo>
                  <a:lnTo>
                    <a:pt x="14" y="102"/>
                  </a:lnTo>
                  <a:lnTo>
                    <a:pt x="0" y="113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67"/>
            <p:cNvSpPr>
              <a:spLocks/>
            </p:cNvSpPr>
            <p:nvPr/>
          </p:nvSpPr>
          <p:spPr bwMode="auto">
            <a:xfrm>
              <a:off x="1965" y="3189"/>
              <a:ext cx="75" cy="280"/>
            </a:xfrm>
            <a:custGeom>
              <a:avLst/>
              <a:gdLst>
                <a:gd name="T0" fmla="*/ 55 w 75"/>
                <a:gd name="T1" fmla="*/ 261 h 280"/>
                <a:gd name="T2" fmla="*/ 0 w 75"/>
                <a:gd name="T3" fmla="*/ 36 h 280"/>
                <a:gd name="T4" fmla="*/ 31 w 75"/>
                <a:gd name="T5" fmla="*/ 0 h 280"/>
                <a:gd name="T6" fmla="*/ 62 w 75"/>
                <a:gd name="T7" fmla="*/ 178 h 280"/>
                <a:gd name="T8" fmla="*/ 75 w 75"/>
                <a:gd name="T9" fmla="*/ 280 h 280"/>
                <a:gd name="T10" fmla="*/ 55 w 75"/>
                <a:gd name="T11" fmla="*/ 261 h 280"/>
                <a:gd name="T12" fmla="*/ 55 w 75"/>
                <a:gd name="T13" fmla="*/ 261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280">
                  <a:moveTo>
                    <a:pt x="55" y="261"/>
                  </a:moveTo>
                  <a:lnTo>
                    <a:pt x="0" y="36"/>
                  </a:lnTo>
                  <a:lnTo>
                    <a:pt x="31" y="0"/>
                  </a:lnTo>
                  <a:lnTo>
                    <a:pt x="62" y="178"/>
                  </a:lnTo>
                  <a:lnTo>
                    <a:pt x="75" y="280"/>
                  </a:lnTo>
                  <a:lnTo>
                    <a:pt x="55" y="26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68"/>
            <p:cNvSpPr>
              <a:spLocks/>
            </p:cNvSpPr>
            <p:nvPr/>
          </p:nvSpPr>
          <p:spPr bwMode="auto">
            <a:xfrm>
              <a:off x="1886" y="3467"/>
              <a:ext cx="210" cy="206"/>
            </a:xfrm>
            <a:custGeom>
              <a:avLst/>
              <a:gdLst>
                <a:gd name="T0" fmla="*/ 143 w 210"/>
                <a:gd name="T1" fmla="*/ 6 h 206"/>
                <a:gd name="T2" fmla="*/ 178 w 210"/>
                <a:gd name="T3" fmla="*/ 30 h 206"/>
                <a:gd name="T4" fmla="*/ 202 w 210"/>
                <a:gd name="T5" fmla="*/ 63 h 206"/>
                <a:gd name="T6" fmla="*/ 210 w 210"/>
                <a:gd name="T7" fmla="*/ 119 h 206"/>
                <a:gd name="T8" fmla="*/ 196 w 210"/>
                <a:gd name="T9" fmla="*/ 165 h 206"/>
                <a:gd name="T10" fmla="*/ 151 w 210"/>
                <a:gd name="T11" fmla="*/ 190 h 206"/>
                <a:gd name="T12" fmla="*/ 91 w 210"/>
                <a:gd name="T13" fmla="*/ 206 h 206"/>
                <a:gd name="T14" fmla="*/ 40 w 210"/>
                <a:gd name="T15" fmla="*/ 189 h 206"/>
                <a:gd name="T16" fmla="*/ 10 w 210"/>
                <a:gd name="T17" fmla="*/ 150 h 206"/>
                <a:gd name="T18" fmla="*/ 0 w 210"/>
                <a:gd name="T19" fmla="*/ 101 h 206"/>
                <a:gd name="T20" fmla="*/ 16 w 210"/>
                <a:gd name="T21" fmla="*/ 52 h 206"/>
                <a:gd name="T22" fmla="*/ 53 w 210"/>
                <a:gd name="T23" fmla="*/ 16 h 206"/>
                <a:gd name="T24" fmla="*/ 97 w 210"/>
                <a:gd name="T25" fmla="*/ 0 h 206"/>
                <a:gd name="T26" fmla="*/ 143 w 210"/>
                <a:gd name="T27" fmla="*/ 6 h 206"/>
                <a:gd name="T28" fmla="*/ 143 w 210"/>
                <a:gd name="T29" fmla="*/ 6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0" h="206">
                  <a:moveTo>
                    <a:pt x="143" y="6"/>
                  </a:moveTo>
                  <a:lnTo>
                    <a:pt x="178" y="30"/>
                  </a:lnTo>
                  <a:lnTo>
                    <a:pt x="202" y="63"/>
                  </a:lnTo>
                  <a:lnTo>
                    <a:pt x="210" y="119"/>
                  </a:lnTo>
                  <a:lnTo>
                    <a:pt x="196" y="165"/>
                  </a:lnTo>
                  <a:lnTo>
                    <a:pt x="151" y="190"/>
                  </a:lnTo>
                  <a:lnTo>
                    <a:pt x="91" y="206"/>
                  </a:lnTo>
                  <a:lnTo>
                    <a:pt x="40" y="189"/>
                  </a:lnTo>
                  <a:lnTo>
                    <a:pt x="10" y="150"/>
                  </a:lnTo>
                  <a:lnTo>
                    <a:pt x="0" y="101"/>
                  </a:lnTo>
                  <a:lnTo>
                    <a:pt x="16" y="52"/>
                  </a:lnTo>
                  <a:lnTo>
                    <a:pt x="53" y="16"/>
                  </a:lnTo>
                  <a:lnTo>
                    <a:pt x="97" y="0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69"/>
            <p:cNvSpPr>
              <a:spLocks/>
            </p:cNvSpPr>
            <p:nvPr/>
          </p:nvSpPr>
          <p:spPr bwMode="auto">
            <a:xfrm>
              <a:off x="1907" y="3508"/>
              <a:ext cx="159" cy="72"/>
            </a:xfrm>
            <a:custGeom>
              <a:avLst/>
              <a:gdLst>
                <a:gd name="T0" fmla="*/ 0 w 159"/>
                <a:gd name="T1" fmla="*/ 72 h 72"/>
                <a:gd name="T2" fmla="*/ 2 w 159"/>
                <a:gd name="T3" fmla="*/ 49 h 72"/>
                <a:gd name="T4" fmla="*/ 33 w 159"/>
                <a:gd name="T5" fmla="*/ 13 h 72"/>
                <a:gd name="T6" fmla="*/ 74 w 159"/>
                <a:gd name="T7" fmla="*/ 0 h 72"/>
                <a:gd name="T8" fmla="*/ 115 w 159"/>
                <a:gd name="T9" fmla="*/ 1 h 72"/>
                <a:gd name="T10" fmla="*/ 140 w 159"/>
                <a:gd name="T11" fmla="*/ 22 h 72"/>
                <a:gd name="T12" fmla="*/ 159 w 159"/>
                <a:gd name="T13" fmla="*/ 41 h 72"/>
                <a:gd name="T14" fmla="*/ 158 w 159"/>
                <a:gd name="T15" fmla="*/ 62 h 72"/>
                <a:gd name="T16" fmla="*/ 146 w 159"/>
                <a:gd name="T17" fmla="*/ 55 h 72"/>
                <a:gd name="T18" fmla="*/ 135 w 159"/>
                <a:gd name="T19" fmla="*/ 48 h 72"/>
                <a:gd name="T20" fmla="*/ 124 w 159"/>
                <a:gd name="T21" fmla="*/ 42 h 72"/>
                <a:gd name="T22" fmla="*/ 115 w 159"/>
                <a:gd name="T23" fmla="*/ 37 h 72"/>
                <a:gd name="T24" fmla="*/ 105 w 159"/>
                <a:gd name="T25" fmla="*/ 33 h 72"/>
                <a:gd name="T26" fmla="*/ 88 w 159"/>
                <a:gd name="T27" fmla="*/ 29 h 72"/>
                <a:gd name="T28" fmla="*/ 54 w 159"/>
                <a:gd name="T29" fmla="*/ 29 h 72"/>
                <a:gd name="T30" fmla="*/ 39 w 159"/>
                <a:gd name="T31" fmla="*/ 35 h 72"/>
                <a:gd name="T32" fmla="*/ 28 w 159"/>
                <a:gd name="T33" fmla="*/ 41 h 72"/>
                <a:gd name="T34" fmla="*/ 15 w 159"/>
                <a:gd name="T35" fmla="*/ 50 h 72"/>
                <a:gd name="T36" fmla="*/ 6 w 159"/>
                <a:gd name="T37" fmla="*/ 64 h 72"/>
                <a:gd name="T38" fmla="*/ 0 w 159"/>
                <a:gd name="T39" fmla="*/ 72 h 72"/>
                <a:gd name="T40" fmla="*/ 0 w 159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72">
                  <a:moveTo>
                    <a:pt x="0" y="72"/>
                  </a:moveTo>
                  <a:lnTo>
                    <a:pt x="2" y="49"/>
                  </a:lnTo>
                  <a:lnTo>
                    <a:pt x="33" y="13"/>
                  </a:lnTo>
                  <a:lnTo>
                    <a:pt x="74" y="0"/>
                  </a:lnTo>
                  <a:lnTo>
                    <a:pt x="115" y="1"/>
                  </a:lnTo>
                  <a:lnTo>
                    <a:pt x="140" y="22"/>
                  </a:lnTo>
                  <a:lnTo>
                    <a:pt x="159" y="41"/>
                  </a:lnTo>
                  <a:lnTo>
                    <a:pt x="158" y="62"/>
                  </a:lnTo>
                  <a:lnTo>
                    <a:pt x="146" y="55"/>
                  </a:lnTo>
                  <a:lnTo>
                    <a:pt x="135" y="48"/>
                  </a:lnTo>
                  <a:lnTo>
                    <a:pt x="124" y="42"/>
                  </a:lnTo>
                  <a:lnTo>
                    <a:pt x="115" y="37"/>
                  </a:lnTo>
                  <a:lnTo>
                    <a:pt x="105" y="33"/>
                  </a:lnTo>
                  <a:lnTo>
                    <a:pt x="88" y="29"/>
                  </a:lnTo>
                  <a:lnTo>
                    <a:pt x="54" y="29"/>
                  </a:lnTo>
                  <a:lnTo>
                    <a:pt x="39" y="35"/>
                  </a:lnTo>
                  <a:lnTo>
                    <a:pt x="28" y="41"/>
                  </a:lnTo>
                  <a:lnTo>
                    <a:pt x="15" y="50"/>
                  </a:lnTo>
                  <a:lnTo>
                    <a:pt x="6" y="6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70"/>
            <p:cNvSpPr>
              <a:spLocks/>
            </p:cNvSpPr>
            <p:nvPr/>
          </p:nvSpPr>
          <p:spPr bwMode="auto">
            <a:xfrm>
              <a:off x="1950" y="3561"/>
              <a:ext cx="81" cy="82"/>
            </a:xfrm>
            <a:custGeom>
              <a:avLst/>
              <a:gdLst>
                <a:gd name="T0" fmla="*/ 17 w 81"/>
                <a:gd name="T1" fmla="*/ 0 h 82"/>
                <a:gd name="T2" fmla="*/ 22 w 81"/>
                <a:gd name="T3" fmla="*/ 11 h 82"/>
                <a:gd name="T4" fmla="*/ 45 w 81"/>
                <a:gd name="T5" fmla="*/ 4 h 82"/>
                <a:gd name="T6" fmla="*/ 54 w 81"/>
                <a:gd name="T7" fmla="*/ 8 h 82"/>
                <a:gd name="T8" fmla="*/ 30 w 81"/>
                <a:gd name="T9" fmla="*/ 23 h 82"/>
                <a:gd name="T10" fmla="*/ 39 w 81"/>
                <a:gd name="T11" fmla="*/ 29 h 82"/>
                <a:gd name="T12" fmla="*/ 68 w 81"/>
                <a:gd name="T13" fmla="*/ 26 h 82"/>
                <a:gd name="T14" fmla="*/ 76 w 81"/>
                <a:gd name="T15" fmla="*/ 6 h 82"/>
                <a:gd name="T16" fmla="*/ 81 w 81"/>
                <a:gd name="T17" fmla="*/ 35 h 82"/>
                <a:gd name="T18" fmla="*/ 76 w 81"/>
                <a:gd name="T19" fmla="*/ 65 h 82"/>
                <a:gd name="T20" fmla="*/ 61 w 81"/>
                <a:gd name="T21" fmla="*/ 78 h 82"/>
                <a:gd name="T22" fmla="*/ 53 w 81"/>
                <a:gd name="T23" fmla="*/ 80 h 82"/>
                <a:gd name="T24" fmla="*/ 37 w 81"/>
                <a:gd name="T25" fmla="*/ 82 h 82"/>
                <a:gd name="T26" fmla="*/ 20 w 81"/>
                <a:gd name="T27" fmla="*/ 81 h 82"/>
                <a:gd name="T28" fmla="*/ 7 w 81"/>
                <a:gd name="T29" fmla="*/ 73 h 82"/>
                <a:gd name="T30" fmla="*/ 0 w 81"/>
                <a:gd name="T31" fmla="*/ 56 h 82"/>
                <a:gd name="T32" fmla="*/ 1 w 81"/>
                <a:gd name="T33" fmla="*/ 28 h 82"/>
                <a:gd name="T34" fmla="*/ 17 w 81"/>
                <a:gd name="T35" fmla="*/ 0 h 82"/>
                <a:gd name="T36" fmla="*/ 17 w 81"/>
                <a:gd name="T37" fmla="*/ 0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" h="82">
                  <a:moveTo>
                    <a:pt x="17" y="0"/>
                  </a:moveTo>
                  <a:lnTo>
                    <a:pt x="22" y="1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30" y="23"/>
                  </a:lnTo>
                  <a:lnTo>
                    <a:pt x="39" y="29"/>
                  </a:lnTo>
                  <a:lnTo>
                    <a:pt x="68" y="26"/>
                  </a:lnTo>
                  <a:lnTo>
                    <a:pt x="76" y="6"/>
                  </a:lnTo>
                  <a:lnTo>
                    <a:pt x="81" y="35"/>
                  </a:lnTo>
                  <a:lnTo>
                    <a:pt x="76" y="65"/>
                  </a:lnTo>
                  <a:lnTo>
                    <a:pt x="61" y="78"/>
                  </a:lnTo>
                  <a:lnTo>
                    <a:pt x="53" y="80"/>
                  </a:lnTo>
                  <a:lnTo>
                    <a:pt x="37" y="82"/>
                  </a:lnTo>
                  <a:lnTo>
                    <a:pt x="20" y="81"/>
                  </a:lnTo>
                  <a:lnTo>
                    <a:pt x="7" y="73"/>
                  </a:lnTo>
                  <a:lnTo>
                    <a:pt x="0" y="56"/>
                  </a:lnTo>
                  <a:lnTo>
                    <a:pt x="1" y="2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71"/>
            <p:cNvSpPr>
              <a:spLocks/>
            </p:cNvSpPr>
            <p:nvPr/>
          </p:nvSpPr>
          <p:spPr bwMode="auto">
            <a:xfrm>
              <a:off x="1696" y="3292"/>
              <a:ext cx="198" cy="269"/>
            </a:xfrm>
            <a:custGeom>
              <a:avLst/>
              <a:gdLst>
                <a:gd name="T0" fmla="*/ 0 w 198"/>
                <a:gd name="T1" fmla="*/ 0 h 269"/>
                <a:gd name="T2" fmla="*/ 70 w 198"/>
                <a:gd name="T3" fmla="*/ 17 h 269"/>
                <a:gd name="T4" fmla="*/ 70 w 198"/>
                <a:gd name="T5" fmla="*/ 17 h 269"/>
                <a:gd name="T6" fmla="*/ 198 w 198"/>
                <a:gd name="T7" fmla="*/ 233 h 269"/>
                <a:gd name="T8" fmla="*/ 183 w 198"/>
                <a:gd name="T9" fmla="*/ 269 h 269"/>
                <a:gd name="T10" fmla="*/ 0 w 198"/>
                <a:gd name="T11" fmla="*/ 0 h 269"/>
                <a:gd name="T12" fmla="*/ 0 w 198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269">
                  <a:moveTo>
                    <a:pt x="0" y="0"/>
                  </a:moveTo>
                  <a:lnTo>
                    <a:pt x="70" y="17"/>
                  </a:lnTo>
                  <a:lnTo>
                    <a:pt x="198" y="233"/>
                  </a:lnTo>
                  <a:lnTo>
                    <a:pt x="183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72"/>
            <p:cNvSpPr>
              <a:spLocks/>
            </p:cNvSpPr>
            <p:nvPr/>
          </p:nvSpPr>
          <p:spPr bwMode="auto">
            <a:xfrm>
              <a:off x="1352" y="3112"/>
              <a:ext cx="240" cy="290"/>
            </a:xfrm>
            <a:custGeom>
              <a:avLst/>
              <a:gdLst>
                <a:gd name="T0" fmla="*/ 240 w 240"/>
                <a:gd name="T1" fmla="*/ 0 h 290"/>
                <a:gd name="T2" fmla="*/ 237 w 240"/>
                <a:gd name="T3" fmla="*/ 39 h 290"/>
                <a:gd name="T4" fmla="*/ 171 w 240"/>
                <a:gd name="T5" fmla="*/ 97 h 290"/>
                <a:gd name="T6" fmla="*/ 235 w 240"/>
                <a:gd name="T7" fmla="*/ 258 h 290"/>
                <a:gd name="T8" fmla="*/ 209 w 240"/>
                <a:gd name="T9" fmla="*/ 270 h 290"/>
                <a:gd name="T10" fmla="*/ 127 w 240"/>
                <a:gd name="T11" fmla="*/ 133 h 290"/>
                <a:gd name="T12" fmla="*/ 92 w 240"/>
                <a:gd name="T13" fmla="*/ 169 h 290"/>
                <a:gd name="T14" fmla="*/ 167 w 240"/>
                <a:gd name="T15" fmla="*/ 283 h 290"/>
                <a:gd name="T16" fmla="*/ 150 w 240"/>
                <a:gd name="T17" fmla="*/ 290 h 290"/>
                <a:gd name="T18" fmla="*/ 108 w 240"/>
                <a:gd name="T19" fmla="*/ 271 h 290"/>
                <a:gd name="T20" fmla="*/ 108 w 240"/>
                <a:gd name="T21" fmla="*/ 246 h 290"/>
                <a:gd name="T22" fmla="*/ 77 w 240"/>
                <a:gd name="T23" fmla="*/ 242 h 290"/>
                <a:gd name="T24" fmla="*/ 78 w 240"/>
                <a:gd name="T25" fmla="*/ 215 h 290"/>
                <a:gd name="T26" fmla="*/ 42 w 240"/>
                <a:gd name="T27" fmla="*/ 209 h 290"/>
                <a:gd name="T28" fmla="*/ 38 w 240"/>
                <a:gd name="T29" fmla="*/ 174 h 290"/>
                <a:gd name="T30" fmla="*/ 11 w 240"/>
                <a:gd name="T31" fmla="*/ 170 h 290"/>
                <a:gd name="T32" fmla="*/ 0 w 240"/>
                <a:gd name="T33" fmla="*/ 135 h 290"/>
                <a:gd name="T34" fmla="*/ 240 w 240"/>
                <a:gd name="T35" fmla="*/ 0 h 290"/>
                <a:gd name="T36" fmla="*/ 240 w 240"/>
                <a:gd name="T37" fmla="*/ 0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0" h="290">
                  <a:moveTo>
                    <a:pt x="240" y="0"/>
                  </a:moveTo>
                  <a:lnTo>
                    <a:pt x="237" y="39"/>
                  </a:lnTo>
                  <a:lnTo>
                    <a:pt x="171" y="97"/>
                  </a:lnTo>
                  <a:lnTo>
                    <a:pt x="235" y="258"/>
                  </a:lnTo>
                  <a:lnTo>
                    <a:pt x="209" y="270"/>
                  </a:lnTo>
                  <a:lnTo>
                    <a:pt x="127" y="133"/>
                  </a:lnTo>
                  <a:lnTo>
                    <a:pt x="92" y="169"/>
                  </a:lnTo>
                  <a:lnTo>
                    <a:pt x="167" y="283"/>
                  </a:lnTo>
                  <a:lnTo>
                    <a:pt x="150" y="290"/>
                  </a:lnTo>
                  <a:lnTo>
                    <a:pt x="108" y="271"/>
                  </a:lnTo>
                  <a:lnTo>
                    <a:pt x="108" y="246"/>
                  </a:lnTo>
                  <a:lnTo>
                    <a:pt x="77" y="242"/>
                  </a:lnTo>
                  <a:lnTo>
                    <a:pt x="78" y="215"/>
                  </a:lnTo>
                  <a:lnTo>
                    <a:pt x="42" y="209"/>
                  </a:lnTo>
                  <a:lnTo>
                    <a:pt x="38" y="174"/>
                  </a:lnTo>
                  <a:lnTo>
                    <a:pt x="11" y="170"/>
                  </a:lnTo>
                  <a:lnTo>
                    <a:pt x="0" y="13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73"/>
            <p:cNvSpPr>
              <a:spLocks/>
            </p:cNvSpPr>
            <p:nvPr/>
          </p:nvSpPr>
          <p:spPr bwMode="auto">
            <a:xfrm>
              <a:off x="1451" y="3340"/>
              <a:ext cx="285" cy="149"/>
            </a:xfrm>
            <a:custGeom>
              <a:avLst/>
              <a:gdLst>
                <a:gd name="T0" fmla="*/ 0 w 285"/>
                <a:gd name="T1" fmla="*/ 149 h 149"/>
                <a:gd name="T2" fmla="*/ 10 w 285"/>
                <a:gd name="T3" fmla="*/ 63 h 149"/>
                <a:gd name="T4" fmla="*/ 224 w 285"/>
                <a:gd name="T5" fmla="*/ 0 h 149"/>
                <a:gd name="T6" fmla="*/ 285 w 285"/>
                <a:gd name="T7" fmla="*/ 68 h 149"/>
                <a:gd name="T8" fmla="*/ 234 w 285"/>
                <a:gd name="T9" fmla="*/ 74 h 149"/>
                <a:gd name="T10" fmla="*/ 199 w 285"/>
                <a:gd name="T11" fmla="*/ 19 h 149"/>
                <a:gd name="T12" fmla="*/ 59 w 285"/>
                <a:gd name="T13" fmla="*/ 77 h 149"/>
                <a:gd name="T14" fmla="*/ 60 w 285"/>
                <a:gd name="T15" fmla="*/ 97 h 149"/>
                <a:gd name="T16" fmla="*/ 200 w 285"/>
                <a:gd name="T17" fmla="*/ 68 h 149"/>
                <a:gd name="T18" fmla="*/ 43 w 285"/>
                <a:gd name="T19" fmla="*/ 122 h 149"/>
                <a:gd name="T20" fmla="*/ 39 w 285"/>
                <a:gd name="T21" fmla="*/ 73 h 149"/>
                <a:gd name="T22" fmla="*/ 25 w 285"/>
                <a:gd name="T23" fmla="*/ 76 h 149"/>
                <a:gd name="T24" fmla="*/ 33 w 285"/>
                <a:gd name="T25" fmla="*/ 143 h 149"/>
                <a:gd name="T26" fmla="*/ 0 w 285"/>
                <a:gd name="T27" fmla="*/ 149 h 149"/>
                <a:gd name="T28" fmla="*/ 0 w 285"/>
                <a:gd name="T29" fmla="*/ 149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5" h="149">
                  <a:moveTo>
                    <a:pt x="0" y="149"/>
                  </a:moveTo>
                  <a:lnTo>
                    <a:pt x="10" y="63"/>
                  </a:lnTo>
                  <a:lnTo>
                    <a:pt x="224" y="0"/>
                  </a:lnTo>
                  <a:lnTo>
                    <a:pt x="285" y="68"/>
                  </a:lnTo>
                  <a:lnTo>
                    <a:pt x="234" y="74"/>
                  </a:lnTo>
                  <a:lnTo>
                    <a:pt x="199" y="19"/>
                  </a:lnTo>
                  <a:lnTo>
                    <a:pt x="59" y="77"/>
                  </a:lnTo>
                  <a:lnTo>
                    <a:pt x="60" y="97"/>
                  </a:lnTo>
                  <a:lnTo>
                    <a:pt x="200" y="68"/>
                  </a:lnTo>
                  <a:lnTo>
                    <a:pt x="43" y="122"/>
                  </a:lnTo>
                  <a:lnTo>
                    <a:pt x="39" y="73"/>
                  </a:lnTo>
                  <a:lnTo>
                    <a:pt x="25" y="76"/>
                  </a:lnTo>
                  <a:lnTo>
                    <a:pt x="33" y="143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74"/>
            <p:cNvSpPr>
              <a:spLocks/>
            </p:cNvSpPr>
            <p:nvPr/>
          </p:nvSpPr>
          <p:spPr bwMode="auto">
            <a:xfrm>
              <a:off x="1416" y="3382"/>
              <a:ext cx="508" cy="259"/>
            </a:xfrm>
            <a:custGeom>
              <a:avLst/>
              <a:gdLst>
                <a:gd name="T0" fmla="*/ 0 w 508"/>
                <a:gd name="T1" fmla="*/ 112 h 259"/>
                <a:gd name="T2" fmla="*/ 350 w 508"/>
                <a:gd name="T3" fmla="*/ 0 h 259"/>
                <a:gd name="T4" fmla="*/ 367 w 508"/>
                <a:gd name="T5" fmla="*/ 38 h 259"/>
                <a:gd name="T6" fmla="*/ 20 w 508"/>
                <a:gd name="T7" fmla="*/ 127 h 259"/>
                <a:gd name="T8" fmla="*/ 33 w 508"/>
                <a:gd name="T9" fmla="*/ 243 h 259"/>
                <a:gd name="T10" fmla="*/ 480 w 508"/>
                <a:gd name="T11" fmla="*/ 235 h 259"/>
                <a:gd name="T12" fmla="*/ 508 w 508"/>
                <a:gd name="T13" fmla="*/ 259 h 259"/>
                <a:gd name="T14" fmla="*/ 9 w 508"/>
                <a:gd name="T15" fmla="*/ 259 h 259"/>
                <a:gd name="T16" fmla="*/ 0 w 508"/>
                <a:gd name="T17" fmla="*/ 112 h 259"/>
                <a:gd name="T18" fmla="*/ 0 w 508"/>
                <a:gd name="T19" fmla="*/ 112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8" h="259">
                  <a:moveTo>
                    <a:pt x="0" y="112"/>
                  </a:moveTo>
                  <a:lnTo>
                    <a:pt x="350" y="0"/>
                  </a:lnTo>
                  <a:lnTo>
                    <a:pt x="367" y="38"/>
                  </a:lnTo>
                  <a:lnTo>
                    <a:pt x="20" y="127"/>
                  </a:lnTo>
                  <a:lnTo>
                    <a:pt x="33" y="243"/>
                  </a:lnTo>
                  <a:lnTo>
                    <a:pt x="480" y="235"/>
                  </a:lnTo>
                  <a:lnTo>
                    <a:pt x="508" y="259"/>
                  </a:lnTo>
                  <a:lnTo>
                    <a:pt x="9" y="259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75"/>
            <p:cNvSpPr>
              <a:spLocks/>
            </p:cNvSpPr>
            <p:nvPr/>
          </p:nvSpPr>
          <p:spPr bwMode="auto">
            <a:xfrm>
              <a:off x="1836" y="3337"/>
              <a:ext cx="248" cy="136"/>
            </a:xfrm>
            <a:custGeom>
              <a:avLst/>
              <a:gdLst>
                <a:gd name="T0" fmla="*/ 23 w 248"/>
                <a:gd name="T1" fmla="*/ 49 h 136"/>
                <a:gd name="T2" fmla="*/ 67 w 248"/>
                <a:gd name="T3" fmla="*/ 0 h 136"/>
                <a:gd name="T4" fmla="*/ 160 w 248"/>
                <a:gd name="T5" fmla="*/ 23 h 136"/>
                <a:gd name="T6" fmla="*/ 169 w 248"/>
                <a:gd name="T7" fmla="*/ 54 h 136"/>
                <a:gd name="T8" fmla="*/ 113 w 248"/>
                <a:gd name="T9" fmla="*/ 31 h 136"/>
                <a:gd name="T10" fmla="*/ 100 w 248"/>
                <a:gd name="T11" fmla="*/ 55 h 136"/>
                <a:gd name="T12" fmla="*/ 248 w 248"/>
                <a:gd name="T13" fmla="*/ 136 h 136"/>
                <a:gd name="T14" fmla="*/ 71 w 248"/>
                <a:gd name="T15" fmla="*/ 63 h 136"/>
                <a:gd name="T16" fmla="*/ 81 w 248"/>
                <a:gd name="T17" fmla="*/ 25 h 136"/>
                <a:gd name="T18" fmla="*/ 71 w 248"/>
                <a:gd name="T19" fmla="*/ 21 h 136"/>
                <a:gd name="T20" fmla="*/ 38 w 248"/>
                <a:gd name="T21" fmla="*/ 80 h 136"/>
                <a:gd name="T22" fmla="*/ 0 w 248"/>
                <a:gd name="T23" fmla="*/ 58 h 136"/>
                <a:gd name="T24" fmla="*/ 23 w 248"/>
                <a:gd name="T25" fmla="*/ 49 h 136"/>
                <a:gd name="T26" fmla="*/ 23 w 248"/>
                <a:gd name="T27" fmla="*/ 49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8" h="136">
                  <a:moveTo>
                    <a:pt x="23" y="49"/>
                  </a:moveTo>
                  <a:lnTo>
                    <a:pt x="67" y="0"/>
                  </a:lnTo>
                  <a:lnTo>
                    <a:pt x="160" y="23"/>
                  </a:lnTo>
                  <a:lnTo>
                    <a:pt x="169" y="54"/>
                  </a:lnTo>
                  <a:lnTo>
                    <a:pt x="113" y="31"/>
                  </a:lnTo>
                  <a:lnTo>
                    <a:pt x="100" y="55"/>
                  </a:lnTo>
                  <a:lnTo>
                    <a:pt x="248" y="136"/>
                  </a:lnTo>
                  <a:lnTo>
                    <a:pt x="71" y="63"/>
                  </a:lnTo>
                  <a:lnTo>
                    <a:pt x="81" y="25"/>
                  </a:lnTo>
                  <a:lnTo>
                    <a:pt x="71" y="21"/>
                  </a:lnTo>
                  <a:lnTo>
                    <a:pt x="38" y="80"/>
                  </a:lnTo>
                  <a:lnTo>
                    <a:pt x="0" y="58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76"/>
            <p:cNvSpPr>
              <a:spLocks/>
            </p:cNvSpPr>
            <p:nvPr/>
          </p:nvSpPr>
          <p:spPr bwMode="auto">
            <a:xfrm>
              <a:off x="1792" y="3371"/>
              <a:ext cx="236" cy="104"/>
            </a:xfrm>
            <a:custGeom>
              <a:avLst/>
              <a:gdLst>
                <a:gd name="T0" fmla="*/ 0 w 236"/>
                <a:gd name="T1" fmla="*/ 0 h 104"/>
                <a:gd name="T2" fmla="*/ 236 w 236"/>
                <a:gd name="T3" fmla="*/ 94 h 104"/>
                <a:gd name="T4" fmla="*/ 203 w 236"/>
                <a:gd name="T5" fmla="*/ 97 h 104"/>
                <a:gd name="T6" fmla="*/ 178 w 236"/>
                <a:gd name="T7" fmla="*/ 104 h 104"/>
                <a:gd name="T8" fmla="*/ 21 w 236"/>
                <a:gd name="T9" fmla="*/ 38 h 104"/>
                <a:gd name="T10" fmla="*/ 0 w 236"/>
                <a:gd name="T11" fmla="*/ 0 h 104"/>
                <a:gd name="T12" fmla="*/ 0 w 236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" h="104">
                  <a:moveTo>
                    <a:pt x="0" y="0"/>
                  </a:moveTo>
                  <a:lnTo>
                    <a:pt x="236" y="94"/>
                  </a:lnTo>
                  <a:lnTo>
                    <a:pt x="203" y="97"/>
                  </a:lnTo>
                  <a:lnTo>
                    <a:pt x="178" y="104"/>
                  </a:lnTo>
                  <a:lnTo>
                    <a:pt x="2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77"/>
            <p:cNvSpPr>
              <a:spLocks/>
            </p:cNvSpPr>
            <p:nvPr/>
          </p:nvSpPr>
          <p:spPr bwMode="auto">
            <a:xfrm>
              <a:off x="2023" y="3372"/>
              <a:ext cx="140" cy="272"/>
            </a:xfrm>
            <a:custGeom>
              <a:avLst/>
              <a:gdLst>
                <a:gd name="T0" fmla="*/ 0 w 140"/>
                <a:gd name="T1" fmla="*/ 0 h 272"/>
                <a:gd name="T2" fmla="*/ 104 w 140"/>
                <a:gd name="T3" fmla="*/ 27 h 272"/>
                <a:gd name="T4" fmla="*/ 101 w 140"/>
                <a:gd name="T5" fmla="*/ 128 h 272"/>
                <a:gd name="T6" fmla="*/ 140 w 140"/>
                <a:gd name="T7" fmla="*/ 148 h 272"/>
                <a:gd name="T8" fmla="*/ 127 w 140"/>
                <a:gd name="T9" fmla="*/ 266 h 272"/>
                <a:gd name="T10" fmla="*/ 47 w 140"/>
                <a:gd name="T11" fmla="*/ 272 h 272"/>
                <a:gd name="T12" fmla="*/ 53 w 140"/>
                <a:gd name="T13" fmla="*/ 240 h 272"/>
                <a:gd name="T14" fmla="*/ 98 w 140"/>
                <a:gd name="T15" fmla="*/ 243 h 272"/>
                <a:gd name="T16" fmla="*/ 117 w 140"/>
                <a:gd name="T17" fmla="*/ 170 h 272"/>
                <a:gd name="T18" fmla="*/ 71 w 140"/>
                <a:gd name="T19" fmla="*/ 154 h 272"/>
                <a:gd name="T20" fmla="*/ 56 w 140"/>
                <a:gd name="T21" fmla="*/ 142 h 272"/>
                <a:gd name="T22" fmla="*/ 44 w 140"/>
                <a:gd name="T23" fmla="*/ 132 h 272"/>
                <a:gd name="T24" fmla="*/ 35 w 140"/>
                <a:gd name="T25" fmla="*/ 122 h 272"/>
                <a:gd name="T26" fmla="*/ 23 w 140"/>
                <a:gd name="T27" fmla="*/ 105 h 272"/>
                <a:gd name="T28" fmla="*/ 17 w 140"/>
                <a:gd name="T29" fmla="*/ 97 h 272"/>
                <a:gd name="T30" fmla="*/ 76 w 140"/>
                <a:gd name="T31" fmla="*/ 113 h 272"/>
                <a:gd name="T32" fmla="*/ 78 w 140"/>
                <a:gd name="T33" fmla="*/ 53 h 272"/>
                <a:gd name="T34" fmla="*/ 6 w 140"/>
                <a:gd name="T35" fmla="*/ 22 h 272"/>
                <a:gd name="T36" fmla="*/ 0 w 140"/>
                <a:gd name="T37" fmla="*/ 0 h 272"/>
                <a:gd name="T38" fmla="*/ 0 w 140"/>
                <a:gd name="T39" fmla="*/ 0 h 2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0" h="272">
                  <a:moveTo>
                    <a:pt x="0" y="0"/>
                  </a:moveTo>
                  <a:lnTo>
                    <a:pt x="104" y="27"/>
                  </a:lnTo>
                  <a:lnTo>
                    <a:pt x="101" y="128"/>
                  </a:lnTo>
                  <a:lnTo>
                    <a:pt x="140" y="148"/>
                  </a:lnTo>
                  <a:lnTo>
                    <a:pt x="127" y="266"/>
                  </a:lnTo>
                  <a:lnTo>
                    <a:pt x="47" y="272"/>
                  </a:lnTo>
                  <a:lnTo>
                    <a:pt x="53" y="240"/>
                  </a:lnTo>
                  <a:lnTo>
                    <a:pt x="98" y="243"/>
                  </a:lnTo>
                  <a:lnTo>
                    <a:pt x="117" y="170"/>
                  </a:lnTo>
                  <a:lnTo>
                    <a:pt x="71" y="154"/>
                  </a:lnTo>
                  <a:lnTo>
                    <a:pt x="56" y="142"/>
                  </a:lnTo>
                  <a:lnTo>
                    <a:pt x="44" y="132"/>
                  </a:lnTo>
                  <a:lnTo>
                    <a:pt x="35" y="122"/>
                  </a:lnTo>
                  <a:lnTo>
                    <a:pt x="23" y="105"/>
                  </a:lnTo>
                  <a:lnTo>
                    <a:pt x="17" y="97"/>
                  </a:lnTo>
                  <a:lnTo>
                    <a:pt x="76" y="113"/>
                  </a:lnTo>
                  <a:lnTo>
                    <a:pt x="78" y="53"/>
                  </a:lnTo>
                  <a:lnTo>
                    <a:pt x="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78"/>
            <p:cNvSpPr>
              <a:spLocks/>
            </p:cNvSpPr>
            <p:nvPr/>
          </p:nvSpPr>
          <p:spPr bwMode="auto">
            <a:xfrm>
              <a:off x="1289" y="2989"/>
              <a:ext cx="330" cy="215"/>
            </a:xfrm>
            <a:custGeom>
              <a:avLst/>
              <a:gdLst>
                <a:gd name="T0" fmla="*/ 314 w 330"/>
                <a:gd name="T1" fmla="*/ 82 h 215"/>
                <a:gd name="T2" fmla="*/ 330 w 330"/>
                <a:gd name="T3" fmla="*/ 45 h 215"/>
                <a:gd name="T4" fmla="*/ 273 w 330"/>
                <a:gd name="T5" fmla="*/ 0 h 215"/>
                <a:gd name="T6" fmla="*/ 0 w 330"/>
                <a:gd name="T7" fmla="*/ 157 h 215"/>
                <a:gd name="T8" fmla="*/ 30 w 330"/>
                <a:gd name="T9" fmla="*/ 215 h 215"/>
                <a:gd name="T10" fmla="*/ 246 w 330"/>
                <a:gd name="T11" fmla="*/ 121 h 215"/>
                <a:gd name="T12" fmla="*/ 40 w 330"/>
                <a:gd name="T13" fmla="*/ 187 h 215"/>
                <a:gd name="T14" fmla="*/ 41 w 330"/>
                <a:gd name="T15" fmla="*/ 161 h 215"/>
                <a:gd name="T16" fmla="*/ 236 w 330"/>
                <a:gd name="T17" fmla="*/ 52 h 215"/>
                <a:gd name="T18" fmla="*/ 314 w 330"/>
                <a:gd name="T19" fmla="*/ 82 h 215"/>
                <a:gd name="T20" fmla="*/ 314 w 330"/>
                <a:gd name="T21" fmla="*/ 82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0" h="215">
                  <a:moveTo>
                    <a:pt x="314" y="82"/>
                  </a:moveTo>
                  <a:lnTo>
                    <a:pt x="330" y="45"/>
                  </a:lnTo>
                  <a:lnTo>
                    <a:pt x="273" y="0"/>
                  </a:lnTo>
                  <a:lnTo>
                    <a:pt x="0" y="157"/>
                  </a:lnTo>
                  <a:lnTo>
                    <a:pt x="30" y="215"/>
                  </a:lnTo>
                  <a:lnTo>
                    <a:pt x="246" y="121"/>
                  </a:lnTo>
                  <a:lnTo>
                    <a:pt x="40" y="187"/>
                  </a:lnTo>
                  <a:lnTo>
                    <a:pt x="41" y="161"/>
                  </a:lnTo>
                  <a:lnTo>
                    <a:pt x="236" y="52"/>
                  </a:lnTo>
                  <a:lnTo>
                    <a:pt x="31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9"/>
            <p:cNvSpPr>
              <a:spLocks/>
            </p:cNvSpPr>
            <p:nvPr/>
          </p:nvSpPr>
          <p:spPr bwMode="auto">
            <a:xfrm>
              <a:off x="1241" y="2954"/>
              <a:ext cx="397" cy="349"/>
            </a:xfrm>
            <a:custGeom>
              <a:avLst/>
              <a:gdLst>
                <a:gd name="T0" fmla="*/ 397 w 397"/>
                <a:gd name="T1" fmla="*/ 53 h 349"/>
                <a:gd name="T2" fmla="*/ 324 w 397"/>
                <a:gd name="T3" fmla="*/ 0 h 349"/>
                <a:gd name="T4" fmla="*/ 0 w 397"/>
                <a:gd name="T5" fmla="*/ 170 h 349"/>
                <a:gd name="T6" fmla="*/ 51 w 397"/>
                <a:gd name="T7" fmla="*/ 349 h 349"/>
                <a:gd name="T8" fmla="*/ 347 w 397"/>
                <a:gd name="T9" fmla="*/ 163 h 349"/>
                <a:gd name="T10" fmla="*/ 356 w 397"/>
                <a:gd name="T11" fmla="*/ 139 h 349"/>
                <a:gd name="T12" fmla="*/ 73 w 397"/>
                <a:gd name="T13" fmla="*/ 299 h 349"/>
                <a:gd name="T14" fmla="*/ 23 w 397"/>
                <a:gd name="T15" fmla="*/ 180 h 349"/>
                <a:gd name="T16" fmla="*/ 319 w 397"/>
                <a:gd name="T17" fmla="*/ 17 h 349"/>
                <a:gd name="T18" fmla="*/ 397 w 397"/>
                <a:gd name="T19" fmla="*/ 53 h 349"/>
                <a:gd name="T20" fmla="*/ 397 w 397"/>
                <a:gd name="T21" fmla="*/ 53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7" h="349">
                  <a:moveTo>
                    <a:pt x="397" y="53"/>
                  </a:moveTo>
                  <a:lnTo>
                    <a:pt x="324" y="0"/>
                  </a:lnTo>
                  <a:lnTo>
                    <a:pt x="0" y="170"/>
                  </a:lnTo>
                  <a:lnTo>
                    <a:pt x="51" y="349"/>
                  </a:lnTo>
                  <a:lnTo>
                    <a:pt x="347" y="163"/>
                  </a:lnTo>
                  <a:lnTo>
                    <a:pt x="356" y="139"/>
                  </a:lnTo>
                  <a:lnTo>
                    <a:pt x="73" y="299"/>
                  </a:lnTo>
                  <a:lnTo>
                    <a:pt x="23" y="180"/>
                  </a:lnTo>
                  <a:lnTo>
                    <a:pt x="319" y="17"/>
                  </a:lnTo>
                  <a:lnTo>
                    <a:pt x="39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0"/>
            <p:cNvSpPr>
              <a:spLocks/>
            </p:cNvSpPr>
            <p:nvPr/>
          </p:nvSpPr>
          <p:spPr bwMode="auto">
            <a:xfrm>
              <a:off x="1426" y="2959"/>
              <a:ext cx="91" cy="69"/>
            </a:xfrm>
            <a:custGeom>
              <a:avLst/>
              <a:gdLst>
                <a:gd name="T0" fmla="*/ 91 w 91"/>
                <a:gd name="T1" fmla="*/ 23 h 69"/>
                <a:gd name="T2" fmla="*/ 66 w 91"/>
                <a:gd name="T3" fmla="*/ 0 h 69"/>
                <a:gd name="T4" fmla="*/ 0 w 91"/>
                <a:gd name="T5" fmla="*/ 29 h 69"/>
                <a:gd name="T6" fmla="*/ 4 w 91"/>
                <a:gd name="T7" fmla="*/ 69 h 69"/>
                <a:gd name="T8" fmla="*/ 35 w 91"/>
                <a:gd name="T9" fmla="*/ 55 h 69"/>
                <a:gd name="T10" fmla="*/ 35 w 91"/>
                <a:gd name="T11" fmla="*/ 30 h 69"/>
                <a:gd name="T12" fmla="*/ 62 w 91"/>
                <a:gd name="T13" fmla="*/ 12 h 69"/>
                <a:gd name="T14" fmla="*/ 69 w 91"/>
                <a:gd name="T15" fmla="*/ 37 h 69"/>
                <a:gd name="T16" fmla="*/ 91 w 91"/>
                <a:gd name="T17" fmla="*/ 23 h 69"/>
                <a:gd name="T18" fmla="*/ 91 w 91"/>
                <a:gd name="T19" fmla="*/ 23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69">
                  <a:moveTo>
                    <a:pt x="91" y="23"/>
                  </a:moveTo>
                  <a:lnTo>
                    <a:pt x="66" y="0"/>
                  </a:lnTo>
                  <a:lnTo>
                    <a:pt x="0" y="29"/>
                  </a:lnTo>
                  <a:lnTo>
                    <a:pt x="4" y="69"/>
                  </a:lnTo>
                  <a:lnTo>
                    <a:pt x="35" y="55"/>
                  </a:lnTo>
                  <a:lnTo>
                    <a:pt x="35" y="30"/>
                  </a:lnTo>
                  <a:lnTo>
                    <a:pt x="62" y="12"/>
                  </a:lnTo>
                  <a:lnTo>
                    <a:pt x="69" y="37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1"/>
            <p:cNvSpPr>
              <a:spLocks/>
            </p:cNvSpPr>
            <p:nvPr/>
          </p:nvSpPr>
          <p:spPr bwMode="auto">
            <a:xfrm>
              <a:off x="1305" y="3026"/>
              <a:ext cx="90" cy="67"/>
            </a:xfrm>
            <a:custGeom>
              <a:avLst/>
              <a:gdLst>
                <a:gd name="T0" fmla="*/ 90 w 90"/>
                <a:gd name="T1" fmla="*/ 20 h 67"/>
                <a:gd name="T2" fmla="*/ 61 w 90"/>
                <a:gd name="T3" fmla="*/ 0 h 67"/>
                <a:gd name="T4" fmla="*/ 0 w 90"/>
                <a:gd name="T5" fmla="*/ 26 h 67"/>
                <a:gd name="T6" fmla="*/ 1 w 90"/>
                <a:gd name="T7" fmla="*/ 67 h 67"/>
                <a:gd name="T8" fmla="*/ 34 w 90"/>
                <a:gd name="T9" fmla="*/ 53 h 67"/>
                <a:gd name="T10" fmla="*/ 33 w 90"/>
                <a:gd name="T11" fmla="*/ 28 h 67"/>
                <a:gd name="T12" fmla="*/ 61 w 90"/>
                <a:gd name="T13" fmla="*/ 11 h 67"/>
                <a:gd name="T14" fmla="*/ 69 w 90"/>
                <a:gd name="T15" fmla="*/ 31 h 67"/>
                <a:gd name="T16" fmla="*/ 90 w 90"/>
                <a:gd name="T17" fmla="*/ 20 h 67"/>
                <a:gd name="T18" fmla="*/ 90 w 90"/>
                <a:gd name="T19" fmla="*/ 2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67">
                  <a:moveTo>
                    <a:pt x="90" y="20"/>
                  </a:moveTo>
                  <a:lnTo>
                    <a:pt x="61" y="0"/>
                  </a:lnTo>
                  <a:lnTo>
                    <a:pt x="0" y="26"/>
                  </a:lnTo>
                  <a:lnTo>
                    <a:pt x="1" y="67"/>
                  </a:lnTo>
                  <a:lnTo>
                    <a:pt x="34" y="53"/>
                  </a:lnTo>
                  <a:lnTo>
                    <a:pt x="33" y="28"/>
                  </a:lnTo>
                  <a:lnTo>
                    <a:pt x="61" y="11"/>
                  </a:lnTo>
                  <a:lnTo>
                    <a:pt x="69" y="31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82"/>
            <p:cNvSpPr>
              <a:spLocks/>
            </p:cNvSpPr>
            <p:nvPr/>
          </p:nvSpPr>
          <p:spPr bwMode="auto">
            <a:xfrm>
              <a:off x="1997" y="2926"/>
              <a:ext cx="86" cy="62"/>
            </a:xfrm>
            <a:custGeom>
              <a:avLst/>
              <a:gdLst>
                <a:gd name="T0" fmla="*/ 0 w 86"/>
                <a:gd name="T1" fmla="*/ 38 h 62"/>
                <a:gd name="T2" fmla="*/ 24 w 86"/>
                <a:gd name="T3" fmla="*/ 0 h 62"/>
                <a:gd name="T4" fmla="*/ 84 w 86"/>
                <a:gd name="T5" fmla="*/ 17 h 62"/>
                <a:gd name="T6" fmla="*/ 86 w 86"/>
                <a:gd name="T7" fmla="*/ 62 h 62"/>
                <a:gd name="T8" fmla="*/ 62 w 86"/>
                <a:gd name="T9" fmla="*/ 51 h 62"/>
                <a:gd name="T10" fmla="*/ 71 w 86"/>
                <a:gd name="T11" fmla="*/ 30 h 62"/>
                <a:gd name="T12" fmla="*/ 44 w 86"/>
                <a:gd name="T13" fmla="*/ 20 h 62"/>
                <a:gd name="T14" fmla="*/ 38 w 86"/>
                <a:gd name="T15" fmla="*/ 47 h 62"/>
                <a:gd name="T16" fmla="*/ 0 w 86"/>
                <a:gd name="T17" fmla="*/ 38 h 62"/>
                <a:gd name="T18" fmla="*/ 0 w 86"/>
                <a:gd name="T19" fmla="*/ 38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62">
                  <a:moveTo>
                    <a:pt x="0" y="38"/>
                  </a:moveTo>
                  <a:lnTo>
                    <a:pt x="24" y="0"/>
                  </a:lnTo>
                  <a:lnTo>
                    <a:pt x="84" y="17"/>
                  </a:lnTo>
                  <a:lnTo>
                    <a:pt x="86" y="62"/>
                  </a:lnTo>
                  <a:lnTo>
                    <a:pt x="62" y="51"/>
                  </a:lnTo>
                  <a:lnTo>
                    <a:pt x="71" y="30"/>
                  </a:lnTo>
                  <a:lnTo>
                    <a:pt x="44" y="20"/>
                  </a:lnTo>
                  <a:lnTo>
                    <a:pt x="38" y="4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83"/>
            <p:cNvSpPr>
              <a:spLocks/>
            </p:cNvSpPr>
            <p:nvPr/>
          </p:nvSpPr>
          <p:spPr bwMode="auto">
            <a:xfrm>
              <a:off x="2141" y="2973"/>
              <a:ext cx="92" cy="73"/>
            </a:xfrm>
            <a:custGeom>
              <a:avLst/>
              <a:gdLst>
                <a:gd name="T0" fmla="*/ 0 w 92"/>
                <a:gd name="T1" fmla="*/ 36 h 73"/>
                <a:gd name="T2" fmla="*/ 27 w 92"/>
                <a:gd name="T3" fmla="*/ 0 h 73"/>
                <a:gd name="T4" fmla="*/ 84 w 92"/>
                <a:gd name="T5" fmla="*/ 18 h 73"/>
                <a:gd name="T6" fmla="*/ 92 w 92"/>
                <a:gd name="T7" fmla="*/ 73 h 73"/>
                <a:gd name="T8" fmla="*/ 70 w 92"/>
                <a:gd name="T9" fmla="*/ 64 h 73"/>
                <a:gd name="T10" fmla="*/ 77 w 92"/>
                <a:gd name="T11" fmla="*/ 36 h 73"/>
                <a:gd name="T12" fmla="*/ 43 w 92"/>
                <a:gd name="T13" fmla="*/ 21 h 73"/>
                <a:gd name="T14" fmla="*/ 44 w 92"/>
                <a:gd name="T15" fmla="*/ 55 h 73"/>
                <a:gd name="T16" fmla="*/ 0 w 92"/>
                <a:gd name="T17" fmla="*/ 36 h 73"/>
                <a:gd name="T18" fmla="*/ 0 w 92"/>
                <a:gd name="T19" fmla="*/ 36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73">
                  <a:moveTo>
                    <a:pt x="0" y="36"/>
                  </a:moveTo>
                  <a:lnTo>
                    <a:pt x="27" y="0"/>
                  </a:lnTo>
                  <a:lnTo>
                    <a:pt x="84" y="18"/>
                  </a:lnTo>
                  <a:lnTo>
                    <a:pt x="92" y="73"/>
                  </a:lnTo>
                  <a:lnTo>
                    <a:pt x="70" y="64"/>
                  </a:lnTo>
                  <a:lnTo>
                    <a:pt x="77" y="36"/>
                  </a:lnTo>
                  <a:lnTo>
                    <a:pt x="43" y="21"/>
                  </a:lnTo>
                  <a:lnTo>
                    <a:pt x="44" y="5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84"/>
            <p:cNvSpPr>
              <a:spLocks/>
            </p:cNvSpPr>
            <p:nvPr/>
          </p:nvSpPr>
          <p:spPr bwMode="auto">
            <a:xfrm>
              <a:off x="1736" y="2889"/>
              <a:ext cx="205" cy="57"/>
            </a:xfrm>
            <a:custGeom>
              <a:avLst/>
              <a:gdLst>
                <a:gd name="T0" fmla="*/ 0 w 205"/>
                <a:gd name="T1" fmla="*/ 34 h 57"/>
                <a:gd name="T2" fmla="*/ 6 w 205"/>
                <a:gd name="T3" fmla="*/ 29 h 57"/>
                <a:gd name="T4" fmla="*/ 14 w 205"/>
                <a:gd name="T5" fmla="*/ 25 h 57"/>
                <a:gd name="T6" fmla="*/ 24 w 205"/>
                <a:gd name="T7" fmla="*/ 19 h 57"/>
                <a:gd name="T8" fmla="*/ 37 w 205"/>
                <a:gd name="T9" fmla="*/ 13 h 57"/>
                <a:gd name="T10" fmla="*/ 52 w 205"/>
                <a:gd name="T11" fmla="*/ 7 h 57"/>
                <a:gd name="T12" fmla="*/ 68 w 205"/>
                <a:gd name="T13" fmla="*/ 3 h 57"/>
                <a:gd name="T14" fmla="*/ 86 w 205"/>
                <a:gd name="T15" fmla="*/ 0 h 57"/>
                <a:gd name="T16" fmla="*/ 126 w 205"/>
                <a:gd name="T17" fmla="*/ 3 h 57"/>
                <a:gd name="T18" fmla="*/ 165 w 205"/>
                <a:gd name="T19" fmla="*/ 13 h 57"/>
                <a:gd name="T20" fmla="*/ 194 w 205"/>
                <a:gd name="T21" fmla="*/ 24 h 57"/>
                <a:gd name="T22" fmla="*/ 205 w 205"/>
                <a:gd name="T23" fmla="*/ 29 h 57"/>
                <a:gd name="T24" fmla="*/ 181 w 205"/>
                <a:gd name="T25" fmla="*/ 57 h 57"/>
                <a:gd name="T26" fmla="*/ 173 w 205"/>
                <a:gd name="T27" fmla="*/ 52 h 57"/>
                <a:gd name="T28" fmla="*/ 165 w 205"/>
                <a:gd name="T29" fmla="*/ 47 h 57"/>
                <a:gd name="T30" fmla="*/ 154 w 205"/>
                <a:gd name="T31" fmla="*/ 42 h 57"/>
                <a:gd name="T32" fmla="*/ 141 w 205"/>
                <a:gd name="T33" fmla="*/ 36 h 57"/>
                <a:gd name="T34" fmla="*/ 126 w 205"/>
                <a:gd name="T35" fmla="*/ 30 h 57"/>
                <a:gd name="T36" fmla="*/ 111 w 205"/>
                <a:gd name="T37" fmla="*/ 26 h 57"/>
                <a:gd name="T38" fmla="*/ 95 w 205"/>
                <a:gd name="T39" fmla="*/ 24 h 57"/>
                <a:gd name="T40" fmla="*/ 31 w 205"/>
                <a:gd name="T41" fmla="*/ 28 h 57"/>
                <a:gd name="T42" fmla="*/ 0 w 205"/>
                <a:gd name="T43" fmla="*/ 34 h 57"/>
                <a:gd name="T44" fmla="*/ 0 w 205"/>
                <a:gd name="T45" fmla="*/ 34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57">
                  <a:moveTo>
                    <a:pt x="0" y="34"/>
                  </a:moveTo>
                  <a:lnTo>
                    <a:pt x="6" y="29"/>
                  </a:lnTo>
                  <a:lnTo>
                    <a:pt x="14" y="25"/>
                  </a:lnTo>
                  <a:lnTo>
                    <a:pt x="24" y="19"/>
                  </a:lnTo>
                  <a:lnTo>
                    <a:pt x="37" y="13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86" y="0"/>
                  </a:lnTo>
                  <a:lnTo>
                    <a:pt x="126" y="3"/>
                  </a:lnTo>
                  <a:lnTo>
                    <a:pt x="165" y="13"/>
                  </a:lnTo>
                  <a:lnTo>
                    <a:pt x="194" y="24"/>
                  </a:lnTo>
                  <a:lnTo>
                    <a:pt x="205" y="29"/>
                  </a:lnTo>
                  <a:lnTo>
                    <a:pt x="181" y="57"/>
                  </a:lnTo>
                  <a:lnTo>
                    <a:pt x="173" y="52"/>
                  </a:lnTo>
                  <a:lnTo>
                    <a:pt x="165" y="47"/>
                  </a:lnTo>
                  <a:lnTo>
                    <a:pt x="154" y="42"/>
                  </a:lnTo>
                  <a:lnTo>
                    <a:pt x="141" y="36"/>
                  </a:lnTo>
                  <a:lnTo>
                    <a:pt x="126" y="30"/>
                  </a:lnTo>
                  <a:lnTo>
                    <a:pt x="111" y="26"/>
                  </a:lnTo>
                  <a:lnTo>
                    <a:pt x="95" y="24"/>
                  </a:lnTo>
                  <a:lnTo>
                    <a:pt x="31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85"/>
            <p:cNvSpPr>
              <a:spLocks/>
            </p:cNvSpPr>
            <p:nvPr/>
          </p:nvSpPr>
          <p:spPr bwMode="auto">
            <a:xfrm>
              <a:off x="1747" y="3474"/>
              <a:ext cx="90" cy="90"/>
            </a:xfrm>
            <a:custGeom>
              <a:avLst/>
              <a:gdLst>
                <a:gd name="T0" fmla="*/ 61 w 90"/>
                <a:gd name="T1" fmla="*/ 0 h 90"/>
                <a:gd name="T2" fmla="*/ 27 w 90"/>
                <a:gd name="T3" fmla="*/ 5 h 90"/>
                <a:gd name="T4" fmla="*/ 0 w 90"/>
                <a:gd name="T5" fmla="*/ 33 h 90"/>
                <a:gd name="T6" fmla="*/ 4 w 90"/>
                <a:gd name="T7" fmla="*/ 70 h 90"/>
                <a:gd name="T8" fmla="*/ 17 w 90"/>
                <a:gd name="T9" fmla="*/ 86 h 90"/>
                <a:gd name="T10" fmla="*/ 56 w 90"/>
                <a:gd name="T11" fmla="*/ 90 h 90"/>
                <a:gd name="T12" fmla="*/ 90 w 90"/>
                <a:gd name="T13" fmla="*/ 54 h 90"/>
                <a:gd name="T14" fmla="*/ 57 w 90"/>
                <a:gd name="T15" fmla="*/ 70 h 90"/>
                <a:gd name="T16" fmla="*/ 34 w 90"/>
                <a:gd name="T17" fmla="*/ 70 h 90"/>
                <a:gd name="T18" fmla="*/ 22 w 90"/>
                <a:gd name="T19" fmla="*/ 41 h 90"/>
                <a:gd name="T20" fmla="*/ 33 w 90"/>
                <a:gd name="T21" fmla="*/ 18 h 90"/>
                <a:gd name="T22" fmla="*/ 61 w 90"/>
                <a:gd name="T23" fmla="*/ 0 h 90"/>
                <a:gd name="T24" fmla="*/ 61 w 90"/>
                <a:gd name="T25" fmla="*/ 0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90">
                  <a:moveTo>
                    <a:pt x="61" y="0"/>
                  </a:moveTo>
                  <a:lnTo>
                    <a:pt x="27" y="5"/>
                  </a:lnTo>
                  <a:lnTo>
                    <a:pt x="0" y="33"/>
                  </a:lnTo>
                  <a:lnTo>
                    <a:pt x="4" y="70"/>
                  </a:lnTo>
                  <a:lnTo>
                    <a:pt x="17" y="86"/>
                  </a:lnTo>
                  <a:lnTo>
                    <a:pt x="56" y="90"/>
                  </a:lnTo>
                  <a:lnTo>
                    <a:pt x="90" y="54"/>
                  </a:lnTo>
                  <a:lnTo>
                    <a:pt x="57" y="70"/>
                  </a:lnTo>
                  <a:lnTo>
                    <a:pt x="34" y="70"/>
                  </a:lnTo>
                  <a:lnTo>
                    <a:pt x="22" y="41"/>
                  </a:lnTo>
                  <a:lnTo>
                    <a:pt x="33" y="1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86"/>
            <p:cNvSpPr>
              <a:spLocks/>
            </p:cNvSpPr>
            <p:nvPr/>
          </p:nvSpPr>
          <p:spPr bwMode="auto">
            <a:xfrm>
              <a:off x="1919" y="2945"/>
              <a:ext cx="373" cy="449"/>
            </a:xfrm>
            <a:custGeom>
              <a:avLst/>
              <a:gdLst>
                <a:gd name="T0" fmla="*/ 0 w 373"/>
                <a:gd name="T1" fmla="*/ 48 h 449"/>
                <a:gd name="T2" fmla="*/ 47 w 373"/>
                <a:gd name="T3" fmla="*/ 0 h 449"/>
                <a:gd name="T4" fmla="*/ 373 w 373"/>
                <a:gd name="T5" fmla="*/ 111 h 449"/>
                <a:gd name="T6" fmla="*/ 373 w 373"/>
                <a:gd name="T7" fmla="*/ 255 h 449"/>
                <a:gd name="T8" fmla="*/ 322 w 373"/>
                <a:gd name="T9" fmla="*/ 243 h 449"/>
                <a:gd name="T10" fmla="*/ 318 w 373"/>
                <a:gd name="T11" fmla="*/ 277 h 449"/>
                <a:gd name="T12" fmla="*/ 287 w 373"/>
                <a:gd name="T13" fmla="*/ 291 h 449"/>
                <a:gd name="T14" fmla="*/ 279 w 373"/>
                <a:gd name="T15" fmla="*/ 336 h 449"/>
                <a:gd name="T16" fmla="*/ 248 w 373"/>
                <a:gd name="T17" fmla="*/ 346 h 449"/>
                <a:gd name="T18" fmla="*/ 245 w 373"/>
                <a:gd name="T19" fmla="*/ 383 h 449"/>
                <a:gd name="T20" fmla="*/ 218 w 373"/>
                <a:gd name="T21" fmla="*/ 388 h 449"/>
                <a:gd name="T22" fmla="*/ 221 w 373"/>
                <a:gd name="T23" fmla="*/ 426 h 449"/>
                <a:gd name="T24" fmla="*/ 175 w 373"/>
                <a:gd name="T25" fmla="*/ 449 h 449"/>
                <a:gd name="T26" fmla="*/ 153 w 373"/>
                <a:gd name="T27" fmla="*/ 442 h 449"/>
                <a:gd name="T28" fmla="*/ 261 w 373"/>
                <a:gd name="T29" fmla="*/ 262 h 449"/>
                <a:gd name="T30" fmla="*/ 198 w 373"/>
                <a:gd name="T31" fmla="*/ 264 h 449"/>
                <a:gd name="T32" fmla="*/ 129 w 373"/>
                <a:gd name="T33" fmla="*/ 433 h 449"/>
                <a:gd name="T34" fmla="*/ 104 w 373"/>
                <a:gd name="T35" fmla="*/ 427 h 449"/>
                <a:gd name="T36" fmla="*/ 159 w 373"/>
                <a:gd name="T37" fmla="*/ 260 h 449"/>
                <a:gd name="T38" fmla="*/ 55 w 373"/>
                <a:gd name="T39" fmla="*/ 266 h 449"/>
                <a:gd name="T40" fmla="*/ 68 w 373"/>
                <a:gd name="T41" fmla="*/ 248 h 449"/>
                <a:gd name="T42" fmla="*/ 79 w 373"/>
                <a:gd name="T43" fmla="*/ 209 h 449"/>
                <a:gd name="T44" fmla="*/ 74 w 373"/>
                <a:gd name="T45" fmla="*/ 168 h 449"/>
                <a:gd name="T46" fmla="*/ 70 w 373"/>
                <a:gd name="T47" fmla="*/ 147 h 449"/>
                <a:gd name="T48" fmla="*/ 349 w 373"/>
                <a:gd name="T49" fmla="*/ 229 h 449"/>
                <a:gd name="T50" fmla="*/ 334 w 373"/>
                <a:gd name="T51" fmla="*/ 121 h 449"/>
                <a:gd name="T52" fmla="*/ 54 w 373"/>
                <a:gd name="T53" fmla="*/ 22 h 449"/>
                <a:gd name="T54" fmla="*/ 23 w 373"/>
                <a:gd name="T55" fmla="*/ 68 h 449"/>
                <a:gd name="T56" fmla="*/ 0 w 373"/>
                <a:gd name="T57" fmla="*/ 48 h 449"/>
                <a:gd name="T58" fmla="*/ 0 w 373"/>
                <a:gd name="T59" fmla="*/ 48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3" h="449">
                  <a:moveTo>
                    <a:pt x="0" y="48"/>
                  </a:moveTo>
                  <a:lnTo>
                    <a:pt x="47" y="0"/>
                  </a:lnTo>
                  <a:lnTo>
                    <a:pt x="373" y="111"/>
                  </a:lnTo>
                  <a:lnTo>
                    <a:pt x="373" y="255"/>
                  </a:lnTo>
                  <a:lnTo>
                    <a:pt x="322" y="243"/>
                  </a:lnTo>
                  <a:lnTo>
                    <a:pt x="318" y="277"/>
                  </a:lnTo>
                  <a:lnTo>
                    <a:pt x="287" y="291"/>
                  </a:lnTo>
                  <a:lnTo>
                    <a:pt x="279" y="336"/>
                  </a:lnTo>
                  <a:lnTo>
                    <a:pt x="248" y="346"/>
                  </a:lnTo>
                  <a:lnTo>
                    <a:pt x="245" y="383"/>
                  </a:lnTo>
                  <a:lnTo>
                    <a:pt x="218" y="388"/>
                  </a:lnTo>
                  <a:lnTo>
                    <a:pt x="221" y="426"/>
                  </a:lnTo>
                  <a:lnTo>
                    <a:pt x="175" y="449"/>
                  </a:lnTo>
                  <a:lnTo>
                    <a:pt x="153" y="442"/>
                  </a:lnTo>
                  <a:lnTo>
                    <a:pt x="261" y="262"/>
                  </a:lnTo>
                  <a:lnTo>
                    <a:pt x="198" y="264"/>
                  </a:lnTo>
                  <a:lnTo>
                    <a:pt x="129" y="433"/>
                  </a:lnTo>
                  <a:lnTo>
                    <a:pt x="104" y="427"/>
                  </a:lnTo>
                  <a:lnTo>
                    <a:pt x="159" y="260"/>
                  </a:lnTo>
                  <a:lnTo>
                    <a:pt x="55" y="266"/>
                  </a:lnTo>
                  <a:lnTo>
                    <a:pt x="68" y="248"/>
                  </a:lnTo>
                  <a:lnTo>
                    <a:pt x="79" y="209"/>
                  </a:lnTo>
                  <a:lnTo>
                    <a:pt x="74" y="168"/>
                  </a:lnTo>
                  <a:lnTo>
                    <a:pt x="70" y="147"/>
                  </a:lnTo>
                  <a:lnTo>
                    <a:pt x="349" y="229"/>
                  </a:lnTo>
                  <a:lnTo>
                    <a:pt x="334" y="121"/>
                  </a:lnTo>
                  <a:lnTo>
                    <a:pt x="54" y="22"/>
                  </a:lnTo>
                  <a:lnTo>
                    <a:pt x="23" y="6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87"/>
            <p:cNvSpPr>
              <a:spLocks/>
            </p:cNvSpPr>
            <p:nvPr/>
          </p:nvSpPr>
          <p:spPr bwMode="auto">
            <a:xfrm>
              <a:off x="1973" y="3001"/>
              <a:ext cx="251" cy="133"/>
            </a:xfrm>
            <a:custGeom>
              <a:avLst/>
              <a:gdLst>
                <a:gd name="T0" fmla="*/ 0 w 251"/>
                <a:gd name="T1" fmla="*/ 31 h 133"/>
                <a:gd name="T2" fmla="*/ 28 w 251"/>
                <a:gd name="T3" fmla="*/ 0 h 133"/>
                <a:gd name="T4" fmla="*/ 247 w 251"/>
                <a:gd name="T5" fmla="*/ 77 h 133"/>
                <a:gd name="T6" fmla="*/ 251 w 251"/>
                <a:gd name="T7" fmla="*/ 133 h 133"/>
                <a:gd name="T8" fmla="*/ 98 w 251"/>
                <a:gd name="T9" fmla="*/ 89 h 133"/>
                <a:gd name="T10" fmla="*/ 221 w 251"/>
                <a:gd name="T11" fmla="*/ 111 h 133"/>
                <a:gd name="T12" fmla="*/ 225 w 251"/>
                <a:gd name="T13" fmla="*/ 84 h 133"/>
                <a:gd name="T14" fmla="*/ 42 w 251"/>
                <a:gd name="T15" fmla="*/ 22 h 133"/>
                <a:gd name="T16" fmla="*/ 14 w 251"/>
                <a:gd name="T17" fmla="*/ 57 h 133"/>
                <a:gd name="T18" fmla="*/ 0 w 251"/>
                <a:gd name="T19" fmla="*/ 31 h 133"/>
                <a:gd name="T20" fmla="*/ 0 w 251"/>
                <a:gd name="T21" fmla="*/ 31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33">
                  <a:moveTo>
                    <a:pt x="0" y="31"/>
                  </a:moveTo>
                  <a:lnTo>
                    <a:pt x="28" y="0"/>
                  </a:lnTo>
                  <a:lnTo>
                    <a:pt x="247" y="77"/>
                  </a:lnTo>
                  <a:lnTo>
                    <a:pt x="251" y="133"/>
                  </a:lnTo>
                  <a:lnTo>
                    <a:pt x="98" y="89"/>
                  </a:lnTo>
                  <a:lnTo>
                    <a:pt x="221" y="111"/>
                  </a:lnTo>
                  <a:lnTo>
                    <a:pt x="225" y="84"/>
                  </a:lnTo>
                  <a:lnTo>
                    <a:pt x="42" y="22"/>
                  </a:lnTo>
                  <a:lnTo>
                    <a:pt x="14" y="5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8"/>
            <p:cNvSpPr>
              <a:spLocks/>
            </p:cNvSpPr>
            <p:nvPr/>
          </p:nvSpPr>
          <p:spPr bwMode="auto">
            <a:xfrm>
              <a:off x="1468" y="3526"/>
              <a:ext cx="423" cy="77"/>
            </a:xfrm>
            <a:custGeom>
              <a:avLst/>
              <a:gdLst>
                <a:gd name="T0" fmla="*/ 0 w 423"/>
                <a:gd name="T1" fmla="*/ 0 h 77"/>
                <a:gd name="T2" fmla="*/ 7 w 423"/>
                <a:gd name="T3" fmla="*/ 76 h 77"/>
                <a:gd name="T4" fmla="*/ 423 w 423"/>
                <a:gd name="T5" fmla="*/ 77 h 77"/>
                <a:gd name="T6" fmla="*/ 418 w 423"/>
                <a:gd name="T7" fmla="*/ 42 h 77"/>
                <a:gd name="T8" fmla="*/ 40 w 423"/>
                <a:gd name="T9" fmla="*/ 55 h 77"/>
                <a:gd name="T10" fmla="*/ 0 w 423"/>
                <a:gd name="T11" fmla="*/ 0 h 77"/>
                <a:gd name="T12" fmla="*/ 0 w 423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3" h="77">
                  <a:moveTo>
                    <a:pt x="0" y="0"/>
                  </a:moveTo>
                  <a:lnTo>
                    <a:pt x="7" y="76"/>
                  </a:lnTo>
                  <a:lnTo>
                    <a:pt x="423" y="77"/>
                  </a:lnTo>
                  <a:lnTo>
                    <a:pt x="418" y="42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89"/>
            <p:cNvSpPr>
              <a:spLocks/>
            </p:cNvSpPr>
            <p:nvPr/>
          </p:nvSpPr>
          <p:spPr bwMode="auto">
            <a:xfrm>
              <a:off x="1320" y="3044"/>
              <a:ext cx="46" cy="40"/>
            </a:xfrm>
            <a:custGeom>
              <a:avLst/>
              <a:gdLst>
                <a:gd name="T0" fmla="*/ 0 w 46"/>
                <a:gd name="T1" fmla="*/ 11 h 40"/>
                <a:gd name="T2" fmla="*/ 17 w 46"/>
                <a:gd name="T3" fmla="*/ 0 h 40"/>
                <a:gd name="T4" fmla="*/ 46 w 46"/>
                <a:gd name="T5" fmla="*/ 17 h 40"/>
                <a:gd name="T6" fmla="*/ 1 w 46"/>
                <a:gd name="T7" fmla="*/ 40 h 40"/>
                <a:gd name="T8" fmla="*/ 0 w 46"/>
                <a:gd name="T9" fmla="*/ 11 h 40"/>
                <a:gd name="T10" fmla="*/ 0 w 46"/>
                <a:gd name="T11" fmla="*/ 1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0">
                  <a:moveTo>
                    <a:pt x="0" y="11"/>
                  </a:moveTo>
                  <a:lnTo>
                    <a:pt x="17" y="0"/>
                  </a:lnTo>
                  <a:lnTo>
                    <a:pt x="46" y="17"/>
                  </a:lnTo>
                  <a:lnTo>
                    <a:pt x="1" y="4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90"/>
            <p:cNvSpPr>
              <a:spLocks/>
            </p:cNvSpPr>
            <p:nvPr/>
          </p:nvSpPr>
          <p:spPr bwMode="auto">
            <a:xfrm>
              <a:off x="1443" y="2981"/>
              <a:ext cx="41" cy="35"/>
            </a:xfrm>
            <a:custGeom>
              <a:avLst/>
              <a:gdLst>
                <a:gd name="T0" fmla="*/ 0 w 41"/>
                <a:gd name="T1" fmla="*/ 7 h 35"/>
                <a:gd name="T2" fmla="*/ 26 w 41"/>
                <a:gd name="T3" fmla="*/ 0 h 35"/>
                <a:gd name="T4" fmla="*/ 41 w 41"/>
                <a:gd name="T5" fmla="*/ 19 h 35"/>
                <a:gd name="T6" fmla="*/ 7 w 41"/>
                <a:gd name="T7" fmla="*/ 35 h 35"/>
                <a:gd name="T8" fmla="*/ 0 w 41"/>
                <a:gd name="T9" fmla="*/ 7 h 35"/>
                <a:gd name="T10" fmla="*/ 0 w 41"/>
                <a:gd name="T11" fmla="*/ 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35">
                  <a:moveTo>
                    <a:pt x="0" y="7"/>
                  </a:moveTo>
                  <a:lnTo>
                    <a:pt x="26" y="0"/>
                  </a:lnTo>
                  <a:lnTo>
                    <a:pt x="41" y="19"/>
                  </a:lnTo>
                  <a:lnTo>
                    <a:pt x="7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91"/>
            <p:cNvSpPr>
              <a:spLocks/>
            </p:cNvSpPr>
            <p:nvPr/>
          </p:nvSpPr>
          <p:spPr bwMode="auto">
            <a:xfrm>
              <a:off x="2014" y="2939"/>
              <a:ext cx="45" cy="38"/>
            </a:xfrm>
            <a:custGeom>
              <a:avLst/>
              <a:gdLst>
                <a:gd name="T0" fmla="*/ 0 w 45"/>
                <a:gd name="T1" fmla="*/ 22 h 38"/>
                <a:gd name="T2" fmla="*/ 16 w 45"/>
                <a:gd name="T3" fmla="*/ 0 h 38"/>
                <a:gd name="T4" fmla="*/ 37 w 45"/>
                <a:gd name="T5" fmla="*/ 6 h 38"/>
                <a:gd name="T6" fmla="*/ 45 w 45"/>
                <a:gd name="T7" fmla="*/ 38 h 38"/>
                <a:gd name="T8" fmla="*/ 0 w 45"/>
                <a:gd name="T9" fmla="*/ 22 h 38"/>
                <a:gd name="T10" fmla="*/ 0 w 45"/>
                <a:gd name="T11" fmla="*/ 2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8">
                  <a:moveTo>
                    <a:pt x="0" y="22"/>
                  </a:moveTo>
                  <a:lnTo>
                    <a:pt x="16" y="0"/>
                  </a:lnTo>
                  <a:lnTo>
                    <a:pt x="37" y="6"/>
                  </a:lnTo>
                  <a:lnTo>
                    <a:pt x="45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92"/>
            <p:cNvSpPr>
              <a:spLocks/>
            </p:cNvSpPr>
            <p:nvPr/>
          </p:nvSpPr>
          <p:spPr bwMode="auto">
            <a:xfrm>
              <a:off x="2159" y="2986"/>
              <a:ext cx="44" cy="45"/>
            </a:xfrm>
            <a:custGeom>
              <a:avLst/>
              <a:gdLst>
                <a:gd name="T0" fmla="*/ 0 w 44"/>
                <a:gd name="T1" fmla="*/ 26 h 45"/>
                <a:gd name="T2" fmla="*/ 20 w 44"/>
                <a:gd name="T3" fmla="*/ 0 h 45"/>
                <a:gd name="T4" fmla="*/ 38 w 44"/>
                <a:gd name="T5" fmla="*/ 5 h 45"/>
                <a:gd name="T6" fmla="*/ 44 w 44"/>
                <a:gd name="T7" fmla="*/ 45 h 45"/>
                <a:gd name="T8" fmla="*/ 0 w 44"/>
                <a:gd name="T9" fmla="*/ 26 h 45"/>
                <a:gd name="T10" fmla="*/ 0 w 44"/>
                <a:gd name="T11" fmla="*/ 26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5">
                  <a:moveTo>
                    <a:pt x="0" y="26"/>
                  </a:moveTo>
                  <a:lnTo>
                    <a:pt x="20" y="0"/>
                  </a:lnTo>
                  <a:lnTo>
                    <a:pt x="38" y="5"/>
                  </a:lnTo>
                  <a:lnTo>
                    <a:pt x="44" y="4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93"/>
            <p:cNvSpPr>
              <a:spLocks/>
            </p:cNvSpPr>
            <p:nvPr/>
          </p:nvSpPr>
          <p:spPr bwMode="auto">
            <a:xfrm>
              <a:off x="1706" y="3077"/>
              <a:ext cx="161" cy="138"/>
            </a:xfrm>
            <a:custGeom>
              <a:avLst/>
              <a:gdLst>
                <a:gd name="T0" fmla="*/ 121 w 161"/>
                <a:gd name="T1" fmla="*/ 55 h 138"/>
                <a:gd name="T2" fmla="*/ 89 w 161"/>
                <a:gd name="T3" fmla="*/ 36 h 138"/>
                <a:gd name="T4" fmla="*/ 32 w 161"/>
                <a:gd name="T5" fmla="*/ 57 h 138"/>
                <a:gd name="T6" fmla="*/ 29 w 161"/>
                <a:gd name="T7" fmla="*/ 29 h 138"/>
                <a:gd name="T8" fmla="*/ 51 w 161"/>
                <a:gd name="T9" fmla="*/ 0 h 138"/>
                <a:gd name="T10" fmla="*/ 22 w 161"/>
                <a:gd name="T11" fmla="*/ 18 h 138"/>
                <a:gd name="T12" fmla="*/ 4 w 161"/>
                <a:gd name="T13" fmla="*/ 42 h 138"/>
                <a:gd name="T14" fmla="*/ 0 w 161"/>
                <a:gd name="T15" fmla="*/ 75 h 138"/>
                <a:gd name="T16" fmla="*/ 14 w 161"/>
                <a:gd name="T17" fmla="*/ 100 h 138"/>
                <a:gd name="T18" fmla="*/ 47 w 161"/>
                <a:gd name="T19" fmla="*/ 129 h 138"/>
                <a:gd name="T20" fmla="*/ 84 w 161"/>
                <a:gd name="T21" fmla="*/ 138 h 138"/>
                <a:gd name="T22" fmla="*/ 125 w 161"/>
                <a:gd name="T23" fmla="*/ 127 h 138"/>
                <a:gd name="T24" fmla="*/ 155 w 161"/>
                <a:gd name="T25" fmla="*/ 98 h 138"/>
                <a:gd name="T26" fmla="*/ 161 w 161"/>
                <a:gd name="T27" fmla="*/ 65 h 138"/>
                <a:gd name="T28" fmla="*/ 155 w 161"/>
                <a:gd name="T29" fmla="*/ 43 h 138"/>
                <a:gd name="T30" fmla="*/ 142 w 161"/>
                <a:gd name="T31" fmla="*/ 31 h 138"/>
                <a:gd name="T32" fmla="*/ 129 w 161"/>
                <a:gd name="T33" fmla="*/ 90 h 138"/>
                <a:gd name="T34" fmla="*/ 84 w 161"/>
                <a:gd name="T35" fmla="*/ 108 h 138"/>
                <a:gd name="T36" fmla="*/ 45 w 161"/>
                <a:gd name="T37" fmla="*/ 99 h 138"/>
                <a:gd name="T38" fmla="*/ 43 w 161"/>
                <a:gd name="T39" fmla="*/ 81 h 138"/>
                <a:gd name="T40" fmla="*/ 121 w 161"/>
                <a:gd name="T41" fmla="*/ 55 h 138"/>
                <a:gd name="T42" fmla="*/ 121 w 161"/>
                <a:gd name="T43" fmla="*/ 55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1" h="138">
                  <a:moveTo>
                    <a:pt x="121" y="55"/>
                  </a:moveTo>
                  <a:lnTo>
                    <a:pt x="89" y="36"/>
                  </a:lnTo>
                  <a:lnTo>
                    <a:pt x="32" y="57"/>
                  </a:lnTo>
                  <a:lnTo>
                    <a:pt x="29" y="29"/>
                  </a:lnTo>
                  <a:lnTo>
                    <a:pt x="51" y="0"/>
                  </a:lnTo>
                  <a:lnTo>
                    <a:pt x="22" y="18"/>
                  </a:lnTo>
                  <a:lnTo>
                    <a:pt x="4" y="42"/>
                  </a:lnTo>
                  <a:lnTo>
                    <a:pt x="0" y="75"/>
                  </a:lnTo>
                  <a:lnTo>
                    <a:pt x="14" y="100"/>
                  </a:lnTo>
                  <a:lnTo>
                    <a:pt x="47" y="129"/>
                  </a:lnTo>
                  <a:lnTo>
                    <a:pt x="84" y="138"/>
                  </a:lnTo>
                  <a:lnTo>
                    <a:pt x="125" y="127"/>
                  </a:lnTo>
                  <a:lnTo>
                    <a:pt x="155" y="98"/>
                  </a:lnTo>
                  <a:lnTo>
                    <a:pt x="161" y="65"/>
                  </a:lnTo>
                  <a:lnTo>
                    <a:pt x="155" y="43"/>
                  </a:lnTo>
                  <a:lnTo>
                    <a:pt x="142" y="31"/>
                  </a:lnTo>
                  <a:lnTo>
                    <a:pt x="129" y="90"/>
                  </a:lnTo>
                  <a:lnTo>
                    <a:pt x="84" y="108"/>
                  </a:lnTo>
                  <a:lnTo>
                    <a:pt x="45" y="99"/>
                  </a:lnTo>
                  <a:lnTo>
                    <a:pt x="43" y="81"/>
                  </a:lnTo>
                  <a:lnTo>
                    <a:pt x="1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94"/>
            <p:cNvSpPr>
              <a:spLocks/>
            </p:cNvSpPr>
            <p:nvPr/>
          </p:nvSpPr>
          <p:spPr bwMode="auto">
            <a:xfrm>
              <a:off x="1572" y="2935"/>
              <a:ext cx="436" cy="399"/>
            </a:xfrm>
            <a:custGeom>
              <a:avLst/>
              <a:gdLst>
                <a:gd name="T0" fmla="*/ 129 w 436"/>
                <a:gd name="T1" fmla="*/ 356 h 399"/>
                <a:gd name="T2" fmla="*/ 102 w 436"/>
                <a:gd name="T3" fmla="*/ 337 h 399"/>
                <a:gd name="T4" fmla="*/ 67 w 436"/>
                <a:gd name="T5" fmla="*/ 309 h 399"/>
                <a:gd name="T6" fmla="*/ 35 w 436"/>
                <a:gd name="T7" fmla="*/ 251 h 399"/>
                <a:gd name="T8" fmla="*/ 27 w 436"/>
                <a:gd name="T9" fmla="*/ 177 h 399"/>
                <a:gd name="T10" fmla="*/ 38 w 436"/>
                <a:gd name="T11" fmla="*/ 138 h 399"/>
                <a:gd name="T12" fmla="*/ 59 w 436"/>
                <a:gd name="T13" fmla="*/ 101 h 399"/>
                <a:gd name="T14" fmla="*/ 86 w 436"/>
                <a:gd name="T15" fmla="*/ 71 h 399"/>
                <a:gd name="T16" fmla="*/ 111 w 436"/>
                <a:gd name="T17" fmla="*/ 51 h 399"/>
                <a:gd name="T18" fmla="*/ 134 w 436"/>
                <a:gd name="T19" fmla="*/ 39 h 399"/>
                <a:gd name="T20" fmla="*/ 172 w 436"/>
                <a:gd name="T21" fmla="*/ 29 h 399"/>
                <a:gd name="T22" fmla="*/ 239 w 436"/>
                <a:gd name="T23" fmla="*/ 24 h 399"/>
                <a:gd name="T24" fmla="*/ 302 w 436"/>
                <a:gd name="T25" fmla="*/ 41 h 399"/>
                <a:gd name="T26" fmla="*/ 339 w 436"/>
                <a:gd name="T27" fmla="*/ 64 h 399"/>
                <a:gd name="T28" fmla="*/ 379 w 436"/>
                <a:gd name="T29" fmla="*/ 106 h 399"/>
                <a:gd name="T30" fmla="*/ 407 w 436"/>
                <a:gd name="T31" fmla="*/ 190 h 399"/>
                <a:gd name="T32" fmla="*/ 396 w 436"/>
                <a:gd name="T33" fmla="*/ 257 h 399"/>
                <a:gd name="T34" fmla="*/ 386 w 436"/>
                <a:gd name="T35" fmla="*/ 278 h 399"/>
                <a:gd name="T36" fmla="*/ 371 w 436"/>
                <a:gd name="T37" fmla="*/ 300 h 399"/>
                <a:gd name="T38" fmla="*/ 352 w 436"/>
                <a:gd name="T39" fmla="*/ 320 h 399"/>
                <a:gd name="T40" fmla="*/ 334 w 436"/>
                <a:gd name="T41" fmla="*/ 337 h 399"/>
                <a:gd name="T42" fmla="*/ 313 w 436"/>
                <a:gd name="T43" fmla="*/ 351 h 399"/>
                <a:gd name="T44" fmla="*/ 290 w 436"/>
                <a:gd name="T45" fmla="*/ 361 h 399"/>
                <a:gd name="T46" fmla="*/ 225 w 436"/>
                <a:gd name="T47" fmla="*/ 374 h 399"/>
                <a:gd name="T48" fmla="*/ 203 w 436"/>
                <a:gd name="T49" fmla="*/ 398 h 399"/>
                <a:gd name="T50" fmla="*/ 281 w 436"/>
                <a:gd name="T51" fmla="*/ 391 h 399"/>
                <a:gd name="T52" fmla="*/ 330 w 436"/>
                <a:gd name="T53" fmla="*/ 371 h 399"/>
                <a:gd name="T54" fmla="*/ 362 w 436"/>
                <a:gd name="T55" fmla="*/ 350 h 399"/>
                <a:gd name="T56" fmla="*/ 387 w 436"/>
                <a:gd name="T57" fmla="*/ 323 h 399"/>
                <a:gd name="T58" fmla="*/ 409 w 436"/>
                <a:gd name="T59" fmla="*/ 287 h 399"/>
                <a:gd name="T60" fmla="*/ 436 w 436"/>
                <a:gd name="T61" fmla="*/ 217 h 399"/>
                <a:gd name="T62" fmla="*/ 431 w 436"/>
                <a:gd name="T63" fmla="*/ 155 h 399"/>
                <a:gd name="T64" fmla="*/ 418 w 436"/>
                <a:gd name="T65" fmla="*/ 120 h 399"/>
                <a:gd name="T66" fmla="*/ 405 w 436"/>
                <a:gd name="T67" fmla="*/ 97 h 399"/>
                <a:gd name="T68" fmla="*/ 391 w 436"/>
                <a:gd name="T69" fmla="*/ 78 h 399"/>
                <a:gd name="T70" fmla="*/ 367 w 436"/>
                <a:gd name="T71" fmla="*/ 55 h 399"/>
                <a:gd name="T72" fmla="*/ 339 w 436"/>
                <a:gd name="T73" fmla="*/ 35 h 399"/>
                <a:gd name="T74" fmla="*/ 310 w 436"/>
                <a:gd name="T75" fmla="*/ 20 h 399"/>
                <a:gd name="T76" fmla="*/ 269 w 436"/>
                <a:gd name="T77" fmla="*/ 6 h 399"/>
                <a:gd name="T78" fmla="*/ 199 w 436"/>
                <a:gd name="T79" fmla="*/ 0 h 399"/>
                <a:gd name="T80" fmla="*/ 131 w 436"/>
                <a:gd name="T81" fmla="*/ 15 h 399"/>
                <a:gd name="T82" fmla="*/ 96 w 436"/>
                <a:gd name="T83" fmla="*/ 32 h 399"/>
                <a:gd name="T84" fmla="*/ 67 w 436"/>
                <a:gd name="T85" fmla="*/ 56 h 399"/>
                <a:gd name="T86" fmla="*/ 35 w 436"/>
                <a:gd name="T87" fmla="*/ 94 h 399"/>
                <a:gd name="T88" fmla="*/ 15 w 436"/>
                <a:gd name="T89" fmla="*/ 132 h 399"/>
                <a:gd name="T90" fmla="*/ 0 w 436"/>
                <a:gd name="T91" fmla="*/ 225 h 399"/>
                <a:gd name="T92" fmla="*/ 15 w 436"/>
                <a:gd name="T93" fmla="*/ 270 h 399"/>
                <a:gd name="T94" fmla="*/ 28 w 436"/>
                <a:gd name="T95" fmla="*/ 296 h 399"/>
                <a:gd name="T96" fmla="*/ 45 w 436"/>
                <a:gd name="T97" fmla="*/ 319 h 399"/>
                <a:gd name="T98" fmla="*/ 63 w 436"/>
                <a:gd name="T99" fmla="*/ 336 h 399"/>
                <a:gd name="T100" fmla="*/ 102 w 436"/>
                <a:gd name="T101" fmla="*/ 364 h 399"/>
                <a:gd name="T102" fmla="*/ 127 w 436"/>
                <a:gd name="T103" fmla="*/ 379 h 399"/>
                <a:gd name="T104" fmla="*/ 156 w 436"/>
                <a:gd name="T105" fmla="*/ 389 h 399"/>
                <a:gd name="T106" fmla="*/ 162 w 436"/>
                <a:gd name="T107" fmla="*/ 368 h 3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6" h="399">
                  <a:moveTo>
                    <a:pt x="162" y="368"/>
                  </a:moveTo>
                  <a:lnTo>
                    <a:pt x="129" y="356"/>
                  </a:lnTo>
                  <a:lnTo>
                    <a:pt x="119" y="350"/>
                  </a:lnTo>
                  <a:lnTo>
                    <a:pt x="102" y="337"/>
                  </a:lnTo>
                  <a:lnTo>
                    <a:pt x="85" y="324"/>
                  </a:lnTo>
                  <a:lnTo>
                    <a:pt x="67" y="309"/>
                  </a:lnTo>
                  <a:lnTo>
                    <a:pt x="45" y="273"/>
                  </a:lnTo>
                  <a:lnTo>
                    <a:pt x="35" y="251"/>
                  </a:lnTo>
                  <a:lnTo>
                    <a:pt x="28" y="226"/>
                  </a:lnTo>
                  <a:lnTo>
                    <a:pt x="27" y="177"/>
                  </a:lnTo>
                  <a:lnTo>
                    <a:pt x="31" y="156"/>
                  </a:lnTo>
                  <a:lnTo>
                    <a:pt x="38" y="138"/>
                  </a:lnTo>
                  <a:lnTo>
                    <a:pt x="48" y="119"/>
                  </a:lnTo>
                  <a:lnTo>
                    <a:pt x="59" y="101"/>
                  </a:lnTo>
                  <a:lnTo>
                    <a:pt x="72" y="85"/>
                  </a:lnTo>
                  <a:lnTo>
                    <a:pt x="86" y="71"/>
                  </a:lnTo>
                  <a:lnTo>
                    <a:pt x="102" y="57"/>
                  </a:lnTo>
                  <a:lnTo>
                    <a:pt x="111" y="51"/>
                  </a:lnTo>
                  <a:lnTo>
                    <a:pt x="119" y="46"/>
                  </a:lnTo>
                  <a:lnTo>
                    <a:pt x="134" y="39"/>
                  </a:lnTo>
                  <a:lnTo>
                    <a:pt x="151" y="35"/>
                  </a:lnTo>
                  <a:lnTo>
                    <a:pt x="172" y="29"/>
                  </a:lnTo>
                  <a:lnTo>
                    <a:pt x="195" y="25"/>
                  </a:lnTo>
                  <a:lnTo>
                    <a:pt x="239" y="24"/>
                  </a:lnTo>
                  <a:lnTo>
                    <a:pt x="283" y="33"/>
                  </a:lnTo>
                  <a:lnTo>
                    <a:pt x="302" y="41"/>
                  </a:lnTo>
                  <a:lnTo>
                    <a:pt x="321" y="52"/>
                  </a:lnTo>
                  <a:lnTo>
                    <a:pt x="339" y="64"/>
                  </a:lnTo>
                  <a:lnTo>
                    <a:pt x="355" y="78"/>
                  </a:lnTo>
                  <a:lnTo>
                    <a:pt x="379" y="106"/>
                  </a:lnTo>
                  <a:lnTo>
                    <a:pt x="397" y="144"/>
                  </a:lnTo>
                  <a:lnTo>
                    <a:pt x="407" y="190"/>
                  </a:lnTo>
                  <a:lnTo>
                    <a:pt x="403" y="235"/>
                  </a:lnTo>
                  <a:lnTo>
                    <a:pt x="396" y="257"/>
                  </a:lnTo>
                  <a:lnTo>
                    <a:pt x="392" y="267"/>
                  </a:lnTo>
                  <a:lnTo>
                    <a:pt x="386" y="278"/>
                  </a:lnTo>
                  <a:lnTo>
                    <a:pt x="378" y="289"/>
                  </a:lnTo>
                  <a:lnTo>
                    <a:pt x="371" y="300"/>
                  </a:lnTo>
                  <a:lnTo>
                    <a:pt x="362" y="310"/>
                  </a:lnTo>
                  <a:lnTo>
                    <a:pt x="352" y="320"/>
                  </a:lnTo>
                  <a:lnTo>
                    <a:pt x="343" y="329"/>
                  </a:lnTo>
                  <a:lnTo>
                    <a:pt x="334" y="337"/>
                  </a:lnTo>
                  <a:lnTo>
                    <a:pt x="324" y="345"/>
                  </a:lnTo>
                  <a:lnTo>
                    <a:pt x="313" y="351"/>
                  </a:lnTo>
                  <a:lnTo>
                    <a:pt x="301" y="357"/>
                  </a:lnTo>
                  <a:lnTo>
                    <a:pt x="290" y="361"/>
                  </a:lnTo>
                  <a:lnTo>
                    <a:pt x="267" y="369"/>
                  </a:lnTo>
                  <a:lnTo>
                    <a:pt x="225" y="374"/>
                  </a:lnTo>
                  <a:lnTo>
                    <a:pt x="186" y="373"/>
                  </a:lnTo>
                  <a:lnTo>
                    <a:pt x="203" y="398"/>
                  </a:lnTo>
                  <a:lnTo>
                    <a:pt x="235" y="399"/>
                  </a:lnTo>
                  <a:lnTo>
                    <a:pt x="281" y="391"/>
                  </a:lnTo>
                  <a:lnTo>
                    <a:pt x="307" y="382"/>
                  </a:lnTo>
                  <a:lnTo>
                    <a:pt x="330" y="371"/>
                  </a:lnTo>
                  <a:lnTo>
                    <a:pt x="348" y="361"/>
                  </a:lnTo>
                  <a:lnTo>
                    <a:pt x="362" y="350"/>
                  </a:lnTo>
                  <a:lnTo>
                    <a:pt x="375" y="338"/>
                  </a:lnTo>
                  <a:lnTo>
                    <a:pt x="387" y="323"/>
                  </a:lnTo>
                  <a:lnTo>
                    <a:pt x="399" y="305"/>
                  </a:lnTo>
                  <a:lnTo>
                    <a:pt x="409" y="287"/>
                  </a:lnTo>
                  <a:lnTo>
                    <a:pt x="423" y="259"/>
                  </a:lnTo>
                  <a:lnTo>
                    <a:pt x="436" y="217"/>
                  </a:lnTo>
                  <a:lnTo>
                    <a:pt x="435" y="177"/>
                  </a:lnTo>
                  <a:lnTo>
                    <a:pt x="431" y="155"/>
                  </a:lnTo>
                  <a:lnTo>
                    <a:pt x="424" y="131"/>
                  </a:lnTo>
                  <a:lnTo>
                    <a:pt x="418" y="120"/>
                  </a:lnTo>
                  <a:lnTo>
                    <a:pt x="412" y="108"/>
                  </a:lnTo>
                  <a:lnTo>
                    <a:pt x="405" y="97"/>
                  </a:lnTo>
                  <a:lnTo>
                    <a:pt x="398" y="87"/>
                  </a:lnTo>
                  <a:lnTo>
                    <a:pt x="391" y="78"/>
                  </a:lnTo>
                  <a:lnTo>
                    <a:pt x="383" y="70"/>
                  </a:lnTo>
                  <a:lnTo>
                    <a:pt x="367" y="55"/>
                  </a:lnTo>
                  <a:lnTo>
                    <a:pt x="348" y="42"/>
                  </a:lnTo>
                  <a:lnTo>
                    <a:pt x="339" y="35"/>
                  </a:lnTo>
                  <a:lnTo>
                    <a:pt x="329" y="30"/>
                  </a:lnTo>
                  <a:lnTo>
                    <a:pt x="310" y="20"/>
                  </a:lnTo>
                  <a:lnTo>
                    <a:pt x="290" y="12"/>
                  </a:lnTo>
                  <a:lnTo>
                    <a:pt x="269" y="6"/>
                  </a:lnTo>
                  <a:lnTo>
                    <a:pt x="246" y="2"/>
                  </a:lnTo>
                  <a:lnTo>
                    <a:pt x="199" y="0"/>
                  </a:lnTo>
                  <a:lnTo>
                    <a:pt x="155" y="8"/>
                  </a:lnTo>
                  <a:lnTo>
                    <a:pt x="131" y="15"/>
                  </a:lnTo>
                  <a:lnTo>
                    <a:pt x="107" y="26"/>
                  </a:lnTo>
                  <a:lnTo>
                    <a:pt x="96" y="32"/>
                  </a:lnTo>
                  <a:lnTo>
                    <a:pt x="86" y="40"/>
                  </a:lnTo>
                  <a:lnTo>
                    <a:pt x="67" y="56"/>
                  </a:lnTo>
                  <a:lnTo>
                    <a:pt x="50" y="75"/>
                  </a:lnTo>
                  <a:lnTo>
                    <a:pt x="35" y="94"/>
                  </a:lnTo>
                  <a:lnTo>
                    <a:pt x="24" y="113"/>
                  </a:lnTo>
                  <a:lnTo>
                    <a:pt x="15" y="132"/>
                  </a:lnTo>
                  <a:lnTo>
                    <a:pt x="2" y="173"/>
                  </a:lnTo>
                  <a:lnTo>
                    <a:pt x="0" y="225"/>
                  </a:lnTo>
                  <a:lnTo>
                    <a:pt x="5" y="248"/>
                  </a:lnTo>
                  <a:lnTo>
                    <a:pt x="15" y="270"/>
                  </a:lnTo>
                  <a:lnTo>
                    <a:pt x="21" y="283"/>
                  </a:lnTo>
                  <a:lnTo>
                    <a:pt x="28" y="296"/>
                  </a:lnTo>
                  <a:lnTo>
                    <a:pt x="36" y="308"/>
                  </a:lnTo>
                  <a:lnTo>
                    <a:pt x="45" y="319"/>
                  </a:lnTo>
                  <a:lnTo>
                    <a:pt x="54" y="328"/>
                  </a:lnTo>
                  <a:lnTo>
                    <a:pt x="63" y="336"/>
                  </a:lnTo>
                  <a:lnTo>
                    <a:pt x="82" y="349"/>
                  </a:lnTo>
                  <a:lnTo>
                    <a:pt x="102" y="364"/>
                  </a:lnTo>
                  <a:lnTo>
                    <a:pt x="113" y="372"/>
                  </a:lnTo>
                  <a:lnTo>
                    <a:pt x="127" y="379"/>
                  </a:lnTo>
                  <a:lnTo>
                    <a:pt x="142" y="384"/>
                  </a:lnTo>
                  <a:lnTo>
                    <a:pt x="156" y="389"/>
                  </a:lnTo>
                  <a:lnTo>
                    <a:pt x="171" y="393"/>
                  </a:lnTo>
                  <a:lnTo>
                    <a:pt x="162" y="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95"/>
            <p:cNvSpPr>
              <a:spLocks/>
            </p:cNvSpPr>
            <p:nvPr/>
          </p:nvSpPr>
          <p:spPr bwMode="auto">
            <a:xfrm>
              <a:off x="1623" y="2979"/>
              <a:ext cx="332" cy="182"/>
            </a:xfrm>
            <a:custGeom>
              <a:avLst/>
              <a:gdLst>
                <a:gd name="T0" fmla="*/ 0 w 332"/>
                <a:gd name="T1" fmla="*/ 121 h 182"/>
                <a:gd name="T2" fmla="*/ 8 w 332"/>
                <a:gd name="T3" fmla="*/ 101 h 182"/>
                <a:gd name="T4" fmla="*/ 17 w 332"/>
                <a:gd name="T5" fmla="*/ 84 h 182"/>
                <a:gd name="T6" fmla="*/ 28 w 332"/>
                <a:gd name="T7" fmla="*/ 65 h 182"/>
                <a:gd name="T8" fmla="*/ 40 w 332"/>
                <a:gd name="T9" fmla="*/ 50 h 182"/>
                <a:gd name="T10" fmla="*/ 52 w 332"/>
                <a:gd name="T11" fmla="*/ 39 h 182"/>
                <a:gd name="T12" fmla="*/ 65 w 332"/>
                <a:gd name="T13" fmla="*/ 29 h 182"/>
                <a:gd name="T14" fmla="*/ 79 w 332"/>
                <a:gd name="T15" fmla="*/ 22 h 182"/>
                <a:gd name="T16" fmla="*/ 92 w 332"/>
                <a:gd name="T17" fmla="*/ 15 h 182"/>
                <a:gd name="T18" fmla="*/ 106 w 332"/>
                <a:gd name="T19" fmla="*/ 11 h 182"/>
                <a:gd name="T20" fmla="*/ 134 w 332"/>
                <a:gd name="T21" fmla="*/ 3 h 182"/>
                <a:gd name="T22" fmla="*/ 164 w 332"/>
                <a:gd name="T23" fmla="*/ 0 h 182"/>
                <a:gd name="T24" fmla="*/ 195 w 332"/>
                <a:gd name="T25" fmla="*/ 1 h 182"/>
                <a:gd name="T26" fmla="*/ 226 w 332"/>
                <a:gd name="T27" fmla="*/ 9 h 182"/>
                <a:gd name="T28" fmla="*/ 255 w 332"/>
                <a:gd name="T29" fmla="*/ 21 h 182"/>
                <a:gd name="T30" fmla="*/ 269 w 332"/>
                <a:gd name="T31" fmla="*/ 28 h 182"/>
                <a:gd name="T32" fmla="*/ 281 w 332"/>
                <a:gd name="T33" fmla="*/ 36 h 182"/>
                <a:gd name="T34" fmla="*/ 303 w 332"/>
                <a:gd name="T35" fmla="*/ 57 h 182"/>
                <a:gd name="T36" fmla="*/ 321 w 332"/>
                <a:gd name="T37" fmla="*/ 83 h 182"/>
                <a:gd name="T38" fmla="*/ 332 w 332"/>
                <a:gd name="T39" fmla="*/ 118 h 182"/>
                <a:gd name="T40" fmla="*/ 332 w 332"/>
                <a:gd name="T41" fmla="*/ 159 h 182"/>
                <a:gd name="T42" fmla="*/ 329 w 332"/>
                <a:gd name="T43" fmla="*/ 174 h 182"/>
                <a:gd name="T44" fmla="*/ 324 w 332"/>
                <a:gd name="T45" fmla="*/ 182 h 182"/>
                <a:gd name="T46" fmla="*/ 310 w 332"/>
                <a:gd name="T47" fmla="*/ 170 h 182"/>
                <a:gd name="T48" fmla="*/ 302 w 332"/>
                <a:gd name="T49" fmla="*/ 155 h 182"/>
                <a:gd name="T50" fmla="*/ 294 w 332"/>
                <a:gd name="T51" fmla="*/ 139 h 182"/>
                <a:gd name="T52" fmla="*/ 286 w 332"/>
                <a:gd name="T53" fmla="*/ 124 h 182"/>
                <a:gd name="T54" fmla="*/ 277 w 332"/>
                <a:gd name="T55" fmla="*/ 110 h 182"/>
                <a:gd name="T56" fmla="*/ 267 w 332"/>
                <a:gd name="T57" fmla="*/ 97 h 182"/>
                <a:gd name="T58" fmla="*/ 255 w 332"/>
                <a:gd name="T59" fmla="*/ 84 h 182"/>
                <a:gd name="T60" fmla="*/ 240 w 332"/>
                <a:gd name="T61" fmla="*/ 72 h 182"/>
                <a:gd name="T62" fmla="*/ 232 w 332"/>
                <a:gd name="T63" fmla="*/ 66 h 182"/>
                <a:gd name="T64" fmla="*/ 224 w 332"/>
                <a:gd name="T65" fmla="*/ 61 h 182"/>
                <a:gd name="T66" fmla="*/ 215 w 332"/>
                <a:gd name="T67" fmla="*/ 55 h 182"/>
                <a:gd name="T68" fmla="*/ 206 w 332"/>
                <a:gd name="T69" fmla="*/ 51 h 182"/>
                <a:gd name="T70" fmla="*/ 188 w 332"/>
                <a:gd name="T71" fmla="*/ 43 h 182"/>
                <a:gd name="T72" fmla="*/ 154 w 332"/>
                <a:gd name="T73" fmla="*/ 37 h 182"/>
                <a:gd name="T74" fmla="*/ 124 w 332"/>
                <a:gd name="T75" fmla="*/ 38 h 182"/>
                <a:gd name="T76" fmla="*/ 75 w 332"/>
                <a:gd name="T77" fmla="*/ 48 h 182"/>
                <a:gd name="T78" fmla="*/ 52 w 332"/>
                <a:gd name="T79" fmla="*/ 62 h 182"/>
                <a:gd name="T80" fmla="*/ 30 w 332"/>
                <a:gd name="T81" fmla="*/ 83 h 182"/>
                <a:gd name="T82" fmla="*/ 19 w 332"/>
                <a:gd name="T83" fmla="*/ 96 h 182"/>
                <a:gd name="T84" fmla="*/ 9 w 332"/>
                <a:gd name="T85" fmla="*/ 108 h 182"/>
                <a:gd name="T86" fmla="*/ 0 w 332"/>
                <a:gd name="T87" fmla="*/ 121 h 182"/>
                <a:gd name="T88" fmla="*/ 0 w 332"/>
                <a:gd name="T89" fmla="*/ 12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2" h="182">
                  <a:moveTo>
                    <a:pt x="0" y="121"/>
                  </a:moveTo>
                  <a:lnTo>
                    <a:pt x="8" y="101"/>
                  </a:lnTo>
                  <a:lnTo>
                    <a:pt x="17" y="84"/>
                  </a:lnTo>
                  <a:lnTo>
                    <a:pt x="28" y="65"/>
                  </a:lnTo>
                  <a:lnTo>
                    <a:pt x="40" y="50"/>
                  </a:lnTo>
                  <a:lnTo>
                    <a:pt x="52" y="39"/>
                  </a:lnTo>
                  <a:lnTo>
                    <a:pt x="65" y="29"/>
                  </a:lnTo>
                  <a:lnTo>
                    <a:pt x="79" y="22"/>
                  </a:lnTo>
                  <a:lnTo>
                    <a:pt x="92" y="15"/>
                  </a:lnTo>
                  <a:lnTo>
                    <a:pt x="106" y="11"/>
                  </a:lnTo>
                  <a:lnTo>
                    <a:pt x="134" y="3"/>
                  </a:lnTo>
                  <a:lnTo>
                    <a:pt x="164" y="0"/>
                  </a:lnTo>
                  <a:lnTo>
                    <a:pt x="195" y="1"/>
                  </a:lnTo>
                  <a:lnTo>
                    <a:pt x="226" y="9"/>
                  </a:lnTo>
                  <a:lnTo>
                    <a:pt x="255" y="21"/>
                  </a:lnTo>
                  <a:lnTo>
                    <a:pt x="269" y="28"/>
                  </a:lnTo>
                  <a:lnTo>
                    <a:pt x="281" y="36"/>
                  </a:lnTo>
                  <a:lnTo>
                    <a:pt x="303" y="57"/>
                  </a:lnTo>
                  <a:lnTo>
                    <a:pt x="321" y="83"/>
                  </a:lnTo>
                  <a:lnTo>
                    <a:pt x="332" y="118"/>
                  </a:lnTo>
                  <a:lnTo>
                    <a:pt x="332" y="159"/>
                  </a:lnTo>
                  <a:lnTo>
                    <a:pt x="329" y="174"/>
                  </a:lnTo>
                  <a:lnTo>
                    <a:pt x="324" y="182"/>
                  </a:lnTo>
                  <a:lnTo>
                    <a:pt x="310" y="170"/>
                  </a:lnTo>
                  <a:lnTo>
                    <a:pt x="302" y="155"/>
                  </a:lnTo>
                  <a:lnTo>
                    <a:pt x="294" y="139"/>
                  </a:lnTo>
                  <a:lnTo>
                    <a:pt x="286" y="124"/>
                  </a:lnTo>
                  <a:lnTo>
                    <a:pt x="277" y="110"/>
                  </a:lnTo>
                  <a:lnTo>
                    <a:pt x="267" y="97"/>
                  </a:lnTo>
                  <a:lnTo>
                    <a:pt x="255" y="84"/>
                  </a:lnTo>
                  <a:lnTo>
                    <a:pt x="240" y="72"/>
                  </a:lnTo>
                  <a:lnTo>
                    <a:pt x="232" y="66"/>
                  </a:lnTo>
                  <a:lnTo>
                    <a:pt x="224" y="61"/>
                  </a:lnTo>
                  <a:lnTo>
                    <a:pt x="215" y="55"/>
                  </a:lnTo>
                  <a:lnTo>
                    <a:pt x="206" y="51"/>
                  </a:lnTo>
                  <a:lnTo>
                    <a:pt x="188" y="43"/>
                  </a:lnTo>
                  <a:lnTo>
                    <a:pt x="154" y="37"/>
                  </a:lnTo>
                  <a:lnTo>
                    <a:pt x="124" y="38"/>
                  </a:lnTo>
                  <a:lnTo>
                    <a:pt x="75" y="48"/>
                  </a:lnTo>
                  <a:lnTo>
                    <a:pt x="52" y="62"/>
                  </a:lnTo>
                  <a:lnTo>
                    <a:pt x="30" y="83"/>
                  </a:lnTo>
                  <a:lnTo>
                    <a:pt x="19" y="96"/>
                  </a:lnTo>
                  <a:lnTo>
                    <a:pt x="9" y="10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96"/>
            <p:cNvSpPr>
              <a:spLocks/>
            </p:cNvSpPr>
            <p:nvPr/>
          </p:nvSpPr>
          <p:spPr bwMode="auto">
            <a:xfrm>
              <a:off x="1906" y="3494"/>
              <a:ext cx="159" cy="71"/>
            </a:xfrm>
            <a:custGeom>
              <a:avLst/>
              <a:gdLst>
                <a:gd name="T0" fmla="*/ 0 w 159"/>
                <a:gd name="T1" fmla="*/ 71 h 71"/>
                <a:gd name="T2" fmla="*/ 7 w 159"/>
                <a:gd name="T3" fmla="*/ 49 h 71"/>
                <a:gd name="T4" fmla="*/ 14 w 159"/>
                <a:gd name="T5" fmla="*/ 37 h 71"/>
                <a:gd name="T6" fmla="*/ 25 w 159"/>
                <a:gd name="T7" fmla="*/ 24 h 71"/>
                <a:gd name="T8" fmla="*/ 38 w 159"/>
                <a:gd name="T9" fmla="*/ 15 h 71"/>
                <a:gd name="T10" fmla="*/ 53 w 159"/>
                <a:gd name="T11" fmla="*/ 7 h 71"/>
                <a:gd name="T12" fmla="*/ 66 w 159"/>
                <a:gd name="T13" fmla="*/ 3 h 71"/>
                <a:gd name="T14" fmla="*/ 84 w 159"/>
                <a:gd name="T15" fmla="*/ 0 h 71"/>
                <a:gd name="T16" fmla="*/ 117 w 159"/>
                <a:gd name="T17" fmla="*/ 4 h 71"/>
                <a:gd name="T18" fmla="*/ 143 w 159"/>
                <a:gd name="T19" fmla="*/ 18 h 71"/>
                <a:gd name="T20" fmla="*/ 156 w 159"/>
                <a:gd name="T21" fmla="*/ 34 h 71"/>
                <a:gd name="T22" fmla="*/ 159 w 159"/>
                <a:gd name="T23" fmla="*/ 60 h 71"/>
                <a:gd name="T24" fmla="*/ 154 w 159"/>
                <a:gd name="T25" fmla="*/ 64 h 71"/>
                <a:gd name="T26" fmla="*/ 141 w 159"/>
                <a:gd name="T27" fmla="*/ 57 h 71"/>
                <a:gd name="T28" fmla="*/ 129 w 159"/>
                <a:gd name="T29" fmla="*/ 46 h 71"/>
                <a:gd name="T30" fmla="*/ 115 w 159"/>
                <a:gd name="T31" fmla="*/ 31 h 71"/>
                <a:gd name="T32" fmla="*/ 103 w 159"/>
                <a:gd name="T33" fmla="*/ 25 h 71"/>
                <a:gd name="T34" fmla="*/ 83 w 159"/>
                <a:gd name="T35" fmla="*/ 21 h 71"/>
                <a:gd name="T36" fmla="*/ 44 w 159"/>
                <a:gd name="T37" fmla="*/ 30 h 71"/>
                <a:gd name="T38" fmla="*/ 30 w 159"/>
                <a:gd name="T39" fmla="*/ 39 h 71"/>
                <a:gd name="T40" fmla="*/ 19 w 159"/>
                <a:gd name="T41" fmla="*/ 47 h 71"/>
                <a:gd name="T42" fmla="*/ 0 w 159"/>
                <a:gd name="T43" fmla="*/ 71 h 71"/>
                <a:gd name="T44" fmla="*/ 0 w 159"/>
                <a:gd name="T45" fmla="*/ 71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9" h="71">
                  <a:moveTo>
                    <a:pt x="0" y="71"/>
                  </a:moveTo>
                  <a:lnTo>
                    <a:pt x="7" y="49"/>
                  </a:lnTo>
                  <a:lnTo>
                    <a:pt x="14" y="37"/>
                  </a:lnTo>
                  <a:lnTo>
                    <a:pt x="25" y="24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66" y="3"/>
                  </a:lnTo>
                  <a:lnTo>
                    <a:pt x="84" y="0"/>
                  </a:lnTo>
                  <a:lnTo>
                    <a:pt x="117" y="4"/>
                  </a:lnTo>
                  <a:lnTo>
                    <a:pt x="143" y="18"/>
                  </a:lnTo>
                  <a:lnTo>
                    <a:pt x="156" y="34"/>
                  </a:lnTo>
                  <a:lnTo>
                    <a:pt x="159" y="60"/>
                  </a:lnTo>
                  <a:lnTo>
                    <a:pt x="154" y="64"/>
                  </a:lnTo>
                  <a:lnTo>
                    <a:pt x="141" y="57"/>
                  </a:lnTo>
                  <a:lnTo>
                    <a:pt x="129" y="46"/>
                  </a:lnTo>
                  <a:lnTo>
                    <a:pt x="115" y="31"/>
                  </a:lnTo>
                  <a:lnTo>
                    <a:pt x="103" y="25"/>
                  </a:lnTo>
                  <a:lnTo>
                    <a:pt x="83" y="21"/>
                  </a:lnTo>
                  <a:lnTo>
                    <a:pt x="44" y="30"/>
                  </a:lnTo>
                  <a:lnTo>
                    <a:pt x="30" y="39"/>
                  </a:lnTo>
                  <a:lnTo>
                    <a:pt x="19" y="4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97"/>
            <p:cNvSpPr>
              <a:spLocks/>
            </p:cNvSpPr>
            <p:nvPr/>
          </p:nvSpPr>
          <p:spPr bwMode="auto">
            <a:xfrm>
              <a:off x="1879" y="3467"/>
              <a:ext cx="224" cy="206"/>
            </a:xfrm>
            <a:custGeom>
              <a:avLst/>
              <a:gdLst>
                <a:gd name="T0" fmla="*/ 148 w 224"/>
                <a:gd name="T1" fmla="*/ 17 h 206"/>
                <a:gd name="T2" fmla="*/ 115 w 224"/>
                <a:gd name="T3" fmla="*/ 13 h 206"/>
                <a:gd name="T4" fmla="*/ 89 w 224"/>
                <a:gd name="T5" fmla="*/ 15 h 206"/>
                <a:gd name="T6" fmla="*/ 58 w 224"/>
                <a:gd name="T7" fmla="*/ 27 h 206"/>
                <a:gd name="T8" fmla="*/ 34 w 224"/>
                <a:gd name="T9" fmla="*/ 46 h 206"/>
                <a:gd name="T10" fmla="*/ 20 w 224"/>
                <a:gd name="T11" fmla="*/ 71 h 206"/>
                <a:gd name="T12" fmla="*/ 13 w 224"/>
                <a:gd name="T13" fmla="*/ 99 h 206"/>
                <a:gd name="T14" fmla="*/ 17 w 224"/>
                <a:gd name="T15" fmla="*/ 123 h 206"/>
                <a:gd name="T16" fmla="*/ 21 w 224"/>
                <a:gd name="T17" fmla="*/ 135 h 206"/>
                <a:gd name="T18" fmla="*/ 27 w 224"/>
                <a:gd name="T19" fmla="*/ 147 h 206"/>
                <a:gd name="T20" fmla="*/ 35 w 224"/>
                <a:gd name="T21" fmla="*/ 158 h 206"/>
                <a:gd name="T22" fmla="*/ 44 w 224"/>
                <a:gd name="T23" fmla="*/ 167 h 206"/>
                <a:gd name="T24" fmla="*/ 62 w 224"/>
                <a:gd name="T25" fmla="*/ 181 h 206"/>
                <a:gd name="T26" fmla="*/ 74 w 224"/>
                <a:gd name="T27" fmla="*/ 187 h 206"/>
                <a:gd name="T28" fmla="*/ 86 w 224"/>
                <a:gd name="T29" fmla="*/ 191 h 206"/>
                <a:gd name="T30" fmla="*/ 108 w 224"/>
                <a:gd name="T31" fmla="*/ 193 h 206"/>
                <a:gd name="T32" fmla="*/ 126 w 224"/>
                <a:gd name="T33" fmla="*/ 193 h 206"/>
                <a:gd name="T34" fmla="*/ 156 w 224"/>
                <a:gd name="T35" fmla="*/ 183 h 206"/>
                <a:gd name="T36" fmla="*/ 181 w 224"/>
                <a:gd name="T37" fmla="*/ 166 h 206"/>
                <a:gd name="T38" fmla="*/ 197 w 224"/>
                <a:gd name="T39" fmla="*/ 145 h 206"/>
                <a:gd name="T40" fmla="*/ 207 w 224"/>
                <a:gd name="T41" fmla="*/ 122 h 206"/>
                <a:gd name="T42" fmla="*/ 208 w 224"/>
                <a:gd name="T43" fmla="*/ 91 h 206"/>
                <a:gd name="T44" fmla="*/ 203 w 224"/>
                <a:gd name="T45" fmla="*/ 74 h 206"/>
                <a:gd name="T46" fmla="*/ 196 w 224"/>
                <a:gd name="T47" fmla="*/ 60 h 206"/>
                <a:gd name="T48" fmla="*/ 189 w 224"/>
                <a:gd name="T49" fmla="*/ 49 h 206"/>
                <a:gd name="T50" fmla="*/ 180 w 224"/>
                <a:gd name="T51" fmla="*/ 38 h 206"/>
                <a:gd name="T52" fmla="*/ 165 w 224"/>
                <a:gd name="T53" fmla="*/ 26 h 206"/>
                <a:gd name="T54" fmla="*/ 157 w 224"/>
                <a:gd name="T55" fmla="*/ 20 h 206"/>
                <a:gd name="T56" fmla="*/ 175 w 224"/>
                <a:gd name="T57" fmla="*/ 11 h 206"/>
                <a:gd name="T58" fmla="*/ 184 w 224"/>
                <a:gd name="T59" fmla="*/ 19 h 206"/>
                <a:gd name="T60" fmla="*/ 198 w 224"/>
                <a:gd name="T61" fmla="*/ 33 h 206"/>
                <a:gd name="T62" fmla="*/ 215 w 224"/>
                <a:gd name="T63" fmla="*/ 59 h 206"/>
                <a:gd name="T64" fmla="*/ 221 w 224"/>
                <a:gd name="T65" fmla="*/ 82 h 206"/>
                <a:gd name="T66" fmla="*/ 224 w 224"/>
                <a:gd name="T67" fmla="*/ 108 h 206"/>
                <a:gd name="T68" fmla="*/ 220 w 224"/>
                <a:gd name="T69" fmla="*/ 138 h 206"/>
                <a:gd name="T70" fmla="*/ 214 w 224"/>
                <a:gd name="T71" fmla="*/ 149 h 206"/>
                <a:gd name="T72" fmla="*/ 208 w 224"/>
                <a:gd name="T73" fmla="*/ 159 h 206"/>
                <a:gd name="T74" fmla="*/ 200 w 224"/>
                <a:gd name="T75" fmla="*/ 168 h 206"/>
                <a:gd name="T76" fmla="*/ 191 w 224"/>
                <a:gd name="T77" fmla="*/ 177 h 206"/>
                <a:gd name="T78" fmla="*/ 180 w 224"/>
                <a:gd name="T79" fmla="*/ 186 h 206"/>
                <a:gd name="T80" fmla="*/ 168 w 224"/>
                <a:gd name="T81" fmla="*/ 193 h 206"/>
                <a:gd name="T82" fmla="*/ 146 w 224"/>
                <a:gd name="T83" fmla="*/ 201 h 206"/>
                <a:gd name="T84" fmla="*/ 123 w 224"/>
                <a:gd name="T85" fmla="*/ 206 h 206"/>
                <a:gd name="T86" fmla="*/ 98 w 224"/>
                <a:gd name="T87" fmla="*/ 206 h 206"/>
                <a:gd name="T88" fmla="*/ 67 w 224"/>
                <a:gd name="T89" fmla="*/ 199 h 206"/>
                <a:gd name="T90" fmla="*/ 51 w 224"/>
                <a:gd name="T91" fmla="*/ 192 h 206"/>
                <a:gd name="T92" fmla="*/ 38 w 224"/>
                <a:gd name="T93" fmla="*/ 182 h 206"/>
                <a:gd name="T94" fmla="*/ 14 w 224"/>
                <a:gd name="T95" fmla="*/ 157 h 206"/>
                <a:gd name="T96" fmla="*/ 3 w 224"/>
                <a:gd name="T97" fmla="*/ 127 h 206"/>
                <a:gd name="T98" fmla="*/ 0 w 224"/>
                <a:gd name="T99" fmla="*/ 100 h 206"/>
                <a:gd name="T100" fmla="*/ 6 w 224"/>
                <a:gd name="T101" fmla="*/ 70 h 206"/>
                <a:gd name="T102" fmla="*/ 16 w 224"/>
                <a:gd name="T103" fmla="*/ 47 h 206"/>
                <a:gd name="T104" fmla="*/ 24 w 224"/>
                <a:gd name="T105" fmla="*/ 37 h 206"/>
                <a:gd name="T106" fmla="*/ 33 w 224"/>
                <a:gd name="T107" fmla="*/ 29 h 206"/>
                <a:gd name="T108" fmla="*/ 43 w 224"/>
                <a:gd name="T109" fmla="*/ 20 h 206"/>
                <a:gd name="T110" fmla="*/ 54 w 224"/>
                <a:gd name="T111" fmla="*/ 13 h 206"/>
                <a:gd name="T112" fmla="*/ 68 w 224"/>
                <a:gd name="T113" fmla="*/ 7 h 206"/>
                <a:gd name="T114" fmla="*/ 83 w 224"/>
                <a:gd name="T115" fmla="*/ 3 h 206"/>
                <a:gd name="T116" fmla="*/ 115 w 224"/>
                <a:gd name="T117" fmla="*/ 0 h 206"/>
                <a:gd name="T118" fmla="*/ 144 w 224"/>
                <a:gd name="T119" fmla="*/ 0 h 206"/>
                <a:gd name="T120" fmla="*/ 160 w 224"/>
                <a:gd name="T121" fmla="*/ 5 h 206"/>
                <a:gd name="T122" fmla="*/ 148 w 224"/>
                <a:gd name="T123" fmla="*/ 17 h 206"/>
                <a:gd name="T124" fmla="*/ 148 w 224"/>
                <a:gd name="T125" fmla="*/ 17 h 2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" h="206">
                  <a:moveTo>
                    <a:pt x="148" y="17"/>
                  </a:moveTo>
                  <a:lnTo>
                    <a:pt x="115" y="13"/>
                  </a:lnTo>
                  <a:lnTo>
                    <a:pt x="89" y="15"/>
                  </a:lnTo>
                  <a:lnTo>
                    <a:pt x="58" y="27"/>
                  </a:lnTo>
                  <a:lnTo>
                    <a:pt x="34" y="46"/>
                  </a:lnTo>
                  <a:lnTo>
                    <a:pt x="20" y="71"/>
                  </a:lnTo>
                  <a:lnTo>
                    <a:pt x="13" y="99"/>
                  </a:lnTo>
                  <a:lnTo>
                    <a:pt x="17" y="123"/>
                  </a:lnTo>
                  <a:lnTo>
                    <a:pt x="21" y="135"/>
                  </a:lnTo>
                  <a:lnTo>
                    <a:pt x="27" y="147"/>
                  </a:lnTo>
                  <a:lnTo>
                    <a:pt x="35" y="158"/>
                  </a:lnTo>
                  <a:lnTo>
                    <a:pt x="44" y="167"/>
                  </a:lnTo>
                  <a:lnTo>
                    <a:pt x="62" y="181"/>
                  </a:lnTo>
                  <a:lnTo>
                    <a:pt x="74" y="187"/>
                  </a:lnTo>
                  <a:lnTo>
                    <a:pt x="86" y="191"/>
                  </a:lnTo>
                  <a:lnTo>
                    <a:pt x="108" y="193"/>
                  </a:lnTo>
                  <a:lnTo>
                    <a:pt x="126" y="193"/>
                  </a:lnTo>
                  <a:lnTo>
                    <a:pt x="156" y="183"/>
                  </a:lnTo>
                  <a:lnTo>
                    <a:pt x="181" y="166"/>
                  </a:lnTo>
                  <a:lnTo>
                    <a:pt x="197" y="145"/>
                  </a:lnTo>
                  <a:lnTo>
                    <a:pt x="207" y="122"/>
                  </a:lnTo>
                  <a:lnTo>
                    <a:pt x="208" y="91"/>
                  </a:lnTo>
                  <a:lnTo>
                    <a:pt x="203" y="74"/>
                  </a:lnTo>
                  <a:lnTo>
                    <a:pt x="196" y="60"/>
                  </a:lnTo>
                  <a:lnTo>
                    <a:pt x="189" y="49"/>
                  </a:lnTo>
                  <a:lnTo>
                    <a:pt x="180" y="38"/>
                  </a:lnTo>
                  <a:lnTo>
                    <a:pt x="165" y="26"/>
                  </a:lnTo>
                  <a:lnTo>
                    <a:pt x="157" y="20"/>
                  </a:lnTo>
                  <a:lnTo>
                    <a:pt x="175" y="11"/>
                  </a:lnTo>
                  <a:lnTo>
                    <a:pt x="184" y="19"/>
                  </a:lnTo>
                  <a:lnTo>
                    <a:pt x="198" y="33"/>
                  </a:lnTo>
                  <a:lnTo>
                    <a:pt x="215" y="59"/>
                  </a:lnTo>
                  <a:lnTo>
                    <a:pt x="221" y="82"/>
                  </a:lnTo>
                  <a:lnTo>
                    <a:pt x="224" y="108"/>
                  </a:lnTo>
                  <a:lnTo>
                    <a:pt x="220" y="138"/>
                  </a:lnTo>
                  <a:lnTo>
                    <a:pt x="214" y="149"/>
                  </a:lnTo>
                  <a:lnTo>
                    <a:pt x="208" y="159"/>
                  </a:lnTo>
                  <a:lnTo>
                    <a:pt x="200" y="168"/>
                  </a:lnTo>
                  <a:lnTo>
                    <a:pt x="191" y="177"/>
                  </a:lnTo>
                  <a:lnTo>
                    <a:pt x="180" y="186"/>
                  </a:lnTo>
                  <a:lnTo>
                    <a:pt x="168" y="193"/>
                  </a:lnTo>
                  <a:lnTo>
                    <a:pt x="146" y="201"/>
                  </a:lnTo>
                  <a:lnTo>
                    <a:pt x="123" y="206"/>
                  </a:lnTo>
                  <a:lnTo>
                    <a:pt x="98" y="206"/>
                  </a:lnTo>
                  <a:lnTo>
                    <a:pt x="67" y="199"/>
                  </a:lnTo>
                  <a:lnTo>
                    <a:pt x="51" y="192"/>
                  </a:lnTo>
                  <a:lnTo>
                    <a:pt x="38" y="182"/>
                  </a:lnTo>
                  <a:lnTo>
                    <a:pt x="14" y="157"/>
                  </a:lnTo>
                  <a:lnTo>
                    <a:pt x="3" y="127"/>
                  </a:lnTo>
                  <a:lnTo>
                    <a:pt x="0" y="100"/>
                  </a:lnTo>
                  <a:lnTo>
                    <a:pt x="6" y="70"/>
                  </a:lnTo>
                  <a:lnTo>
                    <a:pt x="16" y="47"/>
                  </a:lnTo>
                  <a:lnTo>
                    <a:pt x="24" y="37"/>
                  </a:lnTo>
                  <a:lnTo>
                    <a:pt x="33" y="29"/>
                  </a:lnTo>
                  <a:lnTo>
                    <a:pt x="43" y="20"/>
                  </a:lnTo>
                  <a:lnTo>
                    <a:pt x="54" y="13"/>
                  </a:lnTo>
                  <a:lnTo>
                    <a:pt x="68" y="7"/>
                  </a:lnTo>
                  <a:lnTo>
                    <a:pt x="83" y="3"/>
                  </a:lnTo>
                  <a:lnTo>
                    <a:pt x="115" y="0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98"/>
            <p:cNvSpPr>
              <a:spLocks/>
            </p:cNvSpPr>
            <p:nvPr/>
          </p:nvSpPr>
          <p:spPr bwMode="auto">
            <a:xfrm>
              <a:off x="1960" y="3551"/>
              <a:ext cx="70" cy="59"/>
            </a:xfrm>
            <a:custGeom>
              <a:avLst/>
              <a:gdLst>
                <a:gd name="T0" fmla="*/ 9 w 70"/>
                <a:gd name="T1" fmla="*/ 30 h 59"/>
                <a:gd name="T2" fmla="*/ 38 w 70"/>
                <a:gd name="T3" fmla="*/ 15 h 59"/>
                <a:gd name="T4" fmla="*/ 49 w 70"/>
                <a:gd name="T5" fmla="*/ 19 h 59"/>
                <a:gd name="T6" fmla="*/ 19 w 70"/>
                <a:gd name="T7" fmla="*/ 37 h 59"/>
                <a:gd name="T8" fmla="*/ 29 w 70"/>
                <a:gd name="T9" fmla="*/ 43 h 59"/>
                <a:gd name="T10" fmla="*/ 52 w 70"/>
                <a:gd name="T11" fmla="*/ 39 h 59"/>
                <a:gd name="T12" fmla="*/ 59 w 70"/>
                <a:gd name="T13" fmla="*/ 18 h 59"/>
                <a:gd name="T14" fmla="*/ 46 w 70"/>
                <a:gd name="T15" fmla="*/ 0 h 59"/>
                <a:gd name="T16" fmla="*/ 61 w 70"/>
                <a:gd name="T17" fmla="*/ 8 h 59"/>
                <a:gd name="T18" fmla="*/ 70 w 70"/>
                <a:gd name="T19" fmla="*/ 25 h 59"/>
                <a:gd name="T20" fmla="*/ 68 w 70"/>
                <a:gd name="T21" fmla="*/ 41 h 59"/>
                <a:gd name="T22" fmla="*/ 63 w 70"/>
                <a:gd name="T23" fmla="*/ 48 h 59"/>
                <a:gd name="T24" fmla="*/ 56 w 70"/>
                <a:gd name="T25" fmla="*/ 53 h 59"/>
                <a:gd name="T26" fmla="*/ 38 w 70"/>
                <a:gd name="T27" fmla="*/ 59 h 59"/>
                <a:gd name="T28" fmla="*/ 17 w 70"/>
                <a:gd name="T29" fmla="*/ 57 h 59"/>
                <a:gd name="T30" fmla="*/ 3 w 70"/>
                <a:gd name="T31" fmla="*/ 47 h 59"/>
                <a:gd name="T32" fmla="*/ 0 w 70"/>
                <a:gd name="T33" fmla="*/ 25 h 59"/>
                <a:gd name="T34" fmla="*/ 4 w 70"/>
                <a:gd name="T35" fmla="*/ 15 h 59"/>
                <a:gd name="T36" fmla="*/ 7 w 70"/>
                <a:gd name="T37" fmla="*/ 10 h 59"/>
                <a:gd name="T38" fmla="*/ 9 w 70"/>
                <a:gd name="T39" fmla="*/ 30 h 59"/>
                <a:gd name="T40" fmla="*/ 9 w 70"/>
                <a:gd name="T41" fmla="*/ 3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59">
                  <a:moveTo>
                    <a:pt x="9" y="30"/>
                  </a:moveTo>
                  <a:lnTo>
                    <a:pt x="38" y="15"/>
                  </a:lnTo>
                  <a:lnTo>
                    <a:pt x="49" y="19"/>
                  </a:lnTo>
                  <a:lnTo>
                    <a:pt x="19" y="37"/>
                  </a:lnTo>
                  <a:lnTo>
                    <a:pt x="29" y="43"/>
                  </a:lnTo>
                  <a:lnTo>
                    <a:pt x="52" y="39"/>
                  </a:lnTo>
                  <a:lnTo>
                    <a:pt x="59" y="18"/>
                  </a:lnTo>
                  <a:lnTo>
                    <a:pt x="46" y="0"/>
                  </a:lnTo>
                  <a:lnTo>
                    <a:pt x="61" y="8"/>
                  </a:lnTo>
                  <a:lnTo>
                    <a:pt x="70" y="25"/>
                  </a:lnTo>
                  <a:lnTo>
                    <a:pt x="68" y="41"/>
                  </a:lnTo>
                  <a:lnTo>
                    <a:pt x="63" y="48"/>
                  </a:lnTo>
                  <a:lnTo>
                    <a:pt x="56" y="53"/>
                  </a:lnTo>
                  <a:lnTo>
                    <a:pt x="38" y="59"/>
                  </a:lnTo>
                  <a:lnTo>
                    <a:pt x="17" y="57"/>
                  </a:lnTo>
                  <a:lnTo>
                    <a:pt x="3" y="47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99"/>
            <p:cNvSpPr>
              <a:spLocks/>
            </p:cNvSpPr>
            <p:nvPr/>
          </p:nvSpPr>
          <p:spPr bwMode="auto">
            <a:xfrm>
              <a:off x="1957" y="3125"/>
              <a:ext cx="103" cy="380"/>
            </a:xfrm>
            <a:custGeom>
              <a:avLst/>
              <a:gdLst>
                <a:gd name="T0" fmla="*/ 65 w 103"/>
                <a:gd name="T1" fmla="*/ 356 h 380"/>
                <a:gd name="T2" fmla="*/ 47 w 103"/>
                <a:gd name="T3" fmla="*/ 268 h 380"/>
                <a:gd name="T4" fmla="*/ 60 w 103"/>
                <a:gd name="T5" fmla="*/ 215 h 380"/>
                <a:gd name="T6" fmla="*/ 41 w 103"/>
                <a:gd name="T7" fmla="*/ 130 h 380"/>
                <a:gd name="T8" fmla="*/ 31 w 103"/>
                <a:gd name="T9" fmla="*/ 156 h 380"/>
                <a:gd name="T10" fmla="*/ 38 w 103"/>
                <a:gd name="T11" fmla="*/ 212 h 380"/>
                <a:gd name="T12" fmla="*/ 0 w 103"/>
                <a:gd name="T13" fmla="*/ 103 h 380"/>
                <a:gd name="T14" fmla="*/ 34 w 103"/>
                <a:gd name="T15" fmla="*/ 0 h 380"/>
                <a:gd name="T16" fmla="*/ 103 w 103"/>
                <a:gd name="T17" fmla="*/ 380 h 380"/>
                <a:gd name="T18" fmla="*/ 65 w 103"/>
                <a:gd name="T19" fmla="*/ 356 h 380"/>
                <a:gd name="T20" fmla="*/ 65 w 103"/>
                <a:gd name="T21" fmla="*/ 356 h 3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80">
                  <a:moveTo>
                    <a:pt x="65" y="356"/>
                  </a:moveTo>
                  <a:lnTo>
                    <a:pt x="47" y="268"/>
                  </a:lnTo>
                  <a:lnTo>
                    <a:pt x="60" y="215"/>
                  </a:lnTo>
                  <a:lnTo>
                    <a:pt x="41" y="130"/>
                  </a:lnTo>
                  <a:lnTo>
                    <a:pt x="31" y="156"/>
                  </a:lnTo>
                  <a:lnTo>
                    <a:pt x="38" y="212"/>
                  </a:lnTo>
                  <a:lnTo>
                    <a:pt x="0" y="103"/>
                  </a:lnTo>
                  <a:lnTo>
                    <a:pt x="34" y="0"/>
                  </a:lnTo>
                  <a:lnTo>
                    <a:pt x="103" y="380"/>
                  </a:lnTo>
                  <a:lnTo>
                    <a:pt x="65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00"/>
            <p:cNvSpPr>
              <a:spLocks/>
            </p:cNvSpPr>
            <p:nvPr/>
          </p:nvSpPr>
          <p:spPr bwMode="auto">
            <a:xfrm>
              <a:off x="1424" y="3244"/>
              <a:ext cx="207" cy="133"/>
            </a:xfrm>
            <a:custGeom>
              <a:avLst/>
              <a:gdLst>
                <a:gd name="T0" fmla="*/ 0 w 207"/>
                <a:gd name="T1" fmla="*/ 37 h 133"/>
                <a:gd name="T2" fmla="*/ 163 w 207"/>
                <a:gd name="T3" fmla="*/ 0 h 133"/>
                <a:gd name="T4" fmla="*/ 45 w 207"/>
                <a:gd name="T5" fmla="*/ 55 h 133"/>
                <a:gd name="T6" fmla="*/ 190 w 207"/>
                <a:gd name="T7" fmla="*/ 36 h 133"/>
                <a:gd name="T8" fmla="*/ 71 w 207"/>
                <a:gd name="T9" fmla="*/ 100 h 133"/>
                <a:gd name="T10" fmla="*/ 207 w 207"/>
                <a:gd name="T11" fmla="*/ 72 h 133"/>
                <a:gd name="T12" fmla="*/ 71 w 207"/>
                <a:gd name="T13" fmla="*/ 133 h 133"/>
                <a:gd name="T14" fmla="*/ 0 w 207"/>
                <a:gd name="T15" fmla="*/ 37 h 133"/>
                <a:gd name="T16" fmla="*/ 0 w 207"/>
                <a:gd name="T17" fmla="*/ 3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133">
                  <a:moveTo>
                    <a:pt x="0" y="37"/>
                  </a:moveTo>
                  <a:lnTo>
                    <a:pt x="163" y="0"/>
                  </a:lnTo>
                  <a:lnTo>
                    <a:pt x="45" y="55"/>
                  </a:lnTo>
                  <a:lnTo>
                    <a:pt x="190" y="36"/>
                  </a:lnTo>
                  <a:lnTo>
                    <a:pt x="71" y="100"/>
                  </a:lnTo>
                  <a:lnTo>
                    <a:pt x="207" y="72"/>
                  </a:lnTo>
                  <a:lnTo>
                    <a:pt x="71" y="13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01"/>
            <p:cNvSpPr>
              <a:spLocks/>
            </p:cNvSpPr>
            <p:nvPr/>
          </p:nvSpPr>
          <p:spPr bwMode="auto">
            <a:xfrm>
              <a:off x="2010" y="3225"/>
              <a:ext cx="178" cy="138"/>
            </a:xfrm>
            <a:custGeom>
              <a:avLst/>
              <a:gdLst>
                <a:gd name="T0" fmla="*/ 178 w 178"/>
                <a:gd name="T1" fmla="*/ 24 h 138"/>
                <a:gd name="T2" fmla="*/ 8 w 178"/>
                <a:gd name="T3" fmla="*/ 0 h 138"/>
                <a:gd name="T4" fmla="*/ 129 w 178"/>
                <a:gd name="T5" fmla="*/ 51 h 138"/>
                <a:gd name="T6" fmla="*/ 0 w 178"/>
                <a:gd name="T7" fmla="*/ 32 h 138"/>
                <a:gd name="T8" fmla="*/ 96 w 178"/>
                <a:gd name="T9" fmla="*/ 84 h 138"/>
                <a:gd name="T10" fmla="*/ 2 w 178"/>
                <a:gd name="T11" fmla="*/ 73 h 138"/>
                <a:gd name="T12" fmla="*/ 5 w 178"/>
                <a:gd name="T13" fmla="*/ 89 h 138"/>
                <a:gd name="T14" fmla="*/ 88 w 178"/>
                <a:gd name="T15" fmla="*/ 138 h 138"/>
                <a:gd name="T16" fmla="*/ 178 w 178"/>
                <a:gd name="T17" fmla="*/ 24 h 138"/>
                <a:gd name="T18" fmla="*/ 178 w 178"/>
                <a:gd name="T19" fmla="*/ 24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" h="138">
                  <a:moveTo>
                    <a:pt x="178" y="24"/>
                  </a:moveTo>
                  <a:lnTo>
                    <a:pt x="8" y="0"/>
                  </a:lnTo>
                  <a:lnTo>
                    <a:pt x="129" y="51"/>
                  </a:lnTo>
                  <a:lnTo>
                    <a:pt x="0" y="32"/>
                  </a:lnTo>
                  <a:lnTo>
                    <a:pt x="96" y="84"/>
                  </a:lnTo>
                  <a:lnTo>
                    <a:pt x="2" y="73"/>
                  </a:lnTo>
                  <a:lnTo>
                    <a:pt x="5" y="89"/>
                  </a:lnTo>
                  <a:lnTo>
                    <a:pt x="88" y="138"/>
                  </a:lnTo>
                  <a:lnTo>
                    <a:pt x="17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02"/>
            <p:cNvSpPr>
              <a:spLocks/>
            </p:cNvSpPr>
            <p:nvPr/>
          </p:nvSpPr>
          <p:spPr bwMode="auto">
            <a:xfrm>
              <a:off x="1955" y="3291"/>
              <a:ext cx="33" cy="16"/>
            </a:xfrm>
            <a:custGeom>
              <a:avLst/>
              <a:gdLst>
                <a:gd name="T0" fmla="*/ 26 w 33"/>
                <a:gd name="T1" fmla="*/ 0 h 16"/>
                <a:gd name="T2" fmla="*/ 33 w 33"/>
                <a:gd name="T3" fmla="*/ 16 h 16"/>
                <a:gd name="T4" fmla="*/ 0 w 33"/>
                <a:gd name="T5" fmla="*/ 3 h 16"/>
                <a:gd name="T6" fmla="*/ 26 w 33"/>
                <a:gd name="T7" fmla="*/ 0 h 16"/>
                <a:gd name="T8" fmla="*/ 26 w 3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">
                  <a:moveTo>
                    <a:pt x="26" y="0"/>
                  </a:moveTo>
                  <a:lnTo>
                    <a:pt x="33" y="16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03"/>
            <p:cNvSpPr>
              <a:spLocks/>
            </p:cNvSpPr>
            <p:nvPr/>
          </p:nvSpPr>
          <p:spPr bwMode="auto">
            <a:xfrm>
              <a:off x="1636" y="3261"/>
              <a:ext cx="82" cy="138"/>
            </a:xfrm>
            <a:custGeom>
              <a:avLst/>
              <a:gdLst>
                <a:gd name="T0" fmla="*/ 60 w 82"/>
                <a:gd name="T1" fmla="*/ 31 h 138"/>
                <a:gd name="T2" fmla="*/ 8 w 82"/>
                <a:gd name="T3" fmla="*/ 0 h 138"/>
                <a:gd name="T4" fmla="*/ 0 w 82"/>
                <a:gd name="T5" fmla="*/ 32 h 138"/>
                <a:gd name="T6" fmla="*/ 22 w 82"/>
                <a:gd name="T7" fmla="*/ 47 h 138"/>
                <a:gd name="T8" fmla="*/ 12 w 82"/>
                <a:gd name="T9" fmla="*/ 67 h 138"/>
                <a:gd name="T10" fmla="*/ 42 w 82"/>
                <a:gd name="T11" fmla="*/ 101 h 138"/>
                <a:gd name="T12" fmla="*/ 79 w 82"/>
                <a:gd name="T13" fmla="*/ 138 h 138"/>
                <a:gd name="T14" fmla="*/ 82 w 82"/>
                <a:gd name="T15" fmla="*/ 49 h 138"/>
                <a:gd name="T16" fmla="*/ 60 w 82"/>
                <a:gd name="T17" fmla="*/ 31 h 138"/>
                <a:gd name="T18" fmla="*/ 60 w 82"/>
                <a:gd name="T19" fmla="*/ 31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138">
                  <a:moveTo>
                    <a:pt x="60" y="31"/>
                  </a:moveTo>
                  <a:lnTo>
                    <a:pt x="8" y="0"/>
                  </a:lnTo>
                  <a:lnTo>
                    <a:pt x="0" y="32"/>
                  </a:lnTo>
                  <a:lnTo>
                    <a:pt x="22" y="47"/>
                  </a:lnTo>
                  <a:lnTo>
                    <a:pt x="12" y="67"/>
                  </a:lnTo>
                  <a:lnTo>
                    <a:pt x="42" y="101"/>
                  </a:lnTo>
                  <a:lnTo>
                    <a:pt x="79" y="138"/>
                  </a:lnTo>
                  <a:lnTo>
                    <a:pt x="82" y="49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04"/>
            <p:cNvSpPr>
              <a:spLocks/>
            </p:cNvSpPr>
            <p:nvPr/>
          </p:nvSpPr>
          <p:spPr bwMode="auto">
            <a:xfrm>
              <a:off x="1850" y="3279"/>
              <a:ext cx="88" cy="121"/>
            </a:xfrm>
            <a:custGeom>
              <a:avLst/>
              <a:gdLst>
                <a:gd name="T0" fmla="*/ 69 w 88"/>
                <a:gd name="T1" fmla="*/ 0 h 121"/>
                <a:gd name="T2" fmla="*/ 88 w 88"/>
                <a:gd name="T3" fmla="*/ 33 h 121"/>
                <a:gd name="T4" fmla="*/ 69 w 88"/>
                <a:gd name="T5" fmla="*/ 46 h 121"/>
                <a:gd name="T6" fmla="*/ 74 w 88"/>
                <a:gd name="T7" fmla="*/ 69 h 121"/>
                <a:gd name="T8" fmla="*/ 58 w 88"/>
                <a:gd name="T9" fmla="*/ 71 h 121"/>
                <a:gd name="T10" fmla="*/ 4 w 88"/>
                <a:gd name="T11" fmla="*/ 121 h 121"/>
                <a:gd name="T12" fmla="*/ 0 w 88"/>
                <a:gd name="T13" fmla="*/ 35 h 121"/>
                <a:gd name="T14" fmla="*/ 69 w 88"/>
                <a:gd name="T15" fmla="*/ 0 h 121"/>
                <a:gd name="T16" fmla="*/ 69 w 88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21">
                  <a:moveTo>
                    <a:pt x="69" y="0"/>
                  </a:moveTo>
                  <a:lnTo>
                    <a:pt x="88" y="33"/>
                  </a:lnTo>
                  <a:lnTo>
                    <a:pt x="69" y="46"/>
                  </a:lnTo>
                  <a:lnTo>
                    <a:pt x="74" y="69"/>
                  </a:lnTo>
                  <a:lnTo>
                    <a:pt x="58" y="71"/>
                  </a:lnTo>
                  <a:lnTo>
                    <a:pt x="4" y="121"/>
                  </a:lnTo>
                  <a:lnTo>
                    <a:pt x="0" y="3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3" name="Picture 4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509120"/>
            <a:ext cx="1792288" cy="11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3746500" y="3299112"/>
            <a:ext cx="955675" cy="419846"/>
            <a:chOff x="3746500" y="3299112"/>
            <a:chExt cx="955675" cy="419846"/>
          </a:xfrm>
        </p:grpSpPr>
        <p:sp>
          <p:nvSpPr>
            <p:cNvPr id="115" name="Rectangle 408"/>
            <p:cNvSpPr>
              <a:spLocks noChangeArrowheads="1"/>
            </p:cNvSpPr>
            <p:nvPr/>
          </p:nvSpPr>
          <p:spPr bwMode="auto">
            <a:xfrm>
              <a:off x="3746500" y="3299112"/>
              <a:ext cx="846138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latin typeface="Arial" pitchFamily="34" charset="0"/>
                </a:rPr>
                <a:t>Structure 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116" name="Rectangle 409"/>
            <p:cNvSpPr>
              <a:spLocks noChangeArrowheads="1"/>
            </p:cNvSpPr>
            <p:nvPr/>
          </p:nvSpPr>
          <p:spPr bwMode="auto">
            <a:xfrm>
              <a:off x="3746500" y="3509035"/>
              <a:ext cx="955675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latin typeface="Arial" pitchFamily="34" charset="0"/>
                </a:rPr>
                <a:t>&amp; Materials</a:t>
              </a:r>
              <a:endParaRPr lang="en-US" altLang="en-US" dirty="0">
                <a:latin typeface="Arial" pitchFamily="34" charset="0"/>
              </a:endParaRPr>
            </a:p>
          </p:txBody>
        </p:sp>
      </p:grpSp>
      <p:sp>
        <p:nvSpPr>
          <p:cNvPr id="117" name="Rectangle 410"/>
          <p:cNvSpPr>
            <a:spLocks noChangeArrowheads="1"/>
          </p:cNvSpPr>
          <p:nvPr/>
        </p:nvSpPr>
        <p:spPr bwMode="auto">
          <a:xfrm>
            <a:off x="1952625" y="3333070"/>
            <a:ext cx="536575" cy="20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itchFamily="34" charset="0"/>
              </a:rPr>
              <a:t>Traffic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287588" y="5853690"/>
            <a:ext cx="1073150" cy="410585"/>
            <a:chOff x="2287588" y="5853690"/>
            <a:chExt cx="1073150" cy="410585"/>
          </a:xfrm>
        </p:grpSpPr>
        <p:sp>
          <p:nvSpPr>
            <p:cNvPr id="119" name="Rectangle 414"/>
            <p:cNvSpPr>
              <a:spLocks noChangeArrowheads="1"/>
            </p:cNvSpPr>
            <p:nvPr/>
          </p:nvSpPr>
          <p:spPr bwMode="auto">
            <a:xfrm>
              <a:off x="2287588" y="5853690"/>
              <a:ext cx="1073150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itchFamily="34" charset="0"/>
                </a:rPr>
                <a:t>Mechanistic</a:t>
              </a:r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20" name="Rectangle 415"/>
            <p:cNvSpPr>
              <a:spLocks noChangeArrowheads="1"/>
            </p:cNvSpPr>
            <p:nvPr/>
          </p:nvSpPr>
          <p:spPr bwMode="auto">
            <a:xfrm>
              <a:off x="2287588" y="6054352"/>
              <a:ext cx="735013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latin typeface="Arial" pitchFamily="34" charset="0"/>
                </a:rPr>
                <a:t>Analysis</a:t>
              </a:r>
              <a:endParaRPr lang="en-US" altLang="en-US" dirty="0">
                <a:latin typeface="Arial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068763" y="4699113"/>
            <a:ext cx="776288" cy="419846"/>
            <a:chOff x="4068763" y="4699113"/>
            <a:chExt cx="776288" cy="419846"/>
          </a:xfrm>
        </p:grpSpPr>
        <p:sp>
          <p:nvSpPr>
            <p:cNvPr id="122" name="Rectangle 418"/>
            <p:cNvSpPr>
              <a:spLocks noChangeArrowheads="1"/>
            </p:cNvSpPr>
            <p:nvPr/>
          </p:nvSpPr>
          <p:spPr bwMode="auto">
            <a:xfrm>
              <a:off x="4068763" y="4699113"/>
              <a:ext cx="708025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itchFamily="34" charset="0"/>
                </a:rPr>
                <a:t>Transfer 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123" name="Rectangle 419"/>
            <p:cNvSpPr>
              <a:spLocks noChangeArrowheads="1"/>
            </p:cNvSpPr>
            <p:nvPr/>
          </p:nvSpPr>
          <p:spPr bwMode="auto">
            <a:xfrm>
              <a:off x="4068763" y="4909036"/>
              <a:ext cx="776288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itchFamily="34" charset="0"/>
                </a:rPr>
                <a:t>Functions</a:t>
              </a:r>
              <a:endParaRPr lang="en-US" altLang="en-US">
                <a:latin typeface="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64238" y="5819732"/>
            <a:ext cx="1096963" cy="410585"/>
            <a:chOff x="5964238" y="5819732"/>
            <a:chExt cx="1096963" cy="410585"/>
          </a:xfrm>
        </p:grpSpPr>
        <p:sp>
          <p:nvSpPr>
            <p:cNvPr id="125" name="Rectangle 420"/>
            <p:cNvSpPr>
              <a:spLocks noChangeArrowheads="1"/>
            </p:cNvSpPr>
            <p:nvPr/>
          </p:nvSpPr>
          <p:spPr bwMode="auto">
            <a:xfrm>
              <a:off x="5964238" y="5819732"/>
              <a:ext cx="865188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itchFamily="34" charset="0"/>
                </a:rPr>
                <a:t>Predicted</a:t>
              </a:r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26" name="Rectangle 421"/>
            <p:cNvSpPr>
              <a:spLocks noChangeArrowheads="1"/>
            </p:cNvSpPr>
            <p:nvPr/>
          </p:nvSpPr>
          <p:spPr bwMode="auto">
            <a:xfrm>
              <a:off x="5964238" y="6020394"/>
              <a:ext cx="1096963" cy="20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itchFamily="34" charset="0"/>
                </a:rPr>
                <a:t>Performance</a:t>
              </a:r>
              <a:endParaRPr lang="en-US" altLang="en-US">
                <a:latin typeface="Arial" pitchFamily="34" charset="0"/>
              </a:endParaRP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>
            <a:off x="2327275" y="3735388"/>
            <a:ext cx="179388" cy="73183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3436938" y="3789363"/>
            <a:ext cx="450850" cy="68103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746500" y="5351463"/>
            <a:ext cx="1681163" cy="476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5091113" y="1290506"/>
            <a:ext cx="2690812" cy="2210502"/>
            <a:chOff x="5091113" y="1290506"/>
            <a:chExt cx="2690812" cy="2210502"/>
          </a:xfrm>
        </p:grpSpPr>
        <p:grpSp>
          <p:nvGrpSpPr>
            <p:cNvPr id="131" name="Group 82"/>
            <p:cNvGrpSpPr>
              <a:grpSpLocks/>
            </p:cNvGrpSpPr>
            <p:nvPr/>
          </p:nvGrpSpPr>
          <p:grpSpPr bwMode="auto">
            <a:xfrm>
              <a:off x="6902450" y="2384884"/>
              <a:ext cx="452438" cy="674532"/>
              <a:chOff x="4348" y="1509"/>
              <a:chExt cx="285" cy="437"/>
            </a:xfrm>
          </p:grpSpPr>
          <p:sp>
            <p:nvSpPr>
              <p:cNvPr id="193" name="Freeform 61"/>
              <p:cNvSpPr>
                <a:spLocks/>
              </p:cNvSpPr>
              <p:nvPr/>
            </p:nvSpPr>
            <p:spPr bwMode="auto">
              <a:xfrm>
                <a:off x="4404" y="1888"/>
                <a:ext cx="41" cy="35"/>
              </a:xfrm>
              <a:custGeom>
                <a:avLst/>
                <a:gdLst>
                  <a:gd name="T0" fmla="*/ 10 w 41"/>
                  <a:gd name="T1" fmla="*/ 0 h 35"/>
                  <a:gd name="T2" fmla="*/ 41 w 41"/>
                  <a:gd name="T3" fmla="*/ 4 h 35"/>
                  <a:gd name="T4" fmla="*/ 31 w 41"/>
                  <a:gd name="T5" fmla="*/ 35 h 35"/>
                  <a:gd name="T6" fmla="*/ 0 w 41"/>
                  <a:gd name="T7" fmla="*/ 26 h 35"/>
                  <a:gd name="T8" fmla="*/ 10 w 41"/>
                  <a:gd name="T9" fmla="*/ 0 h 35"/>
                  <a:gd name="T10" fmla="*/ 10 w 4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10" y="0"/>
                    </a:moveTo>
                    <a:lnTo>
                      <a:pt x="41" y="4"/>
                    </a:lnTo>
                    <a:lnTo>
                      <a:pt x="31" y="35"/>
                    </a:lnTo>
                    <a:lnTo>
                      <a:pt x="0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7E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2"/>
              <p:cNvSpPr>
                <a:spLocks/>
              </p:cNvSpPr>
              <p:nvPr/>
            </p:nvSpPr>
            <p:spPr bwMode="auto">
              <a:xfrm>
                <a:off x="4348" y="1509"/>
                <a:ext cx="261" cy="428"/>
              </a:xfrm>
              <a:custGeom>
                <a:avLst/>
                <a:gdLst>
                  <a:gd name="T0" fmla="*/ 86 w 261"/>
                  <a:gd name="T1" fmla="*/ 382 h 428"/>
                  <a:gd name="T2" fmla="*/ 90 w 261"/>
                  <a:gd name="T3" fmla="*/ 379 h 428"/>
                  <a:gd name="T4" fmla="*/ 94 w 261"/>
                  <a:gd name="T5" fmla="*/ 376 h 428"/>
                  <a:gd name="T6" fmla="*/ 98 w 261"/>
                  <a:gd name="T7" fmla="*/ 373 h 428"/>
                  <a:gd name="T8" fmla="*/ 101 w 261"/>
                  <a:gd name="T9" fmla="*/ 370 h 428"/>
                  <a:gd name="T10" fmla="*/ 104 w 261"/>
                  <a:gd name="T11" fmla="*/ 366 h 428"/>
                  <a:gd name="T12" fmla="*/ 106 w 261"/>
                  <a:gd name="T13" fmla="*/ 363 h 428"/>
                  <a:gd name="T14" fmla="*/ 107 w 261"/>
                  <a:gd name="T15" fmla="*/ 359 h 428"/>
                  <a:gd name="T16" fmla="*/ 108 w 261"/>
                  <a:gd name="T17" fmla="*/ 355 h 428"/>
                  <a:gd name="T18" fmla="*/ 109 w 261"/>
                  <a:gd name="T19" fmla="*/ 351 h 428"/>
                  <a:gd name="T20" fmla="*/ 108 w 261"/>
                  <a:gd name="T21" fmla="*/ 347 h 428"/>
                  <a:gd name="T22" fmla="*/ 108 w 261"/>
                  <a:gd name="T23" fmla="*/ 342 h 428"/>
                  <a:gd name="T24" fmla="*/ 107 w 261"/>
                  <a:gd name="T25" fmla="*/ 336 h 428"/>
                  <a:gd name="T26" fmla="*/ 106 w 261"/>
                  <a:gd name="T27" fmla="*/ 333 h 428"/>
                  <a:gd name="T28" fmla="*/ 108 w 261"/>
                  <a:gd name="T29" fmla="*/ 325 h 428"/>
                  <a:gd name="T30" fmla="*/ 115 w 261"/>
                  <a:gd name="T31" fmla="*/ 302 h 428"/>
                  <a:gd name="T32" fmla="*/ 123 w 261"/>
                  <a:gd name="T33" fmla="*/ 269 h 428"/>
                  <a:gd name="T34" fmla="*/ 134 w 261"/>
                  <a:gd name="T35" fmla="*/ 230 h 428"/>
                  <a:gd name="T36" fmla="*/ 146 w 261"/>
                  <a:gd name="T37" fmla="*/ 188 h 428"/>
                  <a:gd name="T38" fmla="*/ 156 w 261"/>
                  <a:gd name="T39" fmla="*/ 148 h 428"/>
                  <a:gd name="T40" fmla="*/ 165 w 261"/>
                  <a:gd name="T41" fmla="*/ 112 h 428"/>
                  <a:gd name="T42" fmla="*/ 172 w 261"/>
                  <a:gd name="T43" fmla="*/ 86 h 428"/>
                  <a:gd name="T44" fmla="*/ 174 w 261"/>
                  <a:gd name="T45" fmla="*/ 73 h 428"/>
                  <a:gd name="T46" fmla="*/ 171 w 261"/>
                  <a:gd name="T47" fmla="*/ 68 h 428"/>
                  <a:gd name="T48" fmla="*/ 166 w 261"/>
                  <a:gd name="T49" fmla="*/ 64 h 428"/>
                  <a:gd name="T50" fmla="*/ 162 w 261"/>
                  <a:gd name="T51" fmla="*/ 63 h 428"/>
                  <a:gd name="T52" fmla="*/ 158 w 261"/>
                  <a:gd name="T53" fmla="*/ 62 h 428"/>
                  <a:gd name="T54" fmla="*/ 154 w 261"/>
                  <a:gd name="T55" fmla="*/ 62 h 428"/>
                  <a:gd name="T56" fmla="*/ 150 w 261"/>
                  <a:gd name="T57" fmla="*/ 63 h 428"/>
                  <a:gd name="T58" fmla="*/ 145 w 261"/>
                  <a:gd name="T59" fmla="*/ 67 h 428"/>
                  <a:gd name="T60" fmla="*/ 139 w 261"/>
                  <a:gd name="T61" fmla="*/ 81 h 428"/>
                  <a:gd name="T62" fmla="*/ 130 w 261"/>
                  <a:gd name="T63" fmla="*/ 107 h 428"/>
                  <a:gd name="T64" fmla="*/ 119 w 261"/>
                  <a:gd name="T65" fmla="*/ 142 h 428"/>
                  <a:gd name="T66" fmla="*/ 107 w 261"/>
                  <a:gd name="T67" fmla="*/ 181 h 428"/>
                  <a:gd name="T68" fmla="*/ 94 w 261"/>
                  <a:gd name="T69" fmla="*/ 221 h 428"/>
                  <a:gd name="T70" fmla="*/ 83 w 261"/>
                  <a:gd name="T71" fmla="*/ 258 h 428"/>
                  <a:gd name="T72" fmla="*/ 74 w 261"/>
                  <a:gd name="T73" fmla="*/ 288 h 428"/>
                  <a:gd name="T74" fmla="*/ 68 w 261"/>
                  <a:gd name="T75" fmla="*/ 308 h 428"/>
                  <a:gd name="T76" fmla="*/ 66 w 261"/>
                  <a:gd name="T77" fmla="*/ 314 h 428"/>
                  <a:gd name="T78" fmla="*/ 63 w 261"/>
                  <a:gd name="T79" fmla="*/ 317 h 428"/>
                  <a:gd name="T80" fmla="*/ 59 w 261"/>
                  <a:gd name="T81" fmla="*/ 320 h 428"/>
                  <a:gd name="T82" fmla="*/ 56 w 261"/>
                  <a:gd name="T83" fmla="*/ 324 h 428"/>
                  <a:gd name="T84" fmla="*/ 52 w 261"/>
                  <a:gd name="T85" fmla="*/ 327 h 428"/>
                  <a:gd name="T86" fmla="*/ 49 w 261"/>
                  <a:gd name="T87" fmla="*/ 332 h 428"/>
                  <a:gd name="T88" fmla="*/ 45 w 261"/>
                  <a:gd name="T89" fmla="*/ 336 h 428"/>
                  <a:gd name="T90" fmla="*/ 44 w 261"/>
                  <a:gd name="T91" fmla="*/ 341 h 428"/>
                  <a:gd name="T92" fmla="*/ 43 w 261"/>
                  <a:gd name="T93" fmla="*/ 346 h 428"/>
                  <a:gd name="T94" fmla="*/ 43 w 261"/>
                  <a:gd name="T95" fmla="*/ 350 h 428"/>
                  <a:gd name="T96" fmla="*/ 44 w 261"/>
                  <a:gd name="T97" fmla="*/ 355 h 428"/>
                  <a:gd name="T98" fmla="*/ 46 w 261"/>
                  <a:gd name="T99" fmla="*/ 358 h 428"/>
                  <a:gd name="T100" fmla="*/ 49 w 261"/>
                  <a:gd name="T101" fmla="*/ 362 h 428"/>
                  <a:gd name="T102" fmla="*/ 51 w 261"/>
                  <a:gd name="T103" fmla="*/ 366 h 428"/>
                  <a:gd name="T104" fmla="*/ 55 w 261"/>
                  <a:gd name="T105" fmla="*/ 370 h 428"/>
                  <a:gd name="T106" fmla="*/ 60 w 261"/>
                  <a:gd name="T107" fmla="*/ 373 h 428"/>
                  <a:gd name="T108" fmla="*/ 65 w 261"/>
                  <a:gd name="T109" fmla="*/ 375 h 428"/>
                  <a:gd name="T110" fmla="*/ 69 w 261"/>
                  <a:gd name="T111" fmla="*/ 377 h 428"/>
                  <a:gd name="T112" fmla="*/ 73 w 261"/>
                  <a:gd name="T113" fmla="*/ 378 h 428"/>
                  <a:gd name="T114" fmla="*/ 0 w 261"/>
                  <a:gd name="T115" fmla="*/ 387 h 4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61" h="428">
                    <a:moveTo>
                      <a:pt x="0" y="387"/>
                    </a:moveTo>
                    <a:lnTo>
                      <a:pt x="106" y="0"/>
                    </a:lnTo>
                    <a:lnTo>
                      <a:pt x="261" y="28"/>
                    </a:lnTo>
                    <a:lnTo>
                      <a:pt x="135" y="428"/>
                    </a:lnTo>
                    <a:lnTo>
                      <a:pt x="79" y="412"/>
                    </a:lnTo>
                    <a:lnTo>
                      <a:pt x="86" y="382"/>
                    </a:lnTo>
                    <a:lnTo>
                      <a:pt x="86" y="381"/>
                    </a:lnTo>
                    <a:lnTo>
                      <a:pt x="87" y="381"/>
                    </a:lnTo>
                    <a:lnTo>
                      <a:pt x="88" y="380"/>
                    </a:lnTo>
                    <a:lnTo>
                      <a:pt x="89" y="379"/>
                    </a:lnTo>
                    <a:lnTo>
                      <a:pt x="90" y="379"/>
                    </a:lnTo>
                    <a:lnTo>
                      <a:pt x="91" y="378"/>
                    </a:lnTo>
                    <a:lnTo>
                      <a:pt x="92" y="377"/>
                    </a:lnTo>
                    <a:lnTo>
                      <a:pt x="93" y="377"/>
                    </a:lnTo>
                    <a:lnTo>
                      <a:pt x="93" y="376"/>
                    </a:lnTo>
                    <a:lnTo>
                      <a:pt x="94" y="376"/>
                    </a:lnTo>
                    <a:lnTo>
                      <a:pt x="95" y="375"/>
                    </a:lnTo>
                    <a:lnTo>
                      <a:pt x="96" y="374"/>
                    </a:lnTo>
                    <a:lnTo>
                      <a:pt x="97" y="374"/>
                    </a:lnTo>
                    <a:lnTo>
                      <a:pt x="97" y="373"/>
                    </a:lnTo>
                    <a:lnTo>
                      <a:pt x="98" y="373"/>
                    </a:lnTo>
                    <a:lnTo>
                      <a:pt x="99" y="372"/>
                    </a:lnTo>
                    <a:lnTo>
                      <a:pt x="99" y="371"/>
                    </a:lnTo>
                    <a:lnTo>
                      <a:pt x="100" y="371"/>
                    </a:lnTo>
                    <a:lnTo>
                      <a:pt x="100" y="370"/>
                    </a:lnTo>
                    <a:lnTo>
                      <a:pt x="101" y="370"/>
                    </a:lnTo>
                    <a:lnTo>
                      <a:pt x="101" y="369"/>
                    </a:lnTo>
                    <a:lnTo>
                      <a:pt x="102" y="369"/>
                    </a:lnTo>
                    <a:lnTo>
                      <a:pt x="102" y="368"/>
                    </a:lnTo>
                    <a:lnTo>
                      <a:pt x="103" y="367"/>
                    </a:lnTo>
                    <a:lnTo>
                      <a:pt x="104" y="366"/>
                    </a:lnTo>
                    <a:lnTo>
                      <a:pt x="104" y="365"/>
                    </a:lnTo>
                    <a:lnTo>
                      <a:pt x="105" y="365"/>
                    </a:lnTo>
                    <a:lnTo>
                      <a:pt x="105" y="364"/>
                    </a:lnTo>
                    <a:lnTo>
                      <a:pt x="106" y="363"/>
                    </a:lnTo>
                    <a:lnTo>
                      <a:pt x="106" y="362"/>
                    </a:lnTo>
                    <a:lnTo>
                      <a:pt x="107" y="361"/>
                    </a:lnTo>
                    <a:lnTo>
                      <a:pt x="107" y="360"/>
                    </a:lnTo>
                    <a:lnTo>
                      <a:pt x="107" y="359"/>
                    </a:lnTo>
                    <a:lnTo>
                      <a:pt x="107" y="358"/>
                    </a:lnTo>
                    <a:lnTo>
                      <a:pt x="108" y="358"/>
                    </a:lnTo>
                    <a:lnTo>
                      <a:pt x="108" y="357"/>
                    </a:lnTo>
                    <a:lnTo>
                      <a:pt x="108" y="356"/>
                    </a:lnTo>
                    <a:lnTo>
                      <a:pt x="108" y="355"/>
                    </a:lnTo>
                    <a:lnTo>
                      <a:pt x="108" y="354"/>
                    </a:lnTo>
                    <a:lnTo>
                      <a:pt x="108" y="353"/>
                    </a:lnTo>
                    <a:lnTo>
                      <a:pt x="108" y="352"/>
                    </a:lnTo>
                    <a:lnTo>
                      <a:pt x="108" y="351"/>
                    </a:lnTo>
                    <a:lnTo>
                      <a:pt x="109" y="351"/>
                    </a:lnTo>
                    <a:lnTo>
                      <a:pt x="108" y="350"/>
                    </a:lnTo>
                    <a:lnTo>
                      <a:pt x="108" y="349"/>
                    </a:lnTo>
                    <a:lnTo>
                      <a:pt x="108" y="348"/>
                    </a:lnTo>
                    <a:lnTo>
                      <a:pt x="108" y="347"/>
                    </a:lnTo>
                    <a:lnTo>
                      <a:pt x="108" y="346"/>
                    </a:lnTo>
                    <a:lnTo>
                      <a:pt x="108" y="345"/>
                    </a:lnTo>
                    <a:lnTo>
                      <a:pt x="108" y="344"/>
                    </a:lnTo>
                    <a:lnTo>
                      <a:pt x="108" y="343"/>
                    </a:lnTo>
                    <a:lnTo>
                      <a:pt x="108" y="342"/>
                    </a:lnTo>
                    <a:lnTo>
                      <a:pt x="108" y="341"/>
                    </a:lnTo>
                    <a:lnTo>
                      <a:pt x="108" y="340"/>
                    </a:lnTo>
                    <a:lnTo>
                      <a:pt x="107" y="339"/>
                    </a:lnTo>
                    <a:lnTo>
                      <a:pt x="107" y="338"/>
                    </a:lnTo>
                    <a:lnTo>
                      <a:pt x="107" y="337"/>
                    </a:lnTo>
                    <a:lnTo>
                      <a:pt x="107" y="336"/>
                    </a:lnTo>
                    <a:lnTo>
                      <a:pt x="107" y="335"/>
                    </a:lnTo>
                    <a:lnTo>
                      <a:pt x="106" y="334"/>
                    </a:lnTo>
                    <a:lnTo>
                      <a:pt x="106" y="333"/>
                    </a:lnTo>
                    <a:lnTo>
                      <a:pt x="107" y="332"/>
                    </a:lnTo>
                    <a:lnTo>
                      <a:pt x="107" y="330"/>
                    </a:lnTo>
                    <a:lnTo>
                      <a:pt x="107" y="329"/>
                    </a:lnTo>
                    <a:lnTo>
                      <a:pt x="108" y="327"/>
                    </a:lnTo>
                    <a:lnTo>
                      <a:pt x="108" y="325"/>
                    </a:lnTo>
                    <a:lnTo>
                      <a:pt x="109" y="322"/>
                    </a:lnTo>
                    <a:lnTo>
                      <a:pt x="110" y="320"/>
                    </a:lnTo>
                    <a:lnTo>
                      <a:pt x="111" y="317"/>
                    </a:lnTo>
                    <a:lnTo>
                      <a:pt x="111" y="313"/>
                    </a:lnTo>
                    <a:lnTo>
                      <a:pt x="112" y="310"/>
                    </a:lnTo>
                    <a:lnTo>
                      <a:pt x="113" y="306"/>
                    </a:lnTo>
                    <a:lnTo>
                      <a:pt x="115" y="302"/>
                    </a:lnTo>
                    <a:lnTo>
                      <a:pt x="116" y="298"/>
                    </a:lnTo>
                    <a:lnTo>
                      <a:pt x="117" y="294"/>
                    </a:lnTo>
                    <a:lnTo>
                      <a:pt x="118" y="289"/>
                    </a:lnTo>
                    <a:lnTo>
                      <a:pt x="119" y="284"/>
                    </a:lnTo>
                    <a:lnTo>
                      <a:pt x="121" y="279"/>
                    </a:lnTo>
                    <a:lnTo>
                      <a:pt x="122" y="275"/>
                    </a:lnTo>
                    <a:lnTo>
                      <a:pt x="123" y="269"/>
                    </a:lnTo>
                    <a:lnTo>
                      <a:pt x="125" y="264"/>
                    </a:lnTo>
                    <a:lnTo>
                      <a:pt x="126" y="259"/>
                    </a:lnTo>
                    <a:lnTo>
                      <a:pt x="128" y="253"/>
                    </a:lnTo>
                    <a:lnTo>
                      <a:pt x="130" y="247"/>
                    </a:lnTo>
                    <a:lnTo>
                      <a:pt x="131" y="242"/>
                    </a:lnTo>
                    <a:lnTo>
                      <a:pt x="133" y="236"/>
                    </a:lnTo>
                    <a:lnTo>
                      <a:pt x="134" y="230"/>
                    </a:lnTo>
                    <a:lnTo>
                      <a:pt x="136" y="224"/>
                    </a:lnTo>
                    <a:lnTo>
                      <a:pt x="138" y="218"/>
                    </a:lnTo>
                    <a:lnTo>
                      <a:pt x="139" y="212"/>
                    </a:lnTo>
                    <a:lnTo>
                      <a:pt x="141" y="206"/>
                    </a:lnTo>
                    <a:lnTo>
                      <a:pt x="142" y="200"/>
                    </a:lnTo>
                    <a:lnTo>
                      <a:pt x="144" y="194"/>
                    </a:lnTo>
                    <a:lnTo>
                      <a:pt x="146" y="188"/>
                    </a:lnTo>
                    <a:lnTo>
                      <a:pt x="147" y="182"/>
                    </a:lnTo>
                    <a:lnTo>
                      <a:pt x="149" y="176"/>
                    </a:lnTo>
                    <a:lnTo>
                      <a:pt x="150" y="170"/>
                    </a:lnTo>
                    <a:lnTo>
                      <a:pt x="152" y="164"/>
                    </a:lnTo>
                    <a:lnTo>
                      <a:pt x="154" y="159"/>
                    </a:lnTo>
                    <a:lnTo>
                      <a:pt x="155" y="153"/>
                    </a:lnTo>
                    <a:lnTo>
                      <a:pt x="156" y="148"/>
                    </a:lnTo>
                    <a:lnTo>
                      <a:pt x="158" y="142"/>
                    </a:lnTo>
                    <a:lnTo>
                      <a:pt x="159" y="137"/>
                    </a:lnTo>
                    <a:lnTo>
                      <a:pt x="161" y="132"/>
                    </a:lnTo>
                    <a:lnTo>
                      <a:pt x="162" y="127"/>
                    </a:lnTo>
                    <a:lnTo>
                      <a:pt x="163" y="122"/>
                    </a:lnTo>
                    <a:lnTo>
                      <a:pt x="164" y="117"/>
                    </a:lnTo>
                    <a:lnTo>
                      <a:pt x="165" y="112"/>
                    </a:lnTo>
                    <a:lnTo>
                      <a:pt x="167" y="108"/>
                    </a:lnTo>
                    <a:lnTo>
                      <a:pt x="168" y="104"/>
                    </a:lnTo>
                    <a:lnTo>
                      <a:pt x="169" y="100"/>
                    </a:lnTo>
                    <a:lnTo>
                      <a:pt x="169" y="96"/>
                    </a:lnTo>
                    <a:lnTo>
                      <a:pt x="170" y="92"/>
                    </a:lnTo>
                    <a:lnTo>
                      <a:pt x="171" y="89"/>
                    </a:lnTo>
                    <a:lnTo>
                      <a:pt x="172" y="86"/>
                    </a:lnTo>
                    <a:lnTo>
                      <a:pt x="172" y="83"/>
                    </a:lnTo>
                    <a:lnTo>
                      <a:pt x="173" y="81"/>
                    </a:lnTo>
                    <a:lnTo>
                      <a:pt x="173" y="79"/>
                    </a:lnTo>
                    <a:lnTo>
                      <a:pt x="174" y="77"/>
                    </a:lnTo>
                    <a:lnTo>
                      <a:pt x="174" y="75"/>
                    </a:lnTo>
                    <a:lnTo>
                      <a:pt x="174" y="74"/>
                    </a:lnTo>
                    <a:lnTo>
                      <a:pt x="174" y="73"/>
                    </a:lnTo>
                    <a:lnTo>
                      <a:pt x="174" y="72"/>
                    </a:lnTo>
                    <a:lnTo>
                      <a:pt x="174" y="71"/>
                    </a:lnTo>
                    <a:lnTo>
                      <a:pt x="173" y="70"/>
                    </a:lnTo>
                    <a:lnTo>
                      <a:pt x="173" y="69"/>
                    </a:lnTo>
                    <a:lnTo>
                      <a:pt x="172" y="68"/>
                    </a:lnTo>
                    <a:lnTo>
                      <a:pt x="171" y="68"/>
                    </a:lnTo>
                    <a:lnTo>
                      <a:pt x="171" y="67"/>
                    </a:lnTo>
                    <a:lnTo>
                      <a:pt x="170" y="67"/>
                    </a:lnTo>
                    <a:lnTo>
                      <a:pt x="169" y="66"/>
                    </a:lnTo>
                    <a:lnTo>
                      <a:pt x="168" y="65"/>
                    </a:lnTo>
                    <a:lnTo>
                      <a:pt x="167" y="65"/>
                    </a:lnTo>
                    <a:lnTo>
                      <a:pt x="166" y="64"/>
                    </a:lnTo>
                    <a:lnTo>
                      <a:pt x="165" y="64"/>
                    </a:lnTo>
                    <a:lnTo>
                      <a:pt x="164" y="64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1" y="63"/>
                    </a:lnTo>
                    <a:lnTo>
                      <a:pt x="160" y="63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2"/>
                    </a:lnTo>
                    <a:lnTo>
                      <a:pt x="156" y="62"/>
                    </a:lnTo>
                    <a:lnTo>
                      <a:pt x="155" y="62"/>
                    </a:lnTo>
                    <a:lnTo>
                      <a:pt x="154" y="62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8" y="64"/>
                    </a:lnTo>
                    <a:lnTo>
                      <a:pt x="147" y="65"/>
                    </a:lnTo>
                    <a:lnTo>
                      <a:pt x="146" y="66"/>
                    </a:lnTo>
                    <a:lnTo>
                      <a:pt x="145" y="67"/>
                    </a:lnTo>
                    <a:lnTo>
                      <a:pt x="144" y="68"/>
                    </a:lnTo>
                    <a:lnTo>
                      <a:pt x="144" y="69"/>
                    </a:lnTo>
                    <a:lnTo>
                      <a:pt x="143" y="71"/>
                    </a:lnTo>
                    <a:lnTo>
                      <a:pt x="142" y="73"/>
                    </a:lnTo>
                    <a:lnTo>
                      <a:pt x="141" y="76"/>
                    </a:lnTo>
                    <a:lnTo>
                      <a:pt x="140" y="78"/>
                    </a:lnTo>
                    <a:lnTo>
                      <a:pt x="139" y="81"/>
                    </a:lnTo>
                    <a:lnTo>
                      <a:pt x="138" y="84"/>
                    </a:lnTo>
                    <a:lnTo>
                      <a:pt x="137" y="87"/>
                    </a:lnTo>
                    <a:lnTo>
                      <a:pt x="136" y="91"/>
                    </a:lnTo>
                    <a:lnTo>
                      <a:pt x="134" y="95"/>
                    </a:lnTo>
                    <a:lnTo>
                      <a:pt x="133" y="99"/>
                    </a:lnTo>
                    <a:lnTo>
                      <a:pt x="132" y="103"/>
                    </a:lnTo>
                    <a:lnTo>
                      <a:pt x="130" y="107"/>
                    </a:lnTo>
                    <a:lnTo>
                      <a:pt x="129" y="112"/>
                    </a:lnTo>
                    <a:lnTo>
                      <a:pt x="127" y="117"/>
                    </a:lnTo>
                    <a:lnTo>
                      <a:pt x="126" y="121"/>
                    </a:lnTo>
                    <a:lnTo>
                      <a:pt x="124" y="126"/>
                    </a:lnTo>
                    <a:lnTo>
                      <a:pt x="122" y="131"/>
                    </a:lnTo>
                    <a:lnTo>
                      <a:pt x="121" y="137"/>
                    </a:lnTo>
                    <a:lnTo>
                      <a:pt x="119" y="142"/>
                    </a:lnTo>
                    <a:lnTo>
                      <a:pt x="117" y="147"/>
                    </a:lnTo>
                    <a:lnTo>
                      <a:pt x="115" y="153"/>
                    </a:lnTo>
                    <a:lnTo>
                      <a:pt x="114" y="158"/>
                    </a:lnTo>
                    <a:lnTo>
                      <a:pt x="112" y="164"/>
                    </a:lnTo>
                    <a:lnTo>
                      <a:pt x="110" y="170"/>
                    </a:lnTo>
                    <a:lnTo>
                      <a:pt x="108" y="175"/>
                    </a:lnTo>
                    <a:lnTo>
                      <a:pt x="107" y="181"/>
                    </a:lnTo>
                    <a:lnTo>
                      <a:pt x="105" y="187"/>
                    </a:lnTo>
                    <a:lnTo>
                      <a:pt x="103" y="193"/>
                    </a:lnTo>
                    <a:lnTo>
                      <a:pt x="101" y="198"/>
                    </a:lnTo>
                    <a:lnTo>
                      <a:pt x="99" y="204"/>
                    </a:lnTo>
                    <a:lnTo>
                      <a:pt x="98" y="210"/>
                    </a:lnTo>
                    <a:lnTo>
                      <a:pt x="96" y="215"/>
                    </a:lnTo>
                    <a:lnTo>
                      <a:pt x="94" y="221"/>
                    </a:lnTo>
                    <a:lnTo>
                      <a:pt x="93" y="227"/>
                    </a:lnTo>
                    <a:lnTo>
                      <a:pt x="91" y="232"/>
                    </a:lnTo>
                    <a:lnTo>
                      <a:pt x="89" y="237"/>
                    </a:lnTo>
                    <a:lnTo>
                      <a:pt x="88" y="243"/>
                    </a:lnTo>
                    <a:lnTo>
                      <a:pt x="86" y="248"/>
                    </a:lnTo>
                    <a:lnTo>
                      <a:pt x="84" y="253"/>
                    </a:lnTo>
                    <a:lnTo>
                      <a:pt x="83" y="258"/>
                    </a:lnTo>
                    <a:lnTo>
                      <a:pt x="82" y="263"/>
                    </a:lnTo>
                    <a:lnTo>
                      <a:pt x="80" y="268"/>
                    </a:lnTo>
                    <a:lnTo>
                      <a:pt x="79" y="272"/>
                    </a:lnTo>
                    <a:lnTo>
                      <a:pt x="78" y="276"/>
                    </a:lnTo>
                    <a:lnTo>
                      <a:pt x="76" y="281"/>
                    </a:lnTo>
                    <a:lnTo>
                      <a:pt x="75" y="285"/>
                    </a:lnTo>
                    <a:lnTo>
                      <a:pt x="74" y="288"/>
                    </a:lnTo>
                    <a:lnTo>
                      <a:pt x="73" y="292"/>
                    </a:lnTo>
                    <a:lnTo>
                      <a:pt x="72" y="295"/>
                    </a:lnTo>
                    <a:lnTo>
                      <a:pt x="71" y="298"/>
                    </a:lnTo>
                    <a:lnTo>
                      <a:pt x="70" y="301"/>
                    </a:lnTo>
                    <a:lnTo>
                      <a:pt x="69" y="304"/>
                    </a:lnTo>
                    <a:lnTo>
                      <a:pt x="68" y="306"/>
                    </a:lnTo>
                    <a:lnTo>
                      <a:pt x="68" y="308"/>
                    </a:lnTo>
                    <a:lnTo>
                      <a:pt x="67" y="310"/>
                    </a:lnTo>
                    <a:lnTo>
                      <a:pt x="67" y="312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6" y="315"/>
                    </a:lnTo>
                    <a:lnTo>
                      <a:pt x="65" y="315"/>
                    </a:lnTo>
                    <a:lnTo>
                      <a:pt x="64" y="316"/>
                    </a:lnTo>
                    <a:lnTo>
                      <a:pt x="63" y="317"/>
                    </a:lnTo>
                    <a:lnTo>
                      <a:pt x="62" y="318"/>
                    </a:lnTo>
                    <a:lnTo>
                      <a:pt x="61" y="318"/>
                    </a:lnTo>
                    <a:lnTo>
                      <a:pt x="61" y="319"/>
                    </a:lnTo>
                    <a:lnTo>
                      <a:pt x="60" y="319"/>
                    </a:lnTo>
                    <a:lnTo>
                      <a:pt x="60" y="320"/>
                    </a:lnTo>
                    <a:lnTo>
                      <a:pt x="59" y="320"/>
                    </a:lnTo>
                    <a:lnTo>
                      <a:pt x="59" y="321"/>
                    </a:lnTo>
                    <a:lnTo>
                      <a:pt x="58" y="321"/>
                    </a:lnTo>
                    <a:lnTo>
                      <a:pt x="57" y="322"/>
                    </a:lnTo>
                    <a:lnTo>
                      <a:pt x="57" y="323"/>
                    </a:lnTo>
                    <a:lnTo>
                      <a:pt x="56" y="323"/>
                    </a:lnTo>
                    <a:lnTo>
                      <a:pt x="56" y="324"/>
                    </a:lnTo>
                    <a:lnTo>
                      <a:pt x="55" y="324"/>
                    </a:lnTo>
                    <a:lnTo>
                      <a:pt x="55" y="325"/>
                    </a:lnTo>
                    <a:lnTo>
                      <a:pt x="54" y="325"/>
                    </a:lnTo>
                    <a:lnTo>
                      <a:pt x="54" y="326"/>
                    </a:lnTo>
                    <a:lnTo>
                      <a:pt x="53" y="326"/>
                    </a:lnTo>
                    <a:lnTo>
                      <a:pt x="53" y="327"/>
                    </a:lnTo>
                    <a:lnTo>
                      <a:pt x="52" y="327"/>
                    </a:lnTo>
                    <a:lnTo>
                      <a:pt x="52" y="328"/>
                    </a:lnTo>
                    <a:lnTo>
                      <a:pt x="51" y="329"/>
                    </a:lnTo>
                    <a:lnTo>
                      <a:pt x="50" y="330"/>
                    </a:lnTo>
                    <a:lnTo>
                      <a:pt x="49" y="330"/>
                    </a:lnTo>
                    <a:lnTo>
                      <a:pt x="49" y="331"/>
                    </a:lnTo>
                    <a:lnTo>
                      <a:pt x="49" y="332"/>
                    </a:lnTo>
                    <a:lnTo>
                      <a:pt x="48" y="332"/>
                    </a:lnTo>
                    <a:lnTo>
                      <a:pt x="48" y="333"/>
                    </a:lnTo>
                    <a:lnTo>
                      <a:pt x="47" y="334"/>
                    </a:lnTo>
                    <a:lnTo>
                      <a:pt x="47" y="335"/>
                    </a:lnTo>
                    <a:lnTo>
                      <a:pt x="46" y="335"/>
                    </a:lnTo>
                    <a:lnTo>
                      <a:pt x="46" y="336"/>
                    </a:lnTo>
                    <a:lnTo>
                      <a:pt x="45" y="336"/>
                    </a:lnTo>
                    <a:lnTo>
                      <a:pt x="45" y="337"/>
                    </a:lnTo>
                    <a:lnTo>
                      <a:pt x="45" y="338"/>
                    </a:lnTo>
                    <a:lnTo>
                      <a:pt x="45" y="339"/>
                    </a:lnTo>
                    <a:lnTo>
                      <a:pt x="44" y="339"/>
                    </a:lnTo>
                    <a:lnTo>
                      <a:pt x="44" y="340"/>
                    </a:lnTo>
                    <a:lnTo>
                      <a:pt x="44" y="341"/>
                    </a:lnTo>
                    <a:lnTo>
                      <a:pt x="43" y="342"/>
                    </a:lnTo>
                    <a:lnTo>
                      <a:pt x="43" y="343"/>
                    </a:lnTo>
                    <a:lnTo>
                      <a:pt x="43" y="344"/>
                    </a:lnTo>
                    <a:lnTo>
                      <a:pt x="43" y="345"/>
                    </a:lnTo>
                    <a:lnTo>
                      <a:pt x="43" y="346"/>
                    </a:lnTo>
                    <a:lnTo>
                      <a:pt x="43" y="347"/>
                    </a:lnTo>
                    <a:lnTo>
                      <a:pt x="43" y="348"/>
                    </a:lnTo>
                    <a:lnTo>
                      <a:pt x="43" y="349"/>
                    </a:lnTo>
                    <a:lnTo>
                      <a:pt x="43" y="350"/>
                    </a:lnTo>
                    <a:lnTo>
                      <a:pt x="43" y="351"/>
                    </a:lnTo>
                    <a:lnTo>
                      <a:pt x="43" y="352"/>
                    </a:lnTo>
                    <a:lnTo>
                      <a:pt x="44" y="353"/>
                    </a:lnTo>
                    <a:lnTo>
                      <a:pt x="44" y="354"/>
                    </a:lnTo>
                    <a:lnTo>
                      <a:pt x="44" y="355"/>
                    </a:lnTo>
                    <a:lnTo>
                      <a:pt x="45" y="355"/>
                    </a:lnTo>
                    <a:lnTo>
                      <a:pt x="45" y="356"/>
                    </a:lnTo>
                    <a:lnTo>
                      <a:pt x="45" y="357"/>
                    </a:lnTo>
                    <a:lnTo>
                      <a:pt x="46" y="357"/>
                    </a:lnTo>
                    <a:lnTo>
                      <a:pt x="46" y="358"/>
                    </a:lnTo>
                    <a:lnTo>
                      <a:pt x="47" y="359"/>
                    </a:lnTo>
                    <a:lnTo>
                      <a:pt x="47" y="360"/>
                    </a:lnTo>
                    <a:lnTo>
                      <a:pt x="48" y="361"/>
                    </a:lnTo>
                    <a:lnTo>
                      <a:pt x="48" y="362"/>
                    </a:lnTo>
                    <a:lnTo>
                      <a:pt x="49" y="362"/>
                    </a:lnTo>
                    <a:lnTo>
                      <a:pt x="49" y="363"/>
                    </a:lnTo>
                    <a:lnTo>
                      <a:pt x="50" y="364"/>
                    </a:lnTo>
                    <a:lnTo>
                      <a:pt x="51" y="365"/>
                    </a:lnTo>
                    <a:lnTo>
                      <a:pt x="51" y="366"/>
                    </a:lnTo>
                    <a:lnTo>
                      <a:pt x="52" y="366"/>
                    </a:lnTo>
                    <a:lnTo>
                      <a:pt x="52" y="367"/>
                    </a:lnTo>
                    <a:lnTo>
                      <a:pt x="53" y="367"/>
                    </a:lnTo>
                    <a:lnTo>
                      <a:pt x="53" y="368"/>
                    </a:lnTo>
                    <a:lnTo>
                      <a:pt x="54" y="368"/>
                    </a:lnTo>
                    <a:lnTo>
                      <a:pt x="55" y="369"/>
                    </a:lnTo>
                    <a:lnTo>
                      <a:pt x="55" y="370"/>
                    </a:lnTo>
                    <a:lnTo>
                      <a:pt x="56" y="370"/>
                    </a:lnTo>
                    <a:lnTo>
                      <a:pt x="57" y="371"/>
                    </a:lnTo>
                    <a:lnTo>
                      <a:pt x="58" y="372"/>
                    </a:lnTo>
                    <a:lnTo>
                      <a:pt x="59" y="373"/>
                    </a:lnTo>
                    <a:lnTo>
                      <a:pt x="60" y="373"/>
                    </a:lnTo>
                    <a:lnTo>
                      <a:pt x="61" y="374"/>
                    </a:lnTo>
                    <a:lnTo>
                      <a:pt x="62" y="374"/>
                    </a:lnTo>
                    <a:lnTo>
                      <a:pt x="63" y="374"/>
                    </a:lnTo>
                    <a:lnTo>
                      <a:pt x="64" y="375"/>
                    </a:lnTo>
                    <a:lnTo>
                      <a:pt x="65" y="375"/>
                    </a:lnTo>
                    <a:lnTo>
                      <a:pt x="66" y="375"/>
                    </a:lnTo>
                    <a:lnTo>
                      <a:pt x="66" y="376"/>
                    </a:lnTo>
                    <a:lnTo>
                      <a:pt x="67" y="376"/>
                    </a:lnTo>
                    <a:lnTo>
                      <a:pt x="68" y="376"/>
                    </a:lnTo>
                    <a:lnTo>
                      <a:pt x="69" y="376"/>
                    </a:lnTo>
                    <a:lnTo>
                      <a:pt x="69" y="377"/>
                    </a:lnTo>
                    <a:lnTo>
                      <a:pt x="70" y="377"/>
                    </a:lnTo>
                    <a:lnTo>
                      <a:pt x="71" y="377"/>
                    </a:lnTo>
                    <a:lnTo>
                      <a:pt x="72" y="377"/>
                    </a:lnTo>
                    <a:lnTo>
                      <a:pt x="73" y="378"/>
                    </a:lnTo>
                    <a:lnTo>
                      <a:pt x="74" y="378"/>
                    </a:lnTo>
                    <a:lnTo>
                      <a:pt x="75" y="378"/>
                    </a:lnTo>
                    <a:lnTo>
                      <a:pt x="76" y="379"/>
                    </a:lnTo>
                    <a:lnTo>
                      <a:pt x="67" y="409"/>
                    </a:lnTo>
                    <a:lnTo>
                      <a:pt x="0" y="387"/>
                    </a:lnTo>
                    <a:close/>
                  </a:path>
                </a:pathLst>
              </a:custGeom>
              <a:solidFill>
                <a:srgbClr val="F7E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63"/>
              <p:cNvSpPr>
                <a:spLocks/>
              </p:cNvSpPr>
              <p:nvPr/>
            </p:nvSpPr>
            <p:spPr bwMode="auto">
              <a:xfrm>
                <a:off x="4402" y="1708"/>
                <a:ext cx="81" cy="170"/>
              </a:xfrm>
              <a:custGeom>
                <a:avLst/>
                <a:gdLst>
                  <a:gd name="T0" fmla="*/ 41 w 81"/>
                  <a:gd name="T1" fmla="*/ 132 h 170"/>
                  <a:gd name="T2" fmla="*/ 42 w 81"/>
                  <a:gd name="T3" fmla="*/ 134 h 170"/>
                  <a:gd name="T4" fmla="*/ 43 w 81"/>
                  <a:gd name="T5" fmla="*/ 136 h 170"/>
                  <a:gd name="T6" fmla="*/ 44 w 81"/>
                  <a:gd name="T7" fmla="*/ 138 h 170"/>
                  <a:gd name="T8" fmla="*/ 45 w 81"/>
                  <a:gd name="T9" fmla="*/ 141 h 170"/>
                  <a:gd name="T10" fmla="*/ 45 w 81"/>
                  <a:gd name="T11" fmla="*/ 142 h 170"/>
                  <a:gd name="T12" fmla="*/ 46 w 81"/>
                  <a:gd name="T13" fmla="*/ 145 h 170"/>
                  <a:gd name="T14" fmla="*/ 46 w 81"/>
                  <a:gd name="T15" fmla="*/ 146 h 170"/>
                  <a:gd name="T16" fmla="*/ 46 w 81"/>
                  <a:gd name="T17" fmla="*/ 148 h 170"/>
                  <a:gd name="T18" fmla="*/ 47 w 81"/>
                  <a:gd name="T19" fmla="*/ 150 h 170"/>
                  <a:gd name="T20" fmla="*/ 47 w 81"/>
                  <a:gd name="T21" fmla="*/ 152 h 170"/>
                  <a:gd name="T22" fmla="*/ 47 w 81"/>
                  <a:gd name="T23" fmla="*/ 153 h 170"/>
                  <a:gd name="T24" fmla="*/ 46 w 81"/>
                  <a:gd name="T25" fmla="*/ 155 h 170"/>
                  <a:gd name="T26" fmla="*/ 46 w 81"/>
                  <a:gd name="T27" fmla="*/ 157 h 170"/>
                  <a:gd name="T28" fmla="*/ 45 w 81"/>
                  <a:gd name="T29" fmla="*/ 158 h 170"/>
                  <a:gd name="T30" fmla="*/ 44 w 81"/>
                  <a:gd name="T31" fmla="*/ 160 h 170"/>
                  <a:gd name="T32" fmla="*/ 43 w 81"/>
                  <a:gd name="T33" fmla="*/ 161 h 170"/>
                  <a:gd name="T34" fmla="*/ 42 w 81"/>
                  <a:gd name="T35" fmla="*/ 163 h 170"/>
                  <a:gd name="T36" fmla="*/ 41 w 81"/>
                  <a:gd name="T37" fmla="*/ 164 h 170"/>
                  <a:gd name="T38" fmla="*/ 38 w 81"/>
                  <a:gd name="T39" fmla="*/ 167 h 170"/>
                  <a:gd name="T40" fmla="*/ 37 w 81"/>
                  <a:gd name="T41" fmla="*/ 167 h 170"/>
                  <a:gd name="T42" fmla="*/ 34 w 81"/>
                  <a:gd name="T43" fmla="*/ 169 h 170"/>
                  <a:gd name="T44" fmla="*/ 31 w 81"/>
                  <a:gd name="T45" fmla="*/ 170 h 170"/>
                  <a:gd name="T46" fmla="*/ 29 w 81"/>
                  <a:gd name="T47" fmla="*/ 170 h 170"/>
                  <a:gd name="T48" fmla="*/ 28 w 81"/>
                  <a:gd name="T49" fmla="*/ 170 h 170"/>
                  <a:gd name="T50" fmla="*/ 26 w 81"/>
                  <a:gd name="T51" fmla="*/ 170 h 170"/>
                  <a:gd name="T52" fmla="*/ 24 w 81"/>
                  <a:gd name="T53" fmla="*/ 170 h 170"/>
                  <a:gd name="T54" fmla="*/ 23 w 81"/>
                  <a:gd name="T55" fmla="*/ 170 h 170"/>
                  <a:gd name="T56" fmla="*/ 21 w 81"/>
                  <a:gd name="T57" fmla="*/ 170 h 170"/>
                  <a:gd name="T58" fmla="*/ 19 w 81"/>
                  <a:gd name="T59" fmla="*/ 169 h 170"/>
                  <a:gd name="T60" fmla="*/ 18 w 81"/>
                  <a:gd name="T61" fmla="*/ 169 h 170"/>
                  <a:gd name="T62" fmla="*/ 16 w 81"/>
                  <a:gd name="T63" fmla="*/ 168 h 170"/>
                  <a:gd name="T64" fmla="*/ 14 w 81"/>
                  <a:gd name="T65" fmla="*/ 167 h 170"/>
                  <a:gd name="T66" fmla="*/ 12 w 81"/>
                  <a:gd name="T67" fmla="*/ 166 h 170"/>
                  <a:gd name="T68" fmla="*/ 10 w 81"/>
                  <a:gd name="T69" fmla="*/ 165 h 170"/>
                  <a:gd name="T70" fmla="*/ 9 w 81"/>
                  <a:gd name="T71" fmla="*/ 164 h 170"/>
                  <a:gd name="T72" fmla="*/ 7 w 81"/>
                  <a:gd name="T73" fmla="*/ 162 h 170"/>
                  <a:gd name="T74" fmla="*/ 6 w 81"/>
                  <a:gd name="T75" fmla="*/ 161 h 170"/>
                  <a:gd name="T76" fmla="*/ 5 w 81"/>
                  <a:gd name="T77" fmla="*/ 160 h 170"/>
                  <a:gd name="T78" fmla="*/ 3 w 81"/>
                  <a:gd name="T79" fmla="*/ 158 h 170"/>
                  <a:gd name="T80" fmla="*/ 2 w 81"/>
                  <a:gd name="T81" fmla="*/ 156 h 170"/>
                  <a:gd name="T82" fmla="*/ 1 w 81"/>
                  <a:gd name="T83" fmla="*/ 153 h 170"/>
                  <a:gd name="T84" fmla="*/ 0 w 81"/>
                  <a:gd name="T85" fmla="*/ 151 h 170"/>
                  <a:gd name="T86" fmla="*/ 0 w 81"/>
                  <a:gd name="T87" fmla="*/ 148 h 170"/>
                  <a:gd name="T88" fmla="*/ 0 w 81"/>
                  <a:gd name="T89" fmla="*/ 145 h 170"/>
                  <a:gd name="T90" fmla="*/ 1 w 81"/>
                  <a:gd name="T91" fmla="*/ 143 h 170"/>
                  <a:gd name="T92" fmla="*/ 1 w 81"/>
                  <a:gd name="T93" fmla="*/ 140 h 170"/>
                  <a:gd name="T94" fmla="*/ 2 w 81"/>
                  <a:gd name="T95" fmla="*/ 137 h 170"/>
                  <a:gd name="T96" fmla="*/ 3 w 81"/>
                  <a:gd name="T97" fmla="*/ 136 h 170"/>
                  <a:gd name="T98" fmla="*/ 4 w 81"/>
                  <a:gd name="T99" fmla="*/ 135 h 170"/>
                  <a:gd name="T100" fmla="*/ 5 w 81"/>
                  <a:gd name="T101" fmla="*/ 133 h 170"/>
                  <a:gd name="T102" fmla="*/ 6 w 81"/>
                  <a:gd name="T103" fmla="*/ 132 h 170"/>
                  <a:gd name="T104" fmla="*/ 7 w 81"/>
                  <a:gd name="T105" fmla="*/ 131 h 170"/>
                  <a:gd name="T106" fmla="*/ 8 w 81"/>
                  <a:gd name="T107" fmla="*/ 129 h 170"/>
                  <a:gd name="T108" fmla="*/ 9 w 81"/>
                  <a:gd name="T109" fmla="*/ 128 h 170"/>
                  <a:gd name="T110" fmla="*/ 10 w 81"/>
                  <a:gd name="T111" fmla="*/ 127 h 170"/>
                  <a:gd name="T112" fmla="*/ 12 w 81"/>
                  <a:gd name="T113" fmla="*/ 126 h 170"/>
                  <a:gd name="T114" fmla="*/ 14 w 81"/>
                  <a:gd name="T115" fmla="*/ 124 h 170"/>
                  <a:gd name="T116" fmla="*/ 16 w 81"/>
                  <a:gd name="T117" fmla="*/ 123 h 170"/>
                  <a:gd name="T118" fmla="*/ 18 w 81"/>
                  <a:gd name="T119" fmla="*/ 121 h 170"/>
                  <a:gd name="T120" fmla="*/ 20 w 81"/>
                  <a:gd name="T121" fmla="*/ 120 h 170"/>
                  <a:gd name="T122" fmla="*/ 21 w 81"/>
                  <a:gd name="T123" fmla="*/ 120 h 170"/>
                  <a:gd name="T124" fmla="*/ 81 w 81"/>
                  <a:gd name="T125" fmla="*/ 12 h 17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" h="170">
                    <a:moveTo>
                      <a:pt x="81" y="12"/>
                    </a:moveTo>
                    <a:lnTo>
                      <a:pt x="41" y="132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3" y="135"/>
                    </a:lnTo>
                    <a:lnTo>
                      <a:pt x="43" y="136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4" y="138"/>
                    </a:lnTo>
                    <a:lnTo>
                      <a:pt x="44" y="139"/>
                    </a:lnTo>
                    <a:lnTo>
                      <a:pt x="45" y="140"/>
                    </a:lnTo>
                    <a:lnTo>
                      <a:pt x="45" y="141"/>
                    </a:lnTo>
                    <a:lnTo>
                      <a:pt x="45" y="142"/>
                    </a:lnTo>
                    <a:lnTo>
                      <a:pt x="46" y="143"/>
                    </a:lnTo>
                    <a:lnTo>
                      <a:pt x="46" y="144"/>
                    </a:lnTo>
                    <a:lnTo>
                      <a:pt x="46" y="145"/>
                    </a:lnTo>
                    <a:lnTo>
                      <a:pt x="46" y="146"/>
                    </a:lnTo>
                    <a:lnTo>
                      <a:pt x="46" y="147"/>
                    </a:lnTo>
                    <a:lnTo>
                      <a:pt x="46" y="148"/>
                    </a:lnTo>
                    <a:lnTo>
                      <a:pt x="47" y="149"/>
                    </a:lnTo>
                    <a:lnTo>
                      <a:pt x="47" y="150"/>
                    </a:lnTo>
                    <a:lnTo>
                      <a:pt x="47" y="151"/>
                    </a:lnTo>
                    <a:lnTo>
                      <a:pt x="47" y="152"/>
                    </a:lnTo>
                    <a:lnTo>
                      <a:pt x="47" y="153"/>
                    </a:lnTo>
                    <a:lnTo>
                      <a:pt x="46" y="154"/>
                    </a:lnTo>
                    <a:lnTo>
                      <a:pt x="46" y="155"/>
                    </a:lnTo>
                    <a:lnTo>
                      <a:pt x="46" y="156"/>
                    </a:lnTo>
                    <a:lnTo>
                      <a:pt x="46" y="157"/>
                    </a:lnTo>
                    <a:lnTo>
                      <a:pt x="45" y="158"/>
                    </a:lnTo>
                    <a:lnTo>
                      <a:pt x="45" y="159"/>
                    </a:lnTo>
                    <a:lnTo>
                      <a:pt x="44" y="160"/>
                    </a:lnTo>
                    <a:lnTo>
                      <a:pt x="44" y="161"/>
                    </a:lnTo>
                    <a:lnTo>
                      <a:pt x="43" y="161"/>
                    </a:lnTo>
                    <a:lnTo>
                      <a:pt x="43" y="162"/>
                    </a:lnTo>
                    <a:lnTo>
                      <a:pt x="42" y="163"/>
                    </a:lnTo>
                    <a:lnTo>
                      <a:pt x="41" y="164"/>
                    </a:lnTo>
                    <a:lnTo>
                      <a:pt x="40" y="165"/>
                    </a:lnTo>
                    <a:lnTo>
                      <a:pt x="39" y="166"/>
                    </a:lnTo>
                    <a:lnTo>
                      <a:pt x="38" y="167"/>
                    </a:lnTo>
                    <a:lnTo>
                      <a:pt x="37" y="167"/>
                    </a:lnTo>
                    <a:lnTo>
                      <a:pt x="36" y="168"/>
                    </a:lnTo>
                    <a:lnTo>
                      <a:pt x="35" y="168"/>
                    </a:lnTo>
                    <a:lnTo>
                      <a:pt x="34" y="169"/>
                    </a:lnTo>
                    <a:lnTo>
                      <a:pt x="33" y="169"/>
                    </a:lnTo>
                    <a:lnTo>
                      <a:pt x="31" y="170"/>
                    </a:lnTo>
                    <a:lnTo>
                      <a:pt x="30" y="170"/>
                    </a:lnTo>
                    <a:lnTo>
                      <a:pt x="29" y="170"/>
                    </a:lnTo>
                    <a:lnTo>
                      <a:pt x="28" y="170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2" y="170"/>
                    </a:lnTo>
                    <a:lnTo>
                      <a:pt x="21" y="170"/>
                    </a:lnTo>
                    <a:lnTo>
                      <a:pt x="20" y="169"/>
                    </a:lnTo>
                    <a:lnTo>
                      <a:pt x="19" y="169"/>
                    </a:lnTo>
                    <a:lnTo>
                      <a:pt x="18" y="169"/>
                    </a:lnTo>
                    <a:lnTo>
                      <a:pt x="17" y="168"/>
                    </a:lnTo>
                    <a:lnTo>
                      <a:pt x="16" y="168"/>
                    </a:lnTo>
                    <a:lnTo>
                      <a:pt x="15" y="167"/>
                    </a:lnTo>
                    <a:lnTo>
                      <a:pt x="14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6"/>
                    </a:lnTo>
                    <a:lnTo>
                      <a:pt x="12" y="165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0" y="164"/>
                    </a:lnTo>
                    <a:lnTo>
                      <a:pt x="9" y="164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5" y="160"/>
                    </a:lnTo>
                    <a:lnTo>
                      <a:pt x="4" y="159"/>
                    </a:lnTo>
                    <a:lnTo>
                      <a:pt x="3" y="158"/>
                    </a:lnTo>
                    <a:lnTo>
                      <a:pt x="3" y="157"/>
                    </a:lnTo>
                    <a:lnTo>
                      <a:pt x="2" y="157"/>
                    </a:lnTo>
                    <a:lnTo>
                      <a:pt x="2" y="156"/>
                    </a:lnTo>
                    <a:lnTo>
                      <a:pt x="2" y="155"/>
                    </a:lnTo>
                    <a:lnTo>
                      <a:pt x="1" y="154"/>
                    </a:lnTo>
                    <a:lnTo>
                      <a:pt x="1" y="153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2" y="139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3" y="136"/>
                    </a:lnTo>
                    <a:lnTo>
                      <a:pt x="3" y="135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5" y="133"/>
                    </a:lnTo>
                    <a:lnTo>
                      <a:pt x="5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7" y="131"/>
                    </a:lnTo>
                    <a:lnTo>
                      <a:pt x="7" y="130"/>
                    </a:lnTo>
                    <a:lnTo>
                      <a:pt x="8" y="130"/>
                    </a:lnTo>
                    <a:lnTo>
                      <a:pt x="8" y="129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8"/>
                    </a:lnTo>
                    <a:lnTo>
                      <a:pt x="10" y="127"/>
                    </a:lnTo>
                    <a:lnTo>
                      <a:pt x="11" y="127"/>
                    </a:lnTo>
                    <a:lnTo>
                      <a:pt x="11" y="126"/>
                    </a:lnTo>
                    <a:lnTo>
                      <a:pt x="12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4"/>
                    </a:lnTo>
                    <a:lnTo>
                      <a:pt x="16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19" y="120"/>
                    </a:lnTo>
                    <a:lnTo>
                      <a:pt x="20" y="120"/>
                    </a:lnTo>
                    <a:lnTo>
                      <a:pt x="21" y="120"/>
                    </a:lnTo>
                    <a:lnTo>
                      <a:pt x="53" y="0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64"/>
              <p:cNvSpPr>
                <a:spLocks/>
              </p:cNvSpPr>
              <p:nvPr/>
            </p:nvSpPr>
            <p:spPr bwMode="auto">
              <a:xfrm>
                <a:off x="4357" y="1519"/>
                <a:ext cx="276" cy="427"/>
              </a:xfrm>
              <a:custGeom>
                <a:avLst/>
                <a:gdLst>
                  <a:gd name="T0" fmla="*/ 269 w 276"/>
                  <a:gd name="T1" fmla="*/ 30 h 427"/>
                  <a:gd name="T2" fmla="*/ 133 w 276"/>
                  <a:gd name="T3" fmla="*/ 417 h 427"/>
                  <a:gd name="T4" fmla="*/ 9 w 276"/>
                  <a:gd name="T5" fmla="*/ 382 h 427"/>
                  <a:gd name="T6" fmla="*/ 114 w 276"/>
                  <a:gd name="T7" fmla="*/ 2 h 427"/>
                  <a:gd name="T8" fmla="*/ 106 w 276"/>
                  <a:gd name="T9" fmla="*/ 0 h 427"/>
                  <a:gd name="T10" fmla="*/ 1 w 276"/>
                  <a:gd name="T11" fmla="*/ 384 h 427"/>
                  <a:gd name="T12" fmla="*/ 0 w 276"/>
                  <a:gd name="T13" fmla="*/ 387 h 427"/>
                  <a:gd name="T14" fmla="*/ 3 w 276"/>
                  <a:gd name="T15" fmla="*/ 388 h 427"/>
                  <a:gd name="T16" fmla="*/ 133 w 276"/>
                  <a:gd name="T17" fmla="*/ 425 h 427"/>
                  <a:gd name="T18" fmla="*/ 137 w 276"/>
                  <a:gd name="T19" fmla="*/ 427 h 427"/>
                  <a:gd name="T20" fmla="*/ 139 w 276"/>
                  <a:gd name="T21" fmla="*/ 423 h 427"/>
                  <a:gd name="T22" fmla="*/ 276 w 276"/>
                  <a:gd name="T23" fmla="*/ 33 h 427"/>
                  <a:gd name="T24" fmla="*/ 269 w 276"/>
                  <a:gd name="T25" fmla="*/ 30 h 427"/>
                  <a:gd name="T26" fmla="*/ 269 w 276"/>
                  <a:gd name="T27" fmla="*/ 30 h 4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6" h="427">
                    <a:moveTo>
                      <a:pt x="269" y="30"/>
                    </a:moveTo>
                    <a:lnTo>
                      <a:pt x="133" y="417"/>
                    </a:lnTo>
                    <a:lnTo>
                      <a:pt x="9" y="382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1" y="384"/>
                    </a:lnTo>
                    <a:lnTo>
                      <a:pt x="0" y="387"/>
                    </a:lnTo>
                    <a:lnTo>
                      <a:pt x="3" y="388"/>
                    </a:lnTo>
                    <a:lnTo>
                      <a:pt x="133" y="425"/>
                    </a:lnTo>
                    <a:lnTo>
                      <a:pt x="137" y="427"/>
                    </a:lnTo>
                    <a:lnTo>
                      <a:pt x="139" y="423"/>
                    </a:lnTo>
                    <a:lnTo>
                      <a:pt x="276" y="33"/>
                    </a:lnTo>
                    <a:lnTo>
                      <a:pt x="26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65"/>
              <p:cNvSpPr>
                <a:spLocks/>
              </p:cNvSpPr>
              <p:nvPr/>
            </p:nvSpPr>
            <p:spPr bwMode="auto">
              <a:xfrm>
                <a:off x="4464" y="1516"/>
                <a:ext cx="169" cy="40"/>
              </a:xfrm>
              <a:custGeom>
                <a:avLst/>
                <a:gdLst>
                  <a:gd name="T0" fmla="*/ 2 w 169"/>
                  <a:gd name="T1" fmla="*/ 0 h 40"/>
                  <a:gd name="T2" fmla="*/ 0 w 169"/>
                  <a:gd name="T3" fmla="*/ 8 h 40"/>
                  <a:gd name="T4" fmla="*/ 168 w 169"/>
                  <a:gd name="T5" fmla="*/ 40 h 40"/>
                  <a:gd name="T6" fmla="*/ 169 w 169"/>
                  <a:gd name="T7" fmla="*/ 32 h 40"/>
                  <a:gd name="T8" fmla="*/ 2 w 169"/>
                  <a:gd name="T9" fmla="*/ 0 h 40"/>
                  <a:gd name="T10" fmla="*/ 2 w 169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9" h="40">
                    <a:moveTo>
                      <a:pt x="2" y="0"/>
                    </a:moveTo>
                    <a:lnTo>
                      <a:pt x="0" y="8"/>
                    </a:lnTo>
                    <a:lnTo>
                      <a:pt x="168" y="40"/>
                    </a:lnTo>
                    <a:lnTo>
                      <a:pt x="169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66"/>
              <p:cNvSpPr>
                <a:spLocks/>
              </p:cNvSpPr>
              <p:nvPr/>
            </p:nvSpPr>
            <p:spPr bwMode="auto">
              <a:xfrm>
                <a:off x="4426" y="1567"/>
                <a:ext cx="117" cy="278"/>
              </a:xfrm>
              <a:custGeom>
                <a:avLst/>
                <a:gdLst>
                  <a:gd name="T0" fmla="*/ 13 w 117"/>
                  <a:gd name="T1" fmla="*/ 250 h 278"/>
                  <a:gd name="T2" fmla="*/ 21 w 117"/>
                  <a:gd name="T3" fmla="*/ 223 h 278"/>
                  <a:gd name="T4" fmla="*/ 29 w 117"/>
                  <a:gd name="T5" fmla="*/ 195 h 278"/>
                  <a:gd name="T6" fmla="*/ 38 w 117"/>
                  <a:gd name="T7" fmla="*/ 165 h 278"/>
                  <a:gd name="T8" fmla="*/ 47 w 117"/>
                  <a:gd name="T9" fmla="*/ 135 h 278"/>
                  <a:gd name="T10" fmla="*/ 55 w 117"/>
                  <a:gd name="T11" fmla="*/ 106 h 278"/>
                  <a:gd name="T12" fmla="*/ 64 w 117"/>
                  <a:gd name="T13" fmla="*/ 80 h 278"/>
                  <a:gd name="T14" fmla="*/ 71 w 117"/>
                  <a:gd name="T15" fmla="*/ 56 h 278"/>
                  <a:gd name="T16" fmla="*/ 77 w 117"/>
                  <a:gd name="T17" fmla="*/ 37 h 278"/>
                  <a:gd name="T18" fmla="*/ 82 w 117"/>
                  <a:gd name="T19" fmla="*/ 24 h 278"/>
                  <a:gd name="T20" fmla="*/ 86 w 117"/>
                  <a:gd name="T21" fmla="*/ 17 h 278"/>
                  <a:gd name="T22" fmla="*/ 89 w 117"/>
                  <a:gd name="T23" fmla="*/ 12 h 278"/>
                  <a:gd name="T24" fmla="*/ 93 w 117"/>
                  <a:gd name="T25" fmla="*/ 10 h 278"/>
                  <a:gd name="T26" fmla="*/ 96 w 117"/>
                  <a:gd name="T27" fmla="*/ 9 h 278"/>
                  <a:gd name="T28" fmla="*/ 100 w 117"/>
                  <a:gd name="T29" fmla="*/ 8 h 278"/>
                  <a:gd name="T30" fmla="*/ 105 w 117"/>
                  <a:gd name="T31" fmla="*/ 11 h 278"/>
                  <a:gd name="T32" fmla="*/ 108 w 117"/>
                  <a:gd name="T33" fmla="*/ 16 h 278"/>
                  <a:gd name="T34" fmla="*/ 109 w 117"/>
                  <a:gd name="T35" fmla="*/ 19 h 278"/>
                  <a:gd name="T36" fmla="*/ 108 w 117"/>
                  <a:gd name="T37" fmla="*/ 22 h 278"/>
                  <a:gd name="T38" fmla="*/ 107 w 117"/>
                  <a:gd name="T39" fmla="*/ 27 h 278"/>
                  <a:gd name="T40" fmla="*/ 101 w 117"/>
                  <a:gd name="T41" fmla="*/ 43 h 278"/>
                  <a:gd name="T42" fmla="*/ 93 w 117"/>
                  <a:gd name="T43" fmla="*/ 67 h 278"/>
                  <a:gd name="T44" fmla="*/ 83 w 117"/>
                  <a:gd name="T45" fmla="*/ 97 h 278"/>
                  <a:gd name="T46" fmla="*/ 72 w 117"/>
                  <a:gd name="T47" fmla="*/ 131 h 278"/>
                  <a:gd name="T48" fmla="*/ 60 w 117"/>
                  <a:gd name="T49" fmla="*/ 167 h 278"/>
                  <a:gd name="T50" fmla="*/ 48 w 117"/>
                  <a:gd name="T51" fmla="*/ 201 h 278"/>
                  <a:gd name="T52" fmla="*/ 38 w 117"/>
                  <a:gd name="T53" fmla="*/ 232 h 278"/>
                  <a:gd name="T54" fmla="*/ 30 w 117"/>
                  <a:gd name="T55" fmla="*/ 256 h 278"/>
                  <a:gd name="T56" fmla="*/ 25 w 117"/>
                  <a:gd name="T57" fmla="*/ 271 h 278"/>
                  <a:gd name="T58" fmla="*/ 31 w 117"/>
                  <a:gd name="T59" fmla="*/ 278 h 278"/>
                  <a:gd name="T60" fmla="*/ 116 w 117"/>
                  <a:gd name="T61" fmla="*/ 21 h 278"/>
                  <a:gd name="T62" fmla="*/ 116 w 117"/>
                  <a:gd name="T63" fmla="*/ 15 h 278"/>
                  <a:gd name="T64" fmla="*/ 114 w 117"/>
                  <a:gd name="T65" fmla="*/ 10 h 278"/>
                  <a:gd name="T66" fmla="*/ 111 w 117"/>
                  <a:gd name="T67" fmla="*/ 6 h 278"/>
                  <a:gd name="T68" fmla="*/ 108 w 117"/>
                  <a:gd name="T69" fmla="*/ 3 h 278"/>
                  <a:gd name="T70" fmla="*/ 104 w 117"/>
                  <a:gd name="T71" fmla="*/ 1 h 278"/>
                  <a:gd name="T72" fmla="*/ 99 w 117"/>
                  <a:gd name="T73" fmla="*/ 0 h 278"/>
                  <a:gd name="T74" fmla="*/ 93 w 117"/>
                  <a:gd name="T75" fmla="*/ 1 h 278"/>
                  <a:gd name="T76" fmla="*/ 88 w 117"/>
                  <a:gd name="T77" fmla="*/ 3 h 278"/>
                  <a:gd name="T78" fmla="*/ 85 w 117"/>
                  <a:gd name="T79" fmla="*/ 6 h 278"/>
                  <a:gd name="T80" fmla="*/ 82 w 117"/>
                  <a:gd name="T81" fmla="*/ 9 h 278"/>
                  <a:gd name="T82" fmla="*/ 80 w 117"/>
                  <a:gd name="T83" fmla="*/ 12 h 278"/>
                  <a:gd name="T84" fmla="*/ 77 w 117"/>
                  <a:gd name="T85" fmla="*/ 18 h 278"/>
                  <a:gd name="T86" fmla="*/ 71 w 117"/>
                  <a:gd name="T87" fmla="*/ 34 h 278"/>
                  <a:gd name="T88" fmla="*/ 63 w 117"/>
                  <a:gd name="T89" fmla="*/ 57 h 278"/>
                  <a:gd name="T90" fmla="*/ 54 w 117"/>
                  <a:gd name="T91" fmla="*/ 86 h 278"/>
                  <a:gd name="T92" fmla="*/ 44 w 117"/>
                  <a:gd name="T93" fmla="*/ 118 h 278"/>
                  <a:gd name="T94" fmla="*/ 34 w 117"/>
                  <a:gd name="T95" fmla="*/ 151 h 278"/>
                  <a:gd name="T96" fmla="*/ 24 w 117"/>
                  <a:gd name="T97" fmla="*/ 184 h 278"/>
                  <a:gd name="T98" fmla="*/ 15 w 117"/>
                  <a:gd name="T99" fmla="*/ 214 h 278"/>
                  <a:gd name="T100" fmla="*/ 8 w 117"/>
                  <a:gd name="T101" fmla="*/ 239 h 278"/>
                  <a:gd name="T102" fmla="*/ 3 w 117"/>
                  <a:gd name="T103" fmla="*/ 258 h 278"/>
                  <a:gd name="T104" fmla="*/ 0 w 117"/>
                  <a:gd name="T105" fmla="*/ 268 h 2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7" h="278">
                    <a:moveTo>
                      <a:pt x="7" y="271"/>
                    </a:moveTo>
                    <a:lnTo>
                      <a:pt x="8" y="267"/>
                    </a:lnTo>
                    <a:lnTo>
                      <a:pt x="10" y="263"/>
                    </a:lnTo>
                    <a:lnTo>
                      <a:pt x="11" y="259"/>
                    </a:lnTo>
                    <a:lnTo>
                      <a:pt x="12" y="255"/>
                    </a:lnTo>
                    <a:lnTo>
                      <a:pt x="13" y="250"/>
                    </a:lnTo>
                    <a:lnTo>
                      <a:pt x="14" y="246"/>
                    </a:lnTo>
                    <a:lnTo>
                      <a:pt x="15" y="242"/>
                    </a:lnTo>
                    <a:lnTo>
                      <a:pt x="17" y="237"/>
                    </a:lnTo>
                    <a:lnTo>
                      <a:pt x="18" y="233"/>
                    </a:lnTo>
                    <a:lnTo>
                      <a:pt x="19" y="228"/>
                    </a:lnTo>
                    <a:lnTo>
                      <a:pt x="21" y="223"/>
                    </a:lnTo>
                    <a:lnTo>
                      <a:pt x="22" y="219"/>
                    </a:lnTo>
                    <a:lnTo>
                      <a:pt x="23" y="214"/>
                    </a:lnTo>
                    <a:lnTo>
                      <a:pt x="25" y="209"/>
                    </a:lnTo>
                    <a:lnTo>
                      <a:pt x="26" y="204"/>
                    </a:lnTo>
                    <a:lnTo>
                      <a:pt x="28" y="200"/>
                    </a:lnTo>
                    <a:lnTo>
                      <a:pt x="29" y="195"/>
                    </a:lnTo>
                    <a:lnTo>
                      <a:pt x="30" y="190"/>
                    </a:lnTo>
                    <a:lnTo>
                      <a:pt x="32" y="185"/>
                    </a:lnTo>
                    <a:lnTo>
                      <a:pt x="33" y="180"/>
                    </a:lnTo>
                    <a:lnTo>
                      <a:pt x="35" y="175"/>
                    </a:lnTo>
                    <a:lnTo>
                      <a:pt x="36" y="170"/>
                    </a:lnTo>
                    <a:lnTo>
                      <a:pt x="38" y="165"/>
                    </a:lnTo>
                    <a:lnTo>
                      <a:pt x="39" y="160"/>
                    </a:lnTo>
                    <a:lnTo>
                      <a:pt x="41" y="155"/>
                    </a:lnTo>
                    <a:lnTo>
                      <a:pt x="42" y="150"/>
                    </a:lnTo>
                    <a:lnTo>
                      <a:pt x="44" y="145"/>
                    </a:lnTo>
                    <a:lnTo>
                      <a:pt x="45" y="140"/>
                    </a:lnTo>
                    <a:lnTo>
                      <a:pt x="47" y="135"/>
                    </a:lnTo>
                    <a:lnTo>
                      <a:pt x="48" y="130"/>
                    </a:lnTo>
                    <a:lnTo>
                      <a:pt x="50" y="125"/>
                    </a:lnTo>
                    <a:lnTo>
                      <a:pt x="51" y="120"/>
                    </a:lnTo>
                    <a:lnTo>
                      <a:pt x="52" y="116"/>
                    </a:lnTo>
                    <a:lnTo>
                      <a:pt x="54" y="111"/>
                    </a:lnTo>
                    <a:lnTo>
                      <a:pt x="55" y="106"/>
                    </a:lnTo>
                    <a:lnTo>
                      <a:pt x="57" y="102"/>
                    </a:lnTo>
                    <a:lnTo>
                      <a:pt x="58" y="97"/>
                    </a:lnTo>
                    <a:lnTo>
                      <a:pt x="60" y="92"/>
                    </a:lnTo>
                    <a:lnTo>
                      <a:pt x="61" y="88"/>
                    </a:lnTo>
                    <a:lnTo>
                      <a:pt x="62" y="84"/>
                    </a:lnTo>
                    <a:lnTo>
                      <a:pt x="64" y="80"/>
                    </a:lnTo>
                    <a:lnTo>
                      <a:pt x="65" y="76"/>
                    </a:lnTo>
                    <a:lnTo>
                      <a:pt x="66" y="71"/>
                    </a:lnTo>
                    <a:lnTo>
                      <a:pt x="67" y="68"/>
                    </a:lnTo>
                    <a:lnTo>
                      <a:pt x="69" y="64"/>
                    </a:lnTo>
                    <a:lnTo>
                      <a:pt x="70" y="60"/>
                    </a:lnTo>
                    <a:lnTo>
                      <a:pt x="71" y="56"/>
                    </a:lnTo>
                    <a:lnTo>
                      <a:pt x="72" y="53"/>
                    </a:lnTo>
                    <a:lnTo>
                      <a:pt x="73" y="50"/>
                    </a:lnTo>
                    <a:lnTo>
                      <a:pt x="74" y="46"/>
                    </a:lnTo>
                    <a:lnTo>
                      <a:pt x="76" y="43"/>
                    </a:lnTo>
                    <a:lnTo>
                      <a:pt x="76" y="40"/>
                    </a:lnTo>
                    <a:lnTo>
                      <a:pt x="77" y="37"/>
                    </a:lnTo>
                    <a:lnTo>
                      <a:pt x="78" y="35"/>
                    </a:lnTo>
                    <a:lnTo>
                      <a:pt x="79" y="32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3" y="22"/>
                    </a:lnTo>
                    <a:lnTo>
                      <a:pt x="84" y="21"/>
                    </a:lnTo>
                    <a:lnTo>
                      <a:pt x="84" y="20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7"/>
                    </a:lnTo>
                    <a:lnTo>
                      <a:pt x="87" y="16"/>
                    </a:lnTo>
                    <a:lnTo>
                      <a:pt x="87" y="15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6" y="9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2"/>
                    </a:lnTo>
                    <a:lnTo>
                      <a:pt x="107" y="13"/>
                    </a:lnTo>
                    <a:lnTo>
                      <a:pt x="107" y="14"/>
                    </a:lnTo>
                    <a:lnTo>
                      <a:pt x="108" y="15"/>
                    </a:lnTo>
                    <a:lnTo>
                      <a:pt x="108" y="16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7" y="25"/>
                    </a:lnTo>
                    <a:lnTo>
                      <a:pt x="107" y="26"/>
                    </a:lnTo>
                    <a:lnTo>
                      <a:pt x="107" y="27"/>
                    </a:lnTo>
                    <a:lnTo>
                      <a:pt x="106" y="29"/>
                    </a:lnTo>
                    <a:lnTo>
                      <a:pt x="105" y="31"/>
                    </a:lnTo>
                    <a:lnTo>
                      <a:pt x="104" y="34"/>
                    </a:lnTo>
                    <a:lnTo>
                      <a:pt x="103" y="37"/>
                    </a:lnTo>
                    <a:lnTo>
                      <a:pt x="103" y="40"/>
                    </a:lnTo>
                    <a:lnTo>
                      <a:pt x="101" y="43"/>
                    </a:lnTo>
                    <a:lnTo>
                      <a:pt x="100" y="46"/>
                    </a:lnTo>
                    <a:lnTo>
                      <a:pt x="99" y="50"/>
                    </a:lnTo>
                    <a:lnTo>
                      <a:pt x="98" y="54"/>
                    </a:lnTo>
                    <a:lnTo>
                      <a:pt x="96" y="58"/>
                    </a:lnTo>
                    <a:lnTo>
                      <a:pt x="95" y="63"/>
                    </a:lnTo>
                    <a:lnTo>
                      <a:pt x="93" y="67"/>
                    </a:lnTo>
                    <a:lnTo>
                      <a:pt x="92" y="72"/>
                    </a:lnTo>
                    <a:lnTo>
                      <a:pt x="90" y="76"/>
                    </a:lnTo>
                    <a:lnTo>
                      <a:pt x="88" y="81"/>
                    </a:lnTo>
                    <a:lnTo>
                      <a:pt x="87" y="87"/>
                    </a:lnTo>
                    <a:lnTo>
                      <a:pt x="85" y="92"/>
                    </a:lnTo>
                    <a:lnTo>
                      <a:pt x="83" y="97"/>
                    </a:lnTo>
                    <a:lnTo>
                      <a:pt x="81" y="103"/>
                    </a:lnTo>
                    <a:lnTo>
                      <a:pt x="79" y="108"/>
                    </a:lnTo>
                    <a:lnTo>
                      <a:pt x="77" y="114"/>
                    </a:lnTo>
                    <a:lnTo>
                      <a:pt x="76" y="120"/>
                    </a:lnTo>
                    <a:lnTo>
                      <a:pt x="74" y="126"/>
                    </a:lnTo>
                    <a:lnTo>
                      <a:pt x="72" y="131"/>
                    </a:lnTo>
                    <a:lnTo>
                      <a:pt x="70" y="137"/>
                    </a:lnTo>
                    <a:lnTo>
                      <a:pt x="68" y="143"/>
                    </a:lnTo>
                    <a:lnTo>
                      <a:pt x="66" y="149"/>
                    </a:lnTo>
                    <a:lnTo>
                      <a:pt x="64" y="155"/>
                    </a:lnTo>
                    <a:lnTo>
                      <a:pt x="62" y="161"/>
                    </a:lnTo>
                    <a:lnTo>
                      <a:pt x="60" y="167"/>
                    </a:lnTo>
                    <a:lnTo>
                      <a:pt x="58" y="173"/>
                    </a:lnTo>
                    <a:lnTo>
                      <a:pt x="56" y="179"/>
                    </a:lnTo>
                    <a:lnTo>
                      <a:pt x="54" y="184"/>
                    </a:lnTo>
                    <a:lnTo>
                      <a:pt x="52" y="190"/>
                    </a:lnTo>
                    <a:lnTo>
                      <a:pt x="50" y="196"/>
                    </a:lnTo>
                    <a:lnTo>
                      <a:pt x="48" y="201"/>
                    </a:lnTo>
                    <a:lnTo>
                      <a:pt x="47" y="207"/>
                    </a:lnTo>
                    <a:lnTo>
                      <a:pt x="45" y="212"/>
                    </a:lnTo>
                    <a:lnTo>
                      <a:pt x="43" y="217"/>
                    </a:lnTo>
                    <a:lnTo>
                      <a:pt x="41" y="222"/>
                    </a:lnTo>
                    <a:lnTo>
                      <a:pt x="40" y="227"/>
                    </a:lnTo>
                    <a:lnTo>
                      <a:pt x="38" y="232"/>
                    </a:lnTo>
                    <a:lnTo>
                      <a:pt x="37" y="236"/>
                    </a:lnTo>
                    <a:lnTo>
                      <a:pt x="35" y="240"/>
                    </a:lnTo>
                    <a:lnTo>
                      <a:pt x="34" y="245"/>
                    </a:lnTo>
                    <a:lnTo>
                      <a:pt x="33" y="249"/>
                    </a:lnTo>
                    <a:lnTo>
                      <a:pt x="31" y="252"/>
                    </a:lnTo>
                    <a:lnTo>
                      <a:pt x="30" y="256"/>
                    </a:lnTo>
                    <a:lnTo>
                      <a:pt x="29" y="259"/>
                    </a:lnTo>
                    <a:lnTo>
                      <a:pt x="28" y="262"/>
                    </a:lnTo>
                    <a:lnTo>
                      <a:pt x="27" y="265"/>
                    </a:lnTo>
                    <a:lnTo>
                      <a:pt x="26" y="267"/>
                    </a:lnTo>
                    <a:lnTo>
                      <a:pt x="26" y="269"/>
                    </a:lnTo>
                    <a:lnTo>
                      <a:pt x="25" y="271"/>
                    </a:lnTo>
                    <a:lnTo>
                      <a:pt x="25" y="273"/>
                    </a:lnTo>
                    <a:lnTo>
                      <a:pt x="24" y="274"/>
                    </a:lnTo>
                    <a:lnTo>
                      <a:pt x="24" y="275"/>
                    </a:lnTo>
                    <a:lnTo>
                      <a:pt x="24" y="276"/>
                    </a:lnTo>
                    <a:lnTo>
                      <a:pt x="31" y="278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6" y="24"/>
                    </a:lnTo>
                    <a:lnTo>
                      <a:pt x="116" y="23"/>
                    </a:lnTo>
                    <a:lnTo>
                      <a:pt x="116" y="22"/>
                    </a:lnTo>
                    <a:lnTo>
                      <a:pt x="116" y="21"/>
                    </a:lnTo>
                    <a:lnTo>
                      <a:pt x="116" y="20"/>
                    </a:lnTo>
                    <a:lnTo>
                      <a:pt x="116" y="19"/>
                    </a:lnTo>
                    <a:lnTo>
                      <a:pt x="117" y="18"/>
                    </a:lnTo>
                    <a:lnTo>
                      <a:pt x="116" y="17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4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2" y="7"/>
                    </a:lnTo>
                    <a:lnTo>
                      <a:pt x="111" y="6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8" y="4"/>
                    </a:lnTo>
                    <a:lnTo>
                      <a:pt x="108" y="3"/>
                    </a:lnTo>
                    <a:lnTo>
                      <a:pt x="107" y="3"/>
                    </a:lnTo>
                    <a:lnTo>
                      <a:pt x="106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1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3" y="7"/>
                    </a:lnTo>
                    <a:lnTo>
                      <a:pt x="83" y="8"/>
                    </a:lnTo>
                    <a:lnTo>
                      <a:pt x="82" y="9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3"/>
                    </a:lnTo>
                    <a:lnTo>
                      <a:pt x="79" y="14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6" y="20"/>
                    </a:lnTo>
                    <a:lnTo>
                      <a:pt x="75" y="22"/>
                    </a:lnTo>
                    <a:lnTo>
                      <a:pt x="74" y="25"/>
                    </a:lnTo>
                    <a:lnTo>
                      <a:pt x="73" y="27"/>
                    </a:lnTo>
                    <a:lnTo>
                      <a:pt x="72" y="31"/>
                    </a:lnTo>
                    <a:lnTo>
                      <a:pt x="71" y="34"/>
                    </a:lnTo>
                    <a:lnTo>
                      <a:pt x="69" y="37"/>
                    </a:lnTo>
                    <a:lnTo>
                      <a:pt x="68" y="41"/>
                    </a:lnTo>
                    <a:lnTo>
                      <a:pt x="67" y="44"/>
                    </a:lnTo>
                    <a:lnTo>
                      <a:pt x="65" y="48"/>
                    </a:lnTo>
                    <a:lnTo>
                      <a:pt x="64" y="53"/>
                    </a:lnTo>
                    <a:lnTo>
                      <a:pt x="63" y="57"/>
                    </a:lnTo>
                    <a:lnTo>
                      <a:pt x="61" y="61"/>
                    </a:lnTo>
                    <a:lnTo>
                      <a:pt x="60" y="66"/>
                    </a:lnTo>
                    <a:lnTo>
                      <a:pt x="58" y="71"/>
                    </a:lnTo>
                    <a:lnTo>
                      <a:pt x="57" y="76"/>
                    </a:lnTo>
                    <a:lnTo>
                      <a:pt x="55" y="81"/>
                    </a:lnTo>
                    <a:lnTo>
                      <a:pt x="54" y="86"/>
                    </a:lnTo>
                    <a:lnTo>
                      <a:pt x="52" y="91"/>
                    </a:lnTo>
                    <a:lnTo>
                      <a:pt x="50" y="96"/>
                    </a:lnTo>
                    <a:lnTo>
                      <a:pt x="49" y="102"/>
                    </a:lnTo>
                    <a:lnTo>
                      <a:pt x="47" y="107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2" y="123"/>
                    </a:lnTo>
                    <a:lnTo>
                      <a:pt x="40" y="129"/>
                    </a:lnTo>
                    <a:lnTo>
                      <a:pt x="39" y="135"/>
                    </a:lnTo>
                    <a:lnTo>
                      <a:pt x="37" y="140"/>
                    </a:lnTo>
                    <a:lnTo>
                      <a:pt x="36" y="146"/>
                    </a:lnTo>
                    <a:lnTo>
                      <a:pt x="34" y="151"/>
                    </a:lnTo>
                    <a:lnTo>
                      <a:pt x="32" y="157"/>
                    </a:lnTo>
                    <a:lnTo>
                      <a:pt x="30" y="162"/>
                    </a:lnTo>
                    <a:lnTo>
                      <a:pt x="29" y="168"/>
                    </a:lnTo>
                    <a:lnTo>
                      <a:pt x="27" y="173"/>
                    </a:lnTo>
                    <a:lnTo>
                      <a:pt x="25" y="179"/>
                    </a:lnTo>
                    <a:lnTo>
                      <a:pt x="24" y="184"/>
                    </a:lnTo>
                    <a:lnTo>
                      <a:pt x="23" y="189"/>
                    </a:lnTo>
                    <a:lnTo>
                      <a:pt x="21" y="195"/>
                    </a:lnTo>
                    <a:lnTo>
                      <a:pt x="19" y="200"/>
                    </a:lnTo>
                    <a:lnTo>
                      <a:pt x="18" y="204"/>
                    </a:lnTo>
                    <a:lnTo>
                      <a:pt x="17" y="209"/>
                    </a:lnTo>
                    <a:lnTo>
                      <a:pt x="15" y="214"/>
                    </a:lnTo>
                    <a:lnTo>
                      <a:pt x="14" y="219"/>
                    </a:lnTo>
                    <a:lnTo>
                      <a:pt x="13" y="223"/>
                    </a:lnTo>
                    <a:lnTo>
                      <a:pt x="11" y="228"/>
                    </a:lnTo>
                    <a:lnTo>
                      <a:pt x="10" y="232"/>
                    </a:lnTo>
                    <a:lnTo>
                      <a:pt x="9" y="236"/>
                    </a:lnTo>
                    <a:lnTo>
                      <a:pt x="8" y="239"/>
                    </a:lnTo>
                    <a:lnTo>
                      <a:pt x="7" y="243"/>
                    </a:lnTo>
                    <a:lnTo>
                      <a:pt x="6" y="247"/>
                    </a:lnTo>
                    <a:lnTo>
                      <a:pt x="5" y="250"/>
                    </a:lnTo>
                    <a:lnTo>
                      <a:pt x="4" y="253"/>
                    </a:lnTo>
                    <a:lnTo>
                      <a:pt x="3" y="256"/>
                    </a:lnTo>
                    <a:lnTo>
                      <a:pt x="3" y="258"/>
                    </a:lnTo>
                    <a:lnTo>
                      <a:pt x="2" y="260"/>
                    </a:lnTo>
                    <a:lnTo>
                      <a:pt x="1" y="262"/>
                    </a:lnTo>
                    <a:lnTo>
                      <a:pt x="1" y="264"/>
                    </a:lnTo>
                    <a:lnTo>
                      <a:pt x="0" y="266"/>
                    </a:lnTo>
                    <a:lnTo>
                      <a:pt x="0" y="267"/>
                    </a:lnTo>
                    <a:lnTo>
                      <a:pt x="0" y="268"/>
                    </a:lnTo>
                    <a:lnTo>
                      <a:pt x="7" y="2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67"/>
              <p:cNvSpPr>
                <a:spLocks/>
              </p:cNvSpPr>
              <p:nvPr/>
            </p:nvSpPr>
            <p:spPr bwMode="auto">
              <a:xfrm>
                <a:off x="4404" y="1830"/>
                <a:ext cx="64" cy="64"/>
              </a:xfrm>
              <a:custGeom>
                <a:avLst/>
                <a:gdLst>
                  <a:gd name="T0" fmla="*/ 20 w 64"/>
                  <a:gd name="T1" fmla="*/ 1 h 64"/>
                  <a:gd name="T2" fmla="*/ 15 w 64"/>
                  <a:gd name="T3" fmla="*/ 4 h 64"/>
                  <a:gd name="T4" fmla="*/ 10 w 64"/>
                  <a:gd name="T5" fmla="*/ 7 h 64"/>
                  <a:gd name="T6" fmla="*/ 6 w 64"/>
                  <a:gd name="T7" fmla="*/ 11 h 64"/>
                  <a:gd name="T8" fmla="*/ 4 w 64"/>
                  <a:gd name="T9" fmla="*/ 16 h 64"/>
                  <a:gd name="T10" fmla="*/ 1 w 64"/>
                  <a:gd name="T11" fmla="*/ 21 h 64"/>
                  <a:gd name="T12" fmla="*/ 0 w 64"/>
                  <a:gd name="T13" fmla="*/ 26 h 64"/>
                  <a:gd name="T14" fmla="*/ 0 w 64"/>
                  <a:gd name="T15" fmla="*/ 32 h 64"/>
                  <a:gd name="T16" fmla="*/ 0 w 64"/>
                  <a:gd name="T17" fmla="*/ 37 h 64"/>
                  <a:gd name="T18" fmla="*/ 2 w 64"/>
                  <a:gd name="T19" fmla="*/ 43 h 64"/>
                  <a:gd name="T20" fmla="*/ 4 w 64"/>
                  <a:gd name="T21" fmla="*/ 48 h 64"/>
                  <a:gd name="T22" fmla="*/ 7 w 64"/>
                  <a:gd name="T23" fmla="*/ 53 h 64"/>
                  <a:gd name="T24" fmla="*/ 11 w 64"/>
                  <a:gd name="T25" fmla="*/ 57 h 64"/>
                  <a:gd name="T26" fmla="*/ 16 w 64"/>
                  <a:gd name="T27" fmla="*/ 60 h 64"/>
                  <a:gd name="T28" fmla="*/ 21 w 64"/>
                  <a:gd name="T29" fmla="*/ 62 h 64"/>
                  <a:gd name="T30" fmla="*/ 26 w 64"/>
                  <a:gd name="T31" fmla="*/ 64 h 64"/>
                  <a:gd name="T32" fmla="*/ 32 w 64"/>
                  <a:gd name="T33" fmla="*/ 64 h 64"/>
                  <a:gd name="T34" fmla="*/ 37 w 64"/>
                  <a:gd name="T35" fmla="*/ 64 h 64"/>
                  <a:gd name="T36" fmla="*/ 43 w 64"/>
                  <a:gd name="T37" fmla="*/ 62 h 64"/>
                  <a:gd name="T38" fmla="*/ 47 w 64"/>
                  <a:gd name="T39" fmla="*/ 60 h 64"/>
                  <a:gd name="T40" fmla="*/ 52 w 64"/>
                  <a:gd name="T41" fmla="*/ 57 h 64"/>
                  <a:gd name="T42" fmla="*/ 56 w 64"/>
                  <a:gd name="T43" fmla="*/ 53 h 64"/>
                  <a:gd name="T44" fmla="*/ 59 w 64"/>
                  <a:gd name="T45" fmla="*/ 49 h 64"/>
                  <a:gd name="T46" fmla="*/ 62 w 64"/>
                  <a:gd name="T47" fmla="*/ 43 h 64"/>
                  <a:gd name="T48" fmla="*/ 63 w 64"/>
                  <a:gd name="T49" fmla="*/ 38 h 64"/>
                  <a:gd name="T50" fmla="*/ 64 w 64"/>
                  <a:gd name="T51" fmla="*/ 33 h 64"/>
                  <a:gd name="T52" fmla="*/ 64 w 64"/>
                  <a:gd name="T53" fmla="*/ 27 h 64"/>
                  <a:gd name="T54" fmla="*/ 63 w 64"/>
                  <a:gd name="T55" fmla="*/ 22 h 64"/>
                  <a:gd name="T56" fmla="*/ 61 w 64"/>
                  <a:gd name="T57" fmla="*/ 18 h 64"/>
                  <a:gd name="T58" fmla="*/ 59 w 64"/>
                  <a:gd name="T59" fmla="*/ 14 h 64"/>
                  <a:gd name="T60" fmla="*/ 56 w 64"/>
                  <a:gd name="T61" fmla="*/ 10 h 64"/>
                  <a:gd name="T62" fmla="*/ 51 w 64"/>
                  <a:gd name="T63" fmla="*/ 16 h 64"/>
                  <a:gd name="T64" fmla="*/ 54 w 64"/>
                  <a:gd name="T65" fmla="*/ 22 h 64"/>
                  <a:gd name="T66" fmla="*/ 56 w 64"/>
                  <a:gd name="T67" fmla="*/ 27 h 64"/>
                  <a:gd name="T68" fmla="*/ 56 w 64"/>
                  <a:gd name="T69" fmla="*/ 31 h 64"/>
                  <a:gd name="T70" fmla="*/ 56 w 64"/>
                  <a:gd name="T71" fmla="*/ 36 h 64"/>
                  <a:gd name="T72" fmla="*/ 55 w 64"/>
                  <a:gd name="T73" fmla="*/ 39 h 64"/>
                  <a:gd name="T74" fmla="*/ 53 w 64"/>
                  <a:gd name="T75" fmla="*/ 43 h 64"/>
                  <a:gd name="T76" fmla="*/ 51 w 64"/>
                  <a:gd name="T77" fmla="*/ 47 h 64"/>
                  <a:gd name="T78" fmla="*/ 48 w 64"/>
                  <a:gd name="T79" fmla="*/ 50 h 64"/>
                  <a:gd name="T80" fmla="*/ 45 w 64"/>
                  <a:gd name="T81" fmla="*/ 52 h 64"/>
                  <a:gd name="T82" fmla="*/ 41 w 64"/>
                  <a:gd name="T83" fmla="*/ 54 h 64"/>
                  <a:gd name="T84" fmla="*/ 37 w 64"/>
                  <a:gd name="T85" fmla="*/ 56 h 64"/>
                  <a:gd name="T86" fmla="*/ 33 w 64"/>
                  <a:gd name="T87" fmla="*/ 56 h 64"/>
                  <a:gd name="T88" fmla="*/ 29 w 64"/>
                  <a:gd name="T89" fmla="*/ 56 h 64"/>
                  <a:gd name="T90" fmla="*/ 25 w 64"/>
                  <a:gd name="T91" fmla="*/ 55 h 64"/>
                  <a:gd name="T92" fmla="*/ 21 w 64"/>
                  <a:gd name="T93" fmla="*/ 54 h 64"/>
                  <a:gd name="T94" fmla="*/ 17 w 64"/>
                  <a:gd name="T95" fmla="*/ 51 h 64"/>
                  <a:gd name="T96" fmla="*/ 14 w 64"/>
                  <a:gd name="T97" fmla="*/ 48 h 64"/>
                  <a:gd name="T98" fmla="*/ 11 w 64"/>
                  <a:gd name="T99" fmla="*/ 45 h 64"/>
                  <a:gd name="T100" fmla="*/ 9 w 64"/>
                  <a:gd name="T101" fmla="*/ 41 h 64"/>
                  <a:gd name="T102" fmla="*/ 8 w 64"/>
                  <a:gd name="T103" fmla="*/ 37 h 64"/>
                  <a:gd name="T104" fmla="*/ 7 w 64"/>
                  <a:gd name="T105" fmla="*/ 33 h 64"/>
                  <a:gd name="T106" fmla="*/ 7 w 64"/>
                  <a:gd name="T107" fmla="*/ 29 h 64"/>
                  <a:gd name="T108" fmla="*/ 8 w 64"/>
                  <a:gd name="T109" fmla="*/ 25 h 64"/>
                  <a:gd name="T110" fmla="*/ 10 w 64"/>
                  <a:gd name="T111" fmla="*/ 20 h 64"/>
                  <a:gd name="T112" fmla="*/ 12 w 64"/>
                  <a:gd name="T113" fmla="*/ 17 h 64"/>
                  <a:gd name="T114" fmla="*/ 15 w 64"/>
                  <a:gd name="T115" fmla="*/ 14 h 64"/>
                  <a:gd name="T116" fmla="*/ 18 w 64"/>
                  <a:gd name="T117" fmla="*/ 11 h 64"/>
                  <a:gd name="T118" fmla="*/ 21 w 64"/>
                  <a:gd name="T119" fmla="*/ 9 h 64"/>
                  <a:gd name="T120" fmla="*/ 25 w 64"/>
                  <a:gd name="T121" fmla="*/ 7 h 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" h="64">
                    <a:moveTo>
                      <a:pt x="24" y="0"/>
                    </a:move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8" y="53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61"/>
                    </a:lnTo>
                    <a:lnTo>
                      <a:pt x="18" y="61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1" y="62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25" y="64"/>
                    </a:lnTo>
                    <a:lnTo>
                      <a:pt x="26" y="64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7" y="60"/>
                    </a:lnTo>
                    <a:lnTo>
                      <a:pt x="48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4" y="55"/>
                    </a:lnTo>
                    <a:lnTo>
                      <a:pt x="55" y="55"/>
                    </a:lnTo>
                    <a:lnTo>
                      <a:pt x="55" y="54"/>
                    </a:lnTo>
                    <a:lnTo>
                      <a:pt x="56" y="53"/>
                    </a:lnTo>
                    <a:lnTo>
                      <a:pt x="57" y="52"/>
                    </a:lnTo>
                    <a:lnTo>
                      <a:pt x="58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1" y="44"/>
                    </a:lnTo>
                    <a:lnTo>
                      <a:pt x="62" y="43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3" y="37"/>
                    </a:lnTo>
                    <a:lnTo>
                      <a:pt x="64" y="37"/>
                    </a:lnTo>
                    <a:lnTo>
                      <a:pt x="64" y="36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4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59" y="15"/>
                    </a:lnTo>
                    <a:lnTo>
                      <a:pt x="59" y="14"/>
                    </a:lnTo>
                    <a:lnTo>
                      <a:pt x="58" y="13"/>
                    </a:lnTo>
                    <a:lnTo>
                      <a:pt x="58" y="12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5" y="9"/>
                    </a:lnTo>
                    <a:lnTo>
                      <a:pt x="49" y="14"/>
                    </a:lnTo>
                    <a:lnTo>
                      <a:pt x="50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0" y="48"/>
                    </a:lnTo>
                    <a:lnTo>
                      <a:pt x="49" y="49"/>
                    </a:lnTo>
                    <a:lnTo>
                      <a:pt x="48" y="50"/>
                    </a:lnTo>
                    <a:lnTo>
                      <a:pt x="47" y="51"/>
                    </a:lnTo>
                    <a:lnTo>
                      <a:pt x="46" y="52"/>
                    </a:lnTo>
                    <a:lnTo>
                      <a:pt x="45" y="52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68"/>
              <p:cNvSpPr>
                <a:spLocks/>
              </p:cNvSpPr>
              <p:nvPr/>
            </p:nvSpPr>
            <p:spPr bwMode="auto">
              <a:xfrm>
                <a:off x="4465" y="1700"/>
                <a:ext cx="35" cy="17"/>
              </a:xfrm>
              <a:custGeom>
                <a:avLst/>
                <a:gdLst>
                  <a:gd name="T0" fmla="*/ 0 w 35"/>
                  <a:gd name="T1" fmla="*/ 7 h 17"/>
                  <a:gd name="T2" fmla="*/ 33 w 35"/>
                  <a:gd name="T3" fmla="*/ 17 h 17"/>
                  <a:gd name="T4" fmla="*/ 35 w 35"/>
                  <a:gd name="T5" fmla="*/ 10 h 17"/>
                  <a:gd name="T6" fmla="*/ 2 w 35"/>
                  <a:gd name="T7" fmla="*/ 0 h 17"/>
                  <a:gd name="T8" fmla="*/ 0 w 35"/>
                  <a:gd name="T9" fmla="*/ 7 h 17"/>
                  <a:gd name="T10" fmla="*/ 0 w 35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0" y="7"/>
                    </a:moveTo>
                    <a:lnTo>
                      <a:pt x="33" y="17"/>
                    </a:lnTo>
                    <a:lnTo>
                      <a:pt x="35" y="1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69"/>
              <p:cNvSpPr>
                <a:spLocks/>
              </p:cNvSpPr>
              <p:nvPr/>
            </p:nvSpPr>
            <p:spPr bwMode="auto">
              <a:xfrm>
                <a:off x="4467" y="1800"/>
                <a:ext cx="22" cy="14"/>
              </a:xfrm>
              <a:custGeom>
                <a:avLst/>
                <a:gdLst>
                  <a:gd name="T0" fmla="*/ 0 w 22"/>
                  <a:gd name="T1" fmla="*/ 8 h 14"/>
                  <a:gd name="T2" fmla="*/ 20 w 22"/>
                  <a:gd name="T3" fmla="*/ 14 h 14"/>
                  <a:gd name="T4" fmla="*/ 22 w 22"/>
                  <a:gd name="T5" fmla="*/ 6 h 14"/>
                  <a:gd name="T6" fmla="*/ 2 w 22"/>
                  <a:gd name="T7" fmla="*/ 0 h 14"/>
                  <a:gd name="T8" fmla="*/ 0 w 22"/>
                  <a:gd name="T9" fmla="*/ 8 h 14"/>
                  <a:gd name="T10" fmla="*/ 0 w 22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8"/>
                    </a:moveTo>
                    <a:lnTo>
                      <a:pt x="20" y="14"/>
                    </a:lnTo>
                    <a:lnTo>
                      <a:pt x="22" y="6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0"/>
              <p:cNvSpPr>
                <a:spLocks/>
              </p:cNvSpPr>
              <p:nvPr/>
            </p:nvSpPr>
            <p:spPr bwMode="auto">
              <a:xfrm>
                <a:off x="4476" y="1769"/>
                <a:ext cx="22" cy="13"/>
              </a:xfrm>
              <a:custGeom>
                <a:avLst/>
                <a:gdLst>
                  <a:gd name="T0" fmla="*/ 0 w 22"/>
                  <a:gd name="T1" fmla="*/ 8 h 13"/>
                  <a:gd name="T2" fmla="*/ 20 w 22"/>
                  <a:gd name="T3" fmla="*/ 13 h 13"/>
                  <a:gd name="T4" fmla="*/ 22 w 22"/>
                  <a:gd name="T5" fmla="*/ 5 h 13"/>
                  <a:gd name="T6" fmla="*/ 2 w 22"/>
                  <a:gd name="T7" fmla="*/ 0 h 13"/>
                  <a:gd name="T8" fmla="*/ 0 w 22"/>
                  <a:gd name="T9" fmla="*/ 8 h 13"/>
                  <a:gd name="T10" fmla="*/ 0 w 22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0" y="8"/>
                    </a:moveTo>
                    <a:lnTo>
                      <a:pt x="20" y="13"/>
                    </a:lnTo>
                    <a:lnTo>
                      <a:pt x="22" y="5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1"/>
              <p:cNvSpPr>
                <a:spLocks/>
              </p:cNvSpPr>
              <p:nvPr/>
            </p:nvSpPr>
            <p:spPr bwMode="auto">
              <a:xfrm>
                <a:off x="4488" y="1735"/>
                <a:ext cx="19" cy="12"/>
              </a:xfrm>
              <a:custGeom>
                <a:avLst/>
                <a:gdLst>
                  <a:gd name="T0" fmla="*/ 0 w 19"/>
                  <a:gd name="T1" fmla="*/ 7 h 12"/>
                  <a:gd name="T2" fmla="*/ 17 w 19"/>
                  <a:gd name="T3" fmla="*/ 12 h 12"/>
                  <a:gd name="T4" fmla="*/ 19 w 19"/>
                  <a:gd name="T5" fmla="*/ 5 h 12"/>
                  <a:gd name="T6" fmla="*/ 2 w 19"/>
                  <a:gd name="T7" fmla="*/ 0 h 12"/>
                  <a:gd name="T8" fmla="*/ 0 w 19"/>
                  <a:gd name="T9" fmla="*/ 7 h 12"/>
                  <a:gd name="T10" fmla="*/ 0 w 19"/>
                  <a:gd name="T11" fmla="*/ 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7"/>
                    </a:moveTo>
                    <a:lnTo>
                      <a:pt x="17" y="12"/>
                    </a:lnTo>
                    <a:lnTo>
                      <a:pt x="19" y="5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2"/>
              <p:cNvSpPr>
                <a:spLocks/>
              </p:cNvSpPr>
              <p:nvPr/>
            </p:nvSpPr>
            <p:spPr bwMode="auto">
              <a:xfrm>
                <a:off x="4500" y="1695"/>
                <a:ext cx="26" cy="14"/>
              </a:xfrm>
              <a:custGeom>
                <a:avLst/>
                <a:gdLst>
                  <a:gd name="T0" fmla="*/ 0 w 26"/>
                  <a:gd name="T1" fmla="*/ 8 h 14"/>
                  <a:gd name="T2" fmla="*/ 24 w 26"/>
                  <a:gd name="T3" fmla="*/ 14 h 14"/>
                  <a:gd name="T4" fmla="*/ 26 w 26"/>
                  <a:gd name="T5" fmla="*/ 7 h 14"/>
                  <a:gd name="T6" fmla="*/ 3 w 26"/>
                  <a:gd name="T7" fmla="*/ 0 h 14"/>
                  <a:gd name="T8" fmla="*/ 0 w 26"/>
                  <a:gd name="T9" fmla="*/ 8 h 14"/>
                  <a:gd name="T10" fmla="*/ 0 w 26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0" y="8"/>
                    </a:moveTo>
                    <a:lnTo>
                      <a:pt x="24" y="14"/>
                    </a:lnTo>
                    <a:lnTo>
                      <a:pt x="26" y="7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3"/>
              <p:cNvSpPr>
                <a:spLocks/>
              </p:cNvSpPr>
              <p:nvPr/>
            </p:nvSpPr>
            <p:spPr bwMode="auto">
              <a:xfrm>
                <a:off x="4512" y="1660"/>
                <a:ext cx="28" cy="13"/>
              </a:xfrm>
              <a:custGeom>
                <a:avLst/>
                <a:gdLst>
                  <a:gd name="T0" fmla="*/ 0 w 28"/>
                  <a:gd name="T1" fmla="*/ 8 h 13"/>
                  <a:gd name="T2" fmla="*/ 27 w 28"/>
                  <a:gd name="T3" fmla="*/ 13 h 13"/>
                  <a:gd name="T4" fmla="*/ 28 w 28"/>
                  <a:gd name="T5" fmla="*/ 5 h 13"/>
                  <a:gd name="T6" fmla="*/ 2 w 28"/>
                  <a:gd name="T7" fmla="*/ 0 h 13"/>
                  <a:gd name="T8" fmla="*/ 0 w 28"/>
                  <a:gd name="T9" fmla="*/ 8 h 13"/>
                  <a:gd name="T10" fmla="*/ 0 w 28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13">
                    <a:moveTo>
                      <a:pt x="0" y="8"/>
                    </a:moveTo>
                    <a:lnTo>
                      <a:pt x="27" y="13"/>
                    </a:lnTo>
                    <a:lnTo>
                      <a:pt x="28" y="5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74"/>
              <p:cNvSpPr>
                <a:spLocks/>
              </p:cNvSpPr>
              <p:nvPr/>
            </p:nvSpPr>
            <p:spPr bwMode="auto">
              <a:xfrm>
                <a:off x="4526" y="1618"/>
                <a:ext cx="32" cy="10"/>
              </a:xfrm>
              <a:custGeom>
                <a:avLst/>
                <a:gdLst>
                  <a:gd name="T0" fmla="*/ 0 w 32"/>
                  <a:gd name="T1" fmla="*/ 7 h 10"/>
                  <a:gd name="T2" fmla="*/ 32 w 32"/>
                  <a:gd name="T3" fmla="*/ 10 h 10"/>
                  <a:gd name="T4" fmla="*/ 32 w 32"/>
                  <a:gd name="T5" fmla="*/ 3 h 10"/>
                  <a:gd name="T6" fmla="*/ 1 w 32"/>
                  <a:gd name="T7" fmla="*/ 0 h 10"/>
                  <a:gd name="T8" fmla="*/ 0 w 32"/>
                  <a:gd name="T9" fmla="*/ 7 h 10"/>
                  <a:gd name="T10" fmla="*/ 0 w 32"/>
                  <a:gd name="T11" fmla="*/ 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0" y="7"/>
                    </a:moveTo>
                    <a:lnTo>
                      <a:pt x="32" y="10"/>
                    </a:lnTo>
                    <a:lnTo>
                      <a:pt x="32" y="3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75"/>
              <p:cNvSpPr>
                <a:spLocks/>
              </p:cNvSpPr>
              <p:nvPr/>
            </p:nvSpPr>
            <p:spPr bwMode="auto">
              <a:xfrm>
                <a:off x="4564" y="1573"/>
                <a:ext cx="32" cy="34"/>
              </a:xfrm>
              <a:custGeom>
                <a:avLst/>
                <a:gdLst>
                  <a:gd name="T0" fmla="*/ 21 w 32"/>
                  <a:gd name="T1" fmla="*/ 26 h 34"/>
                  <a:gd name="T2" fmla="*/ 19 w 32"/>
                  <a:gd name="T3" fmla="*/ 26 h 34"/>
                  <a:gd name="T4" fmla="*/ 18 w 32"/>
                  <a:gd name="T5" fmla="*/ 25 h 34"/>
                  <a:gd name="T6" fmla="*/ 17 w 32"/>
                  <a:gd name="T7" fmla="*/ 24 h 34"/>
                  <a:gd name="T8" fmla="*/ 15 w 32"/>
                  <a:gd name="T9" fmla="*/ 23 h 34"/>
                  <a:gd name="T10" fmla="*/ 13 w 32"/>
                  <a:gd name="T11" fmla="*/ 21 h 34"/>
                  <a:gd name="T12" fmla="*/ 11 w 32"/>
                  <a:gd name="T13" fmla="*/ 19 h 34"/>
                  <a:gd name="T14" fmla="*/ 9 w 32"/>
                  <a:gd name="T15" fmla="*/ 17 h 34"/>
                  <a:gd name="T16" fmla="*/ 8 w 32"/>
                  <a:gd name="T17" fmla="*/ 16 h 34"/>
                  <a:gd name="T18" fmla="*/ 8 w 32"/>
                  <a:gd name="T19" fmla="*/ 14 h 34"/>
                  <a:gd name="T20" fmla="*/ 9 w 32"/>
                  <a:gd name="T21" fmla="*/ 13 h 34"/>
                  <a:gd name="T22" fmla="*/ 11 w 32"/>
                  <a:gd name="T23" fmla="*/ 12 h 34"/>
                  <a:gd name="T24" fmla="*/ 13 w 32"/>
                  <a:gd name="T25" fmla="*/ 11 h 34"/>
                  <a:gd name="T26" fmla="*/ 15 w 32"/>
                  <a:gd name="T27" fmla="*/ 11 h 34"/>
                  <a:gd name="T28" fmla="*/ 18 w 32"/>
                  <a:gd name="T29" fmla="*/ 10 h 34"/>
                  <a:gd name="T30" fmla="*/ 20 w 32"/>
                  <a:gd name="T31" fmla="*/ 9 h 34"/>
                  <a:gd name="T32" fmla="*/ 23 w 32"/>
                  <a:gd name="T33" fmla="*/ 9 h 34"/>
                  <a:gd name="T34" fmla="*/ 24 w 32"/>
                  <a:gd name="T35" fmla="*/ 9 h 34"/>
                  <a:gd name="T36" fmla="*/ 26 w 32"/>
                  <a:gd name="T37" fmla="*/ 8 h 34"/>
                  <a:gd name="T38" fmla="*/ 27 w 32"/>
                  <a:gd name="T39" fmla="*/ 8 h 34"/>
                  <a:gd name="T40" fmla="*/ 29 w 32"/>
                  <a:gd name="T41" fmla="*/ 8 h 34"/>
                  <a:gd name="T42" fmla="*/ 31 w 32"/>
                  <a:gd name="T43" fmla="*/ 8 h 34"/>
                  <a:gd name="T44" fmla="*/ 32 w 32"/>
                  <a:gd name="T45" fmla="*/ 8 h 34"/>
                  <a:gd name="T46" fmla="*/ 30 w 32"/>
                  <a:gd name="T47" fmla="*/ 0 h 34"/>
                  <a:gd name="T48" fmla="*/ 28 w 32"/>
                  <a:gd name="T49" fmla="*/ 0 h 34"/>
                  <a:gd name="T50" fmla="*/ 26 w 32"/>
                  <a:gd name="T51" fmla="*/ 0 h 34"/>
                  <a:gd name="T52" fmla="*/ 24 w 32"/>
                  <a:gd name="T53" fmla="*/ 1 h 34"/>
                  <a:gd name="T54" fmla="*/ 22 w 32"/>
                  <a:gd name="T55" fmla="*/ 1 h 34"/>
                  <a:gd name="T56" fmla="*/ 20 w 32"/>
                  <a:gd name="T57" fmla="*/ 1 h 34"/>
                  <a:gd name="T58" fmla="*/ 19 w 32"/>
                  <a:gd name="T59" fmla="*/ 2 h 34"/>
                  <a:gd name="T60" fmla="*/ 17 w 32"/>
                  <a:gd name="T61" fmla="*/ 2 h 34"/>
                  <a:gd name="T62" fmla="*/ 15 w 32"/>
                  <a:gd name="T63" fmla="*/ 3 h 34"/>
                  <a:gd name="T64" fmla="*/ 13 w 32"/>
                  <a:gd name="T65" fmla="*/ 3 h 34"/>
                  <a:gd name="T66" fmla="*/ 11 w 32"/>
                  <a:gd name="T67" fmla="*/ 4 h 34"/>
                  <a:gd name="T68" fmla="*/ 9 w 32"/>
                  <a:gd name="T69" fmla="*/ 4 h 34"/>
                  <a:gd name="T70" fmla="*/ 8 w 32"/>
                  <a:gd name="T71" fmla="*/ 5 h 34"/>
                  <a:gd name="T72" fmla="*/ 6 w 32"/>
                  <a:gd name="T73" fmla="*/ 6 h 34"/>
                  <a:gd name="T74" fmla="*/ 5 w 32"/>
                  <a:gd name="T75" fmla="*/ 7 h 34"/>
                  <a:gd name="T76" fmla="*/ 3 w 32"/>
                  <a:gd name="T77" fmla="*/ 8 h 34"/>
                  <a:gd name="T78" fmla="*/ 1 w 32"/>
                  <a:gd name="T79" fmla="*/ 10 h 34"/>
                  <a:gd name="T80" fmla="*/ 0 w 32"/>
                  <a:gd name="T81" fmla="*/ 13 h 34"/>
                  <a:gd name="T82" fmla="*/ 0 w 32"/>
                  <a:gd name="T83" fmla="*/ 14 h 34"/>
                  <a:gd name="T84" fmla="*/ 0 w 32"/>
                  <a:gd name="T85" fmla="*/ 16 h 34"/>
                  <a:gd name="T86" fmla="*/ 0 w 32"/>
                  <a:gd name="T87" fmla="*/ 19 h 34"/>
                  <a:gd name="T88" fmla="*/ 2 w 32"/>
                  <a:gd name="T89" fmla="*/ 21 h 34"/>
                  <a:gd name="T90" fmla="*/ 3 w 32"/>
                  <a:gd name="T91" fmla="*/ 22 h 34"/>
                  <a:gd name="T92" fmla="*/ 5 w 32"/>
                  <a:gd name="T93" fmla="*/ 24 h 34"/>
                  <a:gd name="T94" fmla="*/ 7 w 32"/>
                  <a:gd name="T95" fmla="*/ 26 h 34"/>
                  <a:gd name="T96" fmla="*/ 8 w 32"/>
                  <a:gd name="T97" fmla="*/ 28 h 34"/>
                  <a:gd name="T98" fmla="*/ 11 w 32"/>
                  <a:gd name="T99" fmla="*/ 29 h 34"/>
                  <a:gd name="T100" fmla="*/ 12 w 32"/>
                  <a:gd name="T101" fmla="*/ 31 h 34"/>
                  <a:gd name="T102" fmla="*/ 14 w 32"/>
                  <a:gd name="T103" fmla="*/ 32 h 34"/>
                  <a:gd name="T104" fmla="*/ 16 w 32"/>
                  <a:gd name="T105" fmla="*/ 33 h 34"/>
                  <a:gd name="T106" fmla="*/ 17 w 32"/>
                  <a:gd name="T107" fmla="*/ 33 h 34"/>
                  <a:gd name="T108" fmla="*/ 19 w 32"/>
                  <a:gd name="T109" fmla="*/ 34 h 34"/>
                  <a:gd name="T110" fmla="*/ 22 w 32"/>
                  <a:gd name="T111" fmla="*/ 34 h 34"/>
                  <a:gd name="T112" fmla="*/ 24 w 32"/>
                  <a:gd name="T113" fmla="*/ 34 h 34"/>
                  <a:gd name="T114" fmla="*/ 26 w 32"/>
                  <a:gd name="T115" fmla="*/ 33 h 34"/>
                  <a:gd name="T116" fmla="*/ 27 w 32"/>
                  <a:gd name="T117" fmla="*/ 32 h 34"/>
                  <a:gd name="T118" fmla="*/ 22 w 32"/>
                  <a:gd name="T119" fmla="*/ 26 h 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" h="34">
                    <a:moveTo>
                      <a:pt x="22" y="26"/>
                    </a:moveTo>
                    <a:lnTo>
                      <a:pt x="22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2" y="34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1" y="27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6"/>
              <p:cNvSpPr>
                <a:spLocks/>
              </p:cNvSpPr>
              <p:nvPr/>
            </p:nvSpPr>
            <p:spPr bwMode="auto">
              <a:xfrm>
                <a:off x="4421" y="1788"/>
                <a:ext cx="21" cy="13"/>
              </a:xfrm>
              <a:custGeom>
                <a:avLst/>
                <a:gdLst>
                  <a:gd name="T0" fmla="*/ 21 w 21"/>
                  <a:gd name="T1" fmla="*/ 6 h 13"/>
                  <a:gd name="T2" fmla="*/ 2 w 21"/>
                  <a:gd name="T3" fmla="*/ 0 h 13"/>
                  <a:gd name="T4" fmla="*/ 0 w 21"/>
                  <a:gd name="T5" fmla="*/ 7 h 13"/>
                  <a:gd name="T6" fmla="*/ 19 w 21"/>
                  <a:gd name="T7" fmla="*/ 13 h 13"/>
                  <a:gd name="T8" fmla="*/ 21 w 21"/>
                  <a:gd name="T9" fmla="*/ 6 h 13"/>
                  <a:gd name="T10" fmla="*/ 21 w 21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6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13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77"/>
              <p:cNvSpPr>
                <a:spLocks/>
              </p:cNvSpPr>
              <p:nvPr/>
            </p:nvSpPr>
            <p:spPr bwMode="auto">
              <a:xfrm>
                <a:off x="4431" y="1757"/>
                <a:ext cx="21" cy="14"/>
              </a:xfrm>
              <a:custGeom>
                <a:avLst/>
                <a:gdLst>
                  <a:gd name="T0" fmla="*/ 21 w 21"/>
                  <a:gd name="T1" fmla="*/ 6 h 14"/>
                  <a:gd name="T2" fmla="*/ 2 w 21"/>
                  <a:gd name="T3" fmla="*/ 0 h 14"/>
                  <a:gd name="T4" fmla="*/ 0 w 21"/>
                  <a:gd name="T5" fmla="*/ 7 h 14"/>
                  <a:gd name="T6" fmla="*/ 19 w 21"/>
                  <a:gd name="T7" fmla="*/ 14 h 14"/>
                  <a:gd name="T8" fmla="*/ 21 w 21"/>
                  <a:gd name="T9" fmla="*/ 6 h 14"/>
                  <a:gd name="T10" fmla="*/ 21 w 21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21" y="6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1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78"/>
              <p:cNvSpPr>
                <a:spLocks/>
              </p:cNvSpPr>
              <p:nvPr/>
            </p:nvSpPr>
            <p:spPr bwMode="auto">
              <a:xfrm>
                <a:off x="4442" y="1722"/>
                <a:ext cx="20" cy="13"/>
              </a:xfrm>
              <a:custGeom>
                <a:avLst/>
                <a:gdLst>
                  <a:gd name="T0" fmla="*/ 20 w 20"/>
                  <a:gd name="T1" fmla="*/ 6 h 13"/>
                  <a:gd name="T2" fmla="*/ 2 w 20"/>
                  <a:gd name="T3" fmla="*/ 0 h 13"/>
                  <a:gd name="T4" fmla="*/ 0 w 20"/>
                  <a:gd name="T5" fmla="*/ 8 h 13"/>
                  <a:gd name="T6" fmla="*/ 17 w 20"/>
                  <a:gd name="T7" fmla="*/ 13 h 13"/>
                  <a:gd name="T8" fmla="*/ 20 w 20"/>
                  <a:gd name="T9" fmla="*/ 6 h 13"/>
                  <a:gd name="T10" fmla="*/ 20 w 20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20" y="6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13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79"/>
              <p:cNvSpPr>
                <a:spLocks/>
              </p:cNvSpPr>
              <p:nvPr/>
            </p:nvSpPr>
            <p:spPr bwMode="auto">
              <a:xfrm>
                <a:off x="4463" y="1605"/>
                <a:ext cx="33" cy="15"/>
              </a:xfrm>
              <a:custGeom>
                <a:avLst/>
                <a:gdLst>
                  <a:gd name="T0" fmla="*/ 33 w 33"/>
                  <a:gd name="T1" fmla="*/ 7 h 15"/>
                  <a:gd name="T2" fmla="*/ 2 w 33"/>
                  <a:gd name="T3" fmla="*/ 0 h 15"/>
                  <a:gd name="T4" fmla="*/ 0 w 33"/>
                  <a:gd name="T5" fmla="*/ 8 h 15"/>
                  <a:gd name="T6" fmla="*/ 31 w 33"/>
                  <a:gd name="T7" fmla="*/ 15 h 15"/>
                  <a:gd name="T8" fmla="*/ 33 w 33"/>
                  <a:gd name="T9" fmla="*/ 7 h 15"/>
                  <a:gd name="T10" fmla="*/ 33 w 33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15">
                    <a:moveTo>
                      <a:pt x="33" y="7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31" y="15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80"/>
              <p:cNvSpPr>
                <a:spLocks/>
              </p:cNvSpPr>
              <p:nvPr/>
            </p:nvSpPr>
            <p:spPr bwMode="auto">
              <a:xfrm>
                <a:off x="4459" y="1643"/>
                <a:ext cx="24" cy="10"/>
              </a:xfrm>
              <a:custGeom>
                <a:avLst/>
                <a:gdLst>
                  <a:gd name="T0" fmla="*/ 24 w 24"/>
                  <a:gd name="T1" fmla="*/ 2 h 10"/>
                  <a:gd name="T2" fmla="*/ 1 w 24"/>
                  <a:gd name="T3" fmla="*/ 0 h 10"/>
                  <a:gd name="T4" fmla="*/ 0 w 24"/>
                  <a:gd name="T5" fmla="*/ 8 h 10"/>
                  <a:gd name="T6" fmla="*/ 23 w 24"/>
                  <a:gd name="T7" fmla="*/ 10 h 10"/>
                  <a:gd name="T8" fmla="*/ 24 w 24"/>
                  <a:gd name="T9" fmla="*/ 2 h 10"/>
                  <a:gd name="T10" fmla="*/ 24 w 24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24" y="2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23" y="1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81"/>
              <p:cNvSpPr>
                <a:spLocks/>
              </p:cNvSpPr>
              <p:nvPr/>
            </p:nvSpPr>
            <p:spPr bwMode="auto">
              <a:xfrm>
                <a:off x="4450" y="1686"/>
                <a:ext cx="21" cy="11"/>
              </a:xfrm>
              <a:custGeom>
                <a:avLst/>
                <a:gdLst>
                  <a:gd name="T0" fmla="*/ 21 w 21"/>
                  <a:gd name="T1" fmla="*/ 3 h 11"/>
                  <a:gd name="T2" fmla="*/ 1 w 21"/>
                  <a:gd name="T3" fmla="*/ 0 h 11"/>
                  <a:gd name="T4" fmla="*/ 0 w 21"/>
                  <a:gd name="T5" fmla="*/ 8 h 11"/>
                  <a:gd name="T6" fmla="*/ 20 w 21"/>
                  <a:gd name="T7" fmla="*/ 11 h 11"/>
                  <a:gd name="T8" fmla="*/ 21 w 21"/>
                  <a:gd name="T9" fmla="*/ 3 h 11"/>
                  <a:gd name="T10" fmla="*/ 21 w 21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21" y="3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20" y="11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236"/>
            <p:cNvGrpSpPr>
              <a:grpSpLocks/>
            </p:cNvGrpSpPr>
            <p:nvPr/>
          </p:nvGrpSpPr>
          <p:grpSpPr bwMode="auto">
            <a:xfrm>
              <a:off x="6680200" y="1290506"/>
              <a:ext cx="1101725" cy="1094378"/>
              <a:chOff x="4208" y="785"/>
              <a:chExt cx="694" cy="709"/>
            </a:xfrm>
          </p:grpSpPr>
          <p:sp>
            <p:nvSpPr>
              <p:cNvPr id="165" name="Freeform 208"/>
              <p:cNvSpPr>
                <a:spLocks/>
              </p:cNvSpPr>
              <p:nvPr/>
            </p:nvSpPr>
            <p:spPr bwMode="auto">
              <a:xfrm>
                <a:off x="4208" y="785"/>
                <a:ext cx="694" cy="709"/>
              </a:xfrm>
              <a:custGeom>
                <a:avLst/>
                <a:gdLst>
                  <a:gd name="T0" fmla="*/ 296 w 694"/>
                  <a:gd name="T1" fmla="*/ 154 h 709"/>
                  <a:gd name="T2" fmla="*/ 430 w 694"/>
                  <a:gd name="T3" fmla="*/ 0 h 709"/>
                  <a:gd name="T4" fmla="*/ 414 w 694"/>
                  <a:gd name="T5" fmla="*/ 171 h 709"/>
                  <a:gd name="T6" fmla="*/ 480 w 694"/>
                  <a:gd name="T7" fmla="*/ 151 h 709"/>
                  <a:gd name="T8" fmla="*/ 466 w 694"/>
                  <a:gd name="T9" fmla="*/ 226 h 709"/>
                  <a:gd name="T10" fmla="*/ 694 w 694"/>
                  <a:gd name="T11" fmla="*/ 204 h 709"/>
                  <a:gd name="T12" fmla="*/ 516 w 694"/>
                  <a:gd name="T13" fmla="*/ 338 h 709"/>
                  <a:gd name="T14" fmla="*/ 572 w 694"/>
                  <a:gd name="T15" fmla="*/ 388 h 709"/>
                  <a:gd name="T16" fmla="*/ 492 w 694"/>
                  <a:gd name="T17" fmla="*/ 422 h 709"/>
                  <a:gd name="T18" fmla="*/ 572 w 694"/>
                  <a:gd name="T19" fmla="*/ 584 h 709"/>
                  <a:gd name="T20" fmla="*/ 422 w 694"/>
                  <a:gd name="T21" fmla="*/ 523 h 709"/>
                  <a:gd name="T22" fmla="*/ 421 w 694"/>
                  <a:gd name="T23" fmla="*/ 599 h 709"/>
                  <a:gd name="T24" fmla="*/ 358 w 694"/>
                  <a:gd name="T25" fmla="*/ 565 h 709"/>
                  <a:gd name="T26" fmla="*/ 303 w 694"/>
                  <a:gd name="T27" fmla="*/ 709 h 709"/>
                  <a:gd name="T28" fmla="*/ 256 w 694"/>
                  <a:gd name="T29" fmla="*/ 563 h 709"/>
                  <a:gd name="T30" fmla="*/ 185 w 694"/>
                  <a:gd name="T31" fmla="*/ 590 h 709"/>
                  <a:gd name="T32" fmla="*/ 176 w 694"/>
                  <a:gd name="T33" fmla="*/ 523 h 709"/>
                  <a:gd name="T34" fmla="*/ 0 w 694"/>
                  <a:gd name="T35" fmla="*/ 585 h 709"/>
                  <a:gd name="T36" fmla="*/ 125 w 694"/>
                  <a:gd name="T37" fmla="*/ 435 h 709"/>
                  <a:gd name="T38" fmla="*/ 37 w 694"/>
                  <a:gd name="T39" fmla="*/ 394 h 709"/>
                  <a:gd name="T40" fmla="*/ 130 w 694"/>
                  <a:gd name="T41" fmla="*/ 325 h 709"/>
                  <a:gd name="T42" fmla="*/ 13 w 694"/>
                  <a:gd name="T43" fmla="*/ 204 h 709"/>
                  <a:gd name="T44" fmla="*/ 184 w 694"/>
                  <a:gd name="T45" fmla="*/ 200 h 709"/>
                  <a:gd name="T46" fmla="*/ 202 w 694"/>
                  <a:gd name="T47" fmla="*/ 101 h 709"/>
                  <a:gd name="T48" fmla="*/ 296 w 694"/>
                  <a:gd name="T49" fmla="*/ 154 h 709"/>
                  <a:gd name="T50" fmla="*/ 296 w 694"/>
                  <a:gd name="T51" fmla="*/ 154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94" h="709">
                    <a:moveTo>
                      <a:pt x="296" y="154"/>
                    </a:moveTo>
                    <a:lnTo>
                      <a:pt x="430" y="0"/>
                    </a:lnTo>
                    <a:lnTo>
                      <a:pt x="414" y="171"/>
                    </a:lnTo>
                    <a:lnTo>
                      <a:pt x="480" y="151"/>
                    </a:lnTo>
                    <a:lnTo>
                      <a:pt x="466" y="226"/>
                    </a:lnTo>
                    <a:lnTo>
                      <a:pt x="694" y="204"/>
                    </a:lnTo>
                    <a:lnTo>
                      <a:pt x="516" y="338"/>
                    </a:lnTo>
                    <a:lnTo>
                      <a:pt x="572" y="388"/>
                    </a:lnTo>
                    <a:lnTo>
                      <a:pt x="492" y="422"/>
                    </a:lnTo>
                    <a:lnTo>
                      <a:pt x="572" y="584"/>
                    </a:lnTo>
                    <a:lnTo>
                      <a:pt x="422" y="523"/>
                    </a:lnTo>
                    <a:lnTo>
                      <a:pt x="421" y="599"/>
                    </a:lnTo>
                    <a:lnTo>
                      <a:pt x="358" y="565"/>
                    </a:lnTo>
                    <a:lnTo>
                      <a:pt x="303" y="709"/>
                    </a:lnTo>
                    <a:lnTo>
                      <a:pt x="256" y="563"/>
                    </a:lnTo>
                    <a:lnTo>
                      <a:pt x="185" y="590"/>
                    </a:lnTo>
                    <a:lnTo>
                      <a:pt x="176" y="523"/>
                    </a:lnTo>
                    <a:lnTo>
                      <a:pt x="0" y="585"/>
                    </a:lnTo>
                    <a:lnTo>
                      <a:pt x="125" y="435"/>
                    </a:lnTo>
                    <a:lnTo>
                      <a:pt x="37" y="394"/>
                    </a:lnTo>
                    <a:lnTo>
                      <a:pt x="130" y="325"/>
                    </a:lnTo>
                    <a:lnTo>
                      <a:pt x="13" y="204"/>
                    </a:lnTo>
                    <a:lnTo>
                      <a:pt x="184" y="200"/>
                    </a:lnTo>
                    <a:lnTo>
                      <a:pt x="202" y="101"/>
                    </a:lnTo>
                    <a:lnTo>
                      <a:pt x="296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209"/>
              <p:cNvSpPr>
                <a:spLocks/>
              </p:cNvSpPr>
              <p:nvPr/>
            </p:nvSpPr>
            <p:spPr bwMode="auto">
              <a:xfrm>
                <a:off x="4402" y="1005"/>
                <a:ext cx="251" cy="268"/>
              </a:xfrm>
              <a:custGeom>
                <a:avLst/>
                <a:gdLst>
                  <a:gd name="T0" fmla="*/ 134 w 251"/>
                  <a:gd name="T1" fmla="*/ 0 h 268"/>
                  <a:gd name="T2" fmla="*/ 122 w 251"/>
                  <a:gd name="T3" fmla="*/ 0 h 268"/>
                  <a:gd name="T4" fmla="*/ 110 w 251"/>
                  <a:gd name="T5" fmla="*/ 2 h 268"/>
                  <a:gd name="T6" fmla="*/ 96 w 251"/>
                  <a:gd name="T7" fmla="*/ 3 h 268"/>
                  <a:gd name="T8" fmla="*/ 81 w 251"/>
                  <a:gd name="T9" fmla="*/ 6 h 268"/>
                  <a:gd name="T10" fmla="*/ 66 w 251"/>
                  <a:gd name="T11" fmla="*/ 11 h 268"/>
                  <a:gd name="T12" fmla="*/ 53 w 251"/>
                  <a:gd name="T13" fmla="*/ 17 h 268"/>
                  <a:gd name="T14" fmla="*/ 40 w 251"/>
                  <a:gd name="T15" fmla="*/ 26 h 268"/>
                  <a:gd name="T16" fmla="*/ 28 w 251"/>
                  <a:gd name="T17" fmla="*/ 36 h 268"/>
                  <a:gd name="T18" fmla="*/ 20 w 251"/>
                  <a:gd name="T19" fmla="*/ 48 h 268"/>
                  <a:gd name="T20" fmla="*/ 13 w 251"/>
                  <a:gd name="T21" fmla="*/ 61 h 268"/>
                  <a:gd name="T22" fmla="*/ 7 w 251"/>
                  <a:gd name="T23" fmla="*/ 76 h 268"/>
                  <a:gd name="T24" fmla="*/ 3 w 251"/>
                  <a:gd name="T25" fmla="*/ 92 h 268"/>
                  <a:gd name="T26" fmla="*/ 1 w 251"/>
                  <a:gd name="T27" fmla="*/ 108 h 268"/>
                  <a:gd name="T28" fmla="*/ 1 w 251"/>
                  <a:gd name="T29" fmla="*/ 125 h 268"/>
                  <a:gd name="T30" fmla="*/ 1 w 251"/>
                  <a:gd name="T31" fmla="*/ 141 h 268"/>
                  <a:gd name="T32" fmla="*/ 2 w 251"/>
                  <a:gd name="T33" fmla="*/ 158 h 268"/>
                  <a:gd name="T34" fmla="*/ 3 w 251"/>
                  <a:gd name="T35" fmla="*/ 174 h 268"/>
                  <a:gd name="T36" fmla="*/ 6 w 251"/>
                  <a:gd name="T37" fmla="*/ 189 h 268"/>
                  <a:gd name="T38" fmla="*/ 10 w 251"/>
                  <a:gd name="T39" fmla="*/ 203 h 268"/>
                  <a:gd name="T40" fmla="*/ 15 w 251"/>
                  <a:gd name="T41" fmla="*/ 216 h 268"/>
                  <a:gd name="T42" fmla="*/ 21 w 251"/>
                  <a:gd name="T43" fmla="*/ 228 h 268"/>
                  <a:gd name="T44" fmla="*/ 27 w 251"/>
                  <a:gd name="T45" fmla="*/ 239 h 268"/>
                  <a:gd name="T46" fmla="*/ 36 w 251"/>
                  <a:gd name="T47" fmla="*/ 248 h 268"/>
                  <a:gd name="T48" fmla="*/ 46 w 251"/>
                  <a:gd name="T49" fmla="*/ 255 h 268"/>
                  <a:gd name="T50" fmla="*/ 57 w 251"/>
                  <a:gd name="T51" fmla="*/ 261 h 268"/>
                  <a:gd name="T52" fmla="*/ 70 w 251"/>
                  <a:gd name="T53" fmla="*/ 266 h 268"/>
                  <a:gd name="T54" fmla="*/ 84 w 251"/>
                  <a:gd name="T55" fmla="*/ 268 h 268"/>
                  <a:gd name="T56" fmla="*/ 99 w 251"/>
                  <a:gd name="T57" fmla="*/ 268 h 268"/>
                  <a:gd name="T58" fmla="*/ 116 w 251"/>
                  <a:gd name="T59" fmla="*/ 267 h 268"/>
                  <a:gd name="T60" fmla="*/ 133 w 251"/>
                  <a:gd name="T61" fmla="*/ 264 h 268"/>
                  <a:gd name="T62" fmla="*/ 149 w 251"/>
                  <a:gd name="T63" fmla="*/ 260 h 268"/>
                  <a:gd name="T64" fmla="*/ 165 w 251"/>
                  <a:gd name="T65" fmla="*/ 255 h 268"/>
                  <a:gd name="T66" fmla="*/ 180 w 251"/>
                  <a:gd name="T67" fmla="*/ 248 h 268"/>
                  <a:gd name="T68" fmla="*/ 194 w 251"/>
                  <a:gd name="T69" fmla="*/ 241 h 268"/>
                  <a:gd name="T70" fmla="*/ 206 w 251"/>
                  <a:gd name="T71" fmla="*/ 232 h 268"/>
                  <a:gd name="T72" fmla="*/ 216 w 251"/>
                  <a:gd name="T73" fmla="*/ 222 h 268"/>
                  <a:gd name="T74" fmla="*/ 225 w 251"/>
                  <a:gd name="T75" fmla="*/ 212 h 268"/>
                  <a:gd name="T76" fmla="*/ 233 w 251"/>
                  <a:gd name="T77" fmla="*/ 201 h 268"/>
                  <a:gd name="T78" fmla="*/ 238 w 251"/>
                  <a:gd name="T79" fmla="*/ 189 h 268"/>
                  <a:gd name="T80" fmla="*/ 243 w 251"/>
                  <a:gd name="T81" fmla="*/ 177 h 268"/>
                  <a:gd name="T82" fmla="*/ 246 w 251"/>
                  <a:gd name="T83" fmla="*/ 165 h 268"/>
                  <a:gd name="T84" fmla="*/ 249 w 251"/>
                  <a:gd name="T85" fmla="*/ 153 h 268"/>
                  <a:gd name="T86" fmla="*/ 250 w 251"/>
                  <a:gd name="T87" fmla="*/ 141 h 268"/>
                  <a:gd name="T88" fmla="*/ 251 w 251"/>
                  <a:gd name="T89" fmla="*/ 130 h 268"/>
                  <a:gd name="T90" fmla="*/ 250 w 251"/>
                  <a:gd name="T91" fmla="*/ 119 h 268"/>
                  <a:gd name="T92" fmla="*/ 248 w 251"/>
                  <a:gd name="T93" fmla="*/ 108 h 268"/>
                  <a:gd name="T94" fmla="*/ 246 w 251"/>
                  <a:gd name="T95" fmla="*/ 97 h 268"/>
                  <a:gd name="T96" fmla="*/ 243 w 251"/>
                  <a:gd name="T97" fmla="*/ 87 h 268"/>
                  <a:gd name="T98" fmla="*/ 239 w 251"/>
                  <a:gd name="T99" fmla="*/ 77 h 268"/>
                  <a:gd name="T100" fmla="*/ 234 w 251"/>
                  <a:gd name="T101" fmla="*/ 67 h 268"/>
                  <a:gd name="T102" fmla="*/ 224 w 251"/>
                  <a:gd name="T103" fmla="*/ 54 h 268"/>
                  <a:gd name="T104" fmla="*/ 210 w 251"/>
                  <a:gd name="T105" fmla="*/ 41 h 268"/>
                  <a:gd name="T106" fmla="*/ 199 w 251"/>
                  <a:gd name="T107" fmla="*/ 33 h 268"/>
                  <a:gd name="T108" fmla="*/ 189 w 251"/>
                  <a:gd name="T109" fmla="*/ 26 h 268"/>
                  <a:gd name="T110" fmla="*/ 179 w 251"/>
                  <a:gd name="T111" fmla="*/ 19 h 268"/>
                  <a:gd name="T112" fmla="*/ 168 w 251"/>
                  <a:gd name="T113" fmla="*/ 13 h 268"/>
                  <a:gd name="T114" fmla="*/ 158 w 251"/>
                  <a:gd name="T115" fmla="*/ 8 h 268"/>
                  <a:gd name="T116" fmla="*/ 144 w 251"/>
                  <a:gd name="T117" fmla="*/ 2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1" h="268">
                    <a:moveTo>
                      <a:pt x="141" y="0"/>
                    </a:moveTo>
                    <a:lnTo>
                      <a:pt x="140" y="0"/>
                    </a:lnTo>
                    <a:lnTo>
                      <a:pt x="139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2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5" y="1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10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3" y="3"/>
                    </a:lnTo>
                    <a:lnTo>
                      <a:pt x="101" y="3"/>
                    </a:lnTo>
                    <a:lnTo>
                      <a:pt x="98" y="3"/>
                    </a:lnTo>
                    <a:lnTo>
                      <a:pt x="96" y="3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5" y="9"/>
                    </a:lnTo>
                    <a:lnTo>
                      <a:pt x="73" y="9"/>
                    </a:lnTo>
                    <a:lnTo>
                      <a:pt x="71" y="10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2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8" y="15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3" y="17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5" y="22"/>
                    </a:lnTo>
                    <a:lnTo>
                      <a:pt x="43" y="23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5" y="30"/>
                    </a:lnTo>
                    <a:lnTo>
                      <a:pt x="33" y="31"/>
                    </a:lnTo>
                    <a:lnTo>
                      <a:pt x="32" y="33"/>
                    </a:lnTo>
                    <a:lnTo>
                      <a:pt x="30" y="34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9"/>
                    </a:lnTo>
                    <a:lnTo>
                      <a:pt x="24" y="41"/>
                    </a:lnTo>
                    <a:lnTo>
                      <a:pt x="23" y="42"/>
                    </a:lnTo>
                    <a:lnTo>
                      <a:pt x="22" y="44"/>
                    </a:lnTo>
                    <a:lnTo>
                      <a:pt x="21" y="46"/>
                    </a:lnTo>
                    <a:lnTo>
                      <a:pt x="20" y="48"/>
                    </a:lnTo>
                    <a:lnTo>
                      <a:pt x="18" y="49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5"/>
                    </a:lnTo>
                    <a:lnTo>
                      <a:pt x="14" y="58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2" y="64"/>
                    </a:lnTo>
                    <a:lnTo>
                      <a:pt x="11" y="66"/>
                    </a:lnTo>
                    <a:lnTo>
                      <a:pt x="10" y="68"/>
                    </a:lnTo>
                    <a:lnTo>
                      <a:pt x="9" y="70"/>
                    </a:lnTo>
                    <a:lnTo>
                      <a:pt x="8" y="72"/>
                    </a:lnTo>
                    <a:lnTo>
                      <a:pt x="8" y="74"/>
                    </a:lnTo>
                    <a:lnTo>
                      <a:pt x="7" y="76"/>
                    </a:lnTo>
                    <a:lnTo>
                      <a:pt x="6" y="78"/>
                    </a:lnTo>
                    <a:lnTo>
                      <a:pt x="6" y="80"/>
                    </a:lnTo>
                    <a:lnTo>
                      <a:pt x="5" y="83"/>
                    </a:lnTo>
                    <a:lnTo>
                      <a:pt x="5" y="85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3" y="92"/>
                    </a:lnTo>
                    <a:lnTo>
                      <a:pt x="3" y="94"/>
                    </a:lnTo>
                    <a:lnTo>
                      <a:pt x="3" y="97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2" y="106"/>
                    </a:lnTo>
                    <a:lnTo>
                      <a:pt x="1" y="108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2"/>
                    </a:lnTo>
                    <a:lnTo>
                      <a:pt x="1" y="125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1" y="139"/>
                    </a:lnTo>
                    <a:lnTo>
                      <a:pt x="1" y="141"/>
                    </a:lnTo>
                    <a:lnTo>
                      <a:pt x="1" y="144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1"/>
                    </a:lnTo>
                    <a:lnTo>
                      <a:pt x="1" y="153"/>
                    </a:lnTo>
                    <a:lnTo>
                      <a:pt x="1" y="156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2" y="163"/>
                    </a:lnTo>
                    <a:lnTo>
                      <a:pt x="2" y="165"/>
                    </a:lnTo>
                    <a:lnTo>
                      <a:pt x="3" y="167"/>
                    </a:lnTo>
                    <a:lnTo>
                      <a:pt x="3" y="169"/>
                    </a:lnTo>
                    <a:lnTo>
                      <a:pt x="3" y="171"/>
                    </a:lnTo>
                    <a:lnTo>
                      <a:pt x="3" y="174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4" y="181"/>
                    </a:lnTo>
                    <a:lnTo>
                      <a:pt x="5" y="182"/>
                    </a:lnTo>
                    <a:lnTo>
                      <a:pt x="5" y="184"/>
                    </a:lnTo>
                    <a:lnTo>
                      <a:pt x="6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7" y="193"/>
                    </a:lnTo>
                    <a:lnTo>
                      <a:pt x="8" y="195"/>
                    </a:lnTo>
                    <a:lnTo>
                      <a:pt x="8" y="198"/>
                    </a:lnTo>
                    <a:lnTo>
                      <a:pt x="9" y="199"/>
                    </a:lnTo>
                    <a:lnTo>
                      <a:pt x="10" y="201"/>
                    </a:lnTo>
                    <a:lnTo>
                      <a:pt x="10" y="203"/>
                    </a:lnTo>
                    <a:lnTo>
                      <a:pt x="11" y="205"/>
                    </a:lnTo>
                    <a:lnTo>
                      <a:pt x="11" y="207"/>
                    </a:lnTo>
                    <a:lnTo>
                      <a:pt x="12" y="209"/>
                    </a:lnTo>
                    <a:lnTo>
                      <a:pt x="13" y="211"/>
                    </a:lnTo>
                    <a:lnTo>
                      <a:pt x="13" y="213"/>
                    </a:lnTo>
                    <a:lnTo>
                      <a:pt x="14" y="214"/>
                    </a:lnTo>
                    <a:lnTo>
                      <a:pt x="15" y="216"/>
                    </a:lnTo>
                    <a:lnTo>
                      <a:pt x="15" y="218"/>
                    </a:lnTo>
                    <a:lnTo>
                      <a:pt x="16" y="220"/>
                    </a:lnTo>
                    <a:lnTo>
                      <a:pt x="17" y="221"/>
                    </a:lnTo>
                    <a:lnTo>
                      <a:pt x="18" y="223"/>
                    </a:lnTo>
                    <a:lnTo>
                      <a:pt x="18" y="225"/>
                    </a:lnTo>
                    <a:lnTo>
                      <a:pt x="20" y="227"/>
                    </a:lnTo>
                    <a:lnTo>
                      <a:pt x="21" y="228"/>
                    </a:lnTo>
                    <a:lnTo>
                      <a:pt x="22" y="230"/>
                    </a:lnTo>
                    <a:lnTo>
                      <a:pt x="22" y="231"/>
                    </a:lnTo>
                    <a:lnTo>
                      <a:pt x="23" y="233"/>
                    </a:lnTo>
                    <a:lnTo>
                      <a:pt x="24" y="234"/>
                    </a:lnTo>
                    <a:lnTo>
                      <a:pt x="25" y="236"/>
                    </a:lnTo>
                    <a:lnTo>
                      <a:pt x="26" y="237"/>
                    </a:lnTo>
                    <a:lnTo>
                      <a:pt x="27" y="239"/>
                    </a:lnTo>
                    <a:lnTo>
                      <a:pt x="28" y="240"/>
                    </a:lnTo>
                    <a:lnTo>
                      <a:pt x="30" y="242"/>
                    </a:lnTo>
                    <a:lnTo>
                      <a:pt x="31" y="243"/>
                    </a:lnTo>
                    <a:lnTo>
                      <a:pt x="32" y="244"/>
                    </a:lnTo>
                    <a:lnTo>
                      <a:pt x="33" y="245"/>
                    </a:lnTo>
                    <a:lnTo>
                      <a:pt x="35" y="247"/>
                    </a:lnTo>
                    <a:lnTo>
                      <a:pt x="36" y="248"/>
                    </a:lnTo>
                    <a:lnTo>
                      <a:pt x="37" y="249"/>
                    </a:lnTo>
                    <a:lnTo>
                      <a:pt x="38" y="250"/>
                    </a:lnTo>
                    <a:lnTo>
                      <a:pt x="40" y="251"/>
                    </a:lnTo>
                    <a:lnTo>
                      <a:pt x="41" y="252"/>
                    </a:lnTo>
                    <a:lnTo>
                      <a:pt x="43" y="254"/>
                    </a:lnTo>
                    <a:lnTo>
                      <a:pt x="44" y="254"/>
                    </a:lnTo>
                    <a:lnTo>
                      <a:pt x="46" y="255"/>
                    </a:lnTo>
                    <a:lnTo>
                      <a:pt x="47" y="256"/>
                    </a:lnTo>
                    <a:lnTo>
                      <a:pt x="49" y="257"/>
                    </a:lnTo>
                    <a:lnTo>
                      <a:pt x="51" y="258"/>
                    </a:lnTo>
                    <a:lnTo>
                      <a:pt x="52" y="259"/>
                    </a:lnTo>
                    <a:lnTo>
                      <a:pt x="54" y="260"/>
                    </a:lnTo>
                    <a:lnTo>
                      <a:pt x="55" y="261"/>
                    </a:lnTo>
                    <a:lnTo>
                      <a:pt x="57" y="261"/>
                    </a:lnTo>
                    <a:lnTo>
                      <a:pt x="59" y="262"/>
                    </a:lnTo>
                    <a:lnTo>
                      <a:pt x="61" y="263"/>
                    </a:lnTo>
                    <a:lnTo>
                      <a:pt x="63" y="263"/>
                    </a:lnTo>
                    <a:lnTo>
                      <a:pt x="64" y="263"/>
                    </a:lnTo>
                    <a:lnTo>
                      <a:pt x="66" y="264"/>
                    </a:lnTo>
                    <a:lnTo>
                      <a:pt x="68" y="264"/>
                    </a:lnTo>
                    <a:lnTo>
                      <a:pt x="70" y="266"/>
                    </a:lnTo>
                    <a:lnTo>
                      <a:pt x="72" y="266"/>
                    </a:lnTo>
                    <a:lnTo>
                      <a:pt x="74" y="266"/>
                    </a:lnTo>
                    <a:lnTo>
                      <a:pt x="76" y="266"/>
                    </a:lnTo>
                    <a:lnTo>
                      <a:pt x="78" y="267"/>
                    </a:lnTo>
                    <a:lnTo>
                      <a:pt x="80" y="267"/>
                    </a:lnTo>
                    <a:lnTo>
                      <a:pt x="82" y="267"/>
                    </a:lnTo>
                    <a:lnTo>
                      <a:pt x="84" y="268"/>
                    </a:lnTo>
                    <a:lnTo>
                      <a:pt x="86" y="268"/>
                    </a:lnTo>
                    <a:lnTo>
                      <a:pt x="88" y="268"/>
                    </a:lnTo>
                    <a:lnTo>
                      <a:pt x="91" y="268"/>
                    </a:lnTo>
                    <a:lnTo>
                      <a:pt x="93" y="268"/>
                    </a:lnTo>
                    <a:lnTo>
                      <a:pt x="95" y="268"/>
                    </a:lnTo>
                    <a:lnTo>
                      <a:pt x="97" y="268"/>
                    </a:lnTo>
                    <a:lnTo>
                      <a:pt x="99" y="268"/>
                    </a:lnTo>
                    <a:lnTo>
                      <a:pt x="102" y="268"/>
                    </a:lnTo>
                    <a:lnTo>
                      <a:pt x="104" y="268"/>
                    </a:lnTo>
                    <a:lnTo>
                      <a:pt x="106" y="268"/>
                    </a:lnTo>
                    <a:lnTo>
                      <a:pt x="109" y="268"/>
                    </a:lnTo>
                    <a:lnTo>
                      <a:pt x="111" y="267"/>
                    </a:lnTo>
                    <a:lnTo>
                      <a:pt x="114" y="267"/>
                    </a:lnTo>
                    <a:lnTo>
                      <a:pt x="116" y="267"/>
                    </a:lnTo>
                    <a:lnTo>
                      <a:pt x="118" y="267"/>
                    </a:lnTo>
                    <a:lnTo>
                      <a:pt x="121" y="266"/>
                    </a:lnTo>
                    <a:lnTo>
                      <a:pt x="123" y="266"/>
                    </a:lnTo>
                    <a:lnTo>
                      <a:pt x="125" y="266"/>
                    </a:lnTo>
                    <a:lnTo>
                      <a:pt x="128" y="266"/>
                    </a:lnTo>
                    <a:lnTo>
                      <a:pt x="130" y="265"/>
                    </a:lnTo>
                    <a:lnTo>
                      <a:pt x="133" y="264"/>
                    </a:lnTo>
                    <a:lnTo>
                      <a:pt x="135" y="264"/>
                    </a:lnTo>
                    <a:lnTo>
                      <a:pt x="137" y="263"/>
                    </a:lnTo>
                    <a:lnTo>
                      <a:pt x="139" y="263"/>
                    </a:lnTo>
                    <a:lnTo>
                      <a:pt x="142" y="262"/>
                    </a:lnTo>
                    <a:lnTo>
                      <a:pt x="144" y="262"/>
                    </a:lnTo>
                    <a:lnTo>
                      <a:pt x="147" y="261"/>
                    </a:lnTo>
                    <a:lnTo>
                      <a:pt x="149" y="260"/>
                    </a:lnTo>
                    <a:lnTo>
                      <a:pt x="151" y="260"/>
                    </a:lnTo>
                    <a:lnTo>
                      <a:pt x="153" y="259"/>
                    </a:lnTo>
                    <a:lnTo>
                      <a:pt x="156" y="258"/>
                    </a:lnTo>
                    <a:lnTo>
                      <a:pt x="158" y="257"/>
                    </a:lnTo>
                    <a:lnTo>
                      <a:pt x="161" y="257"/>
                    </a:lnTo>
                    <a:lnTo>
                      <a:pt x="163" y="256"/>
                    </a:lnTo>
                    <a:lnTo>
                      <a:pt x="165" y="255"/>
                    </a:lnTo>
                    <a:lnTo>
                      <a:pt x="167" y="254"/>
                    </a:lnTo>
                    <a:lnTo>
                      <a:pt x="169" y="253"/>
                    </a:lnTo>
                    <a:lnTo>
                      <a:pt x="172" y="252"/>
                    </a:lnTo>
                    <a:lnTo>
                      <a:pt x="174" y="251"/>
                    </a:lnTo>
                    <a:lnTo>
                      <a:pt x="176" y="250"/>
                    </a:lnTo>
                    <a:lnTo>
                      <a:pt x="178" y="249"/>
                    </a:lnTo>
                    <a:lnTo>
                      <a:pt x="180" y="248"/>
                    </a:lnTo>
                    <a:lnTo>
                      <a:pt x="182" y="247"/>
                    </a:lnTo>
                    <a:lnTo>
                      <a:pt x="184" y="247"/>
                    </a:lnTo>
                    <a:lnTo>
                      <a:pt x="186" y="245"/>
                    </a:lnTo>
                    <a:lnTo>
                      <a:pt x="188" y="244"/>
                    </a:lnTo>
                    <a:lnTo>
                      <a:pt x="190" y="243"/>
                    </a:lnTo>
                    <a:lnTo>
                      <a:pt x="192" y="242"/>
                    </a:lnTo>
                    <a:lnTo>
                      <a:pt x="194" y="241"/>
                    </a:lnTo>
                    <a:lnTo>
                      <a:pt x="196" y="239"/>
                    </a:lnTo>
                    <a:lnTo>
                      <a:pt x="198" y="238"/>
                    </a:lnTo>
                    <a:lnTo>
                      <a:pt x="199" y="237"/>
                    </a:lnTo>
                    <a:lnTo>
                      <a:pt x="202" y="236"/>
                    </a:lnTo>
                    <a:lnTo>
                      <a:pt x="203" y="235"/>
                    </a:lnTo>
                    <a:lnTo>
                      <a:pt x="205" y="233"/>
                    </a:lnTo>
                    <a:lnTo>
                      <a:pt x="206" y="232"/>
                    </a:lnTo>
                    <a:lnTo>
                      <a:pt x="208" y="231"/>
                    </a:lnTo>
                    <a:lnTo>
                      <a:pt x="209" y="230"/>
                    </a:lnTo>
                    <a:lnTo>
                      <a:pt x="211" y="228"/>
                    </a:lnTo>
                    <a:lnTo>
                      <a:pt x="212" y="226"/>
                    </a:lnTo>
                    <a:lnTo>
                      <a:pt x="214" y="225"/>
                    </a:lnTo>
                    <a:lnTo>
                      <a:pt x="215" y="224"/>
                    </a:lnTo>
                    <a:lnTo>
                      <a:pt x="216" y="222"/>
                    </a:lnTo>
                    <a:lnTo>
                      <a:pt x="218" y="221"/>
                    </a:lnTo>
                    <a:lnTo>
                      <a:pt x="219" y="219"/>
                    </a:lnTo>
                    <a:lnTo>
                      <a:pt x="221" y="218"/>
                    </a:lnTo>
                    <a:lnTo>
                      <a:pt x="222" y="217"/>
                    </a:lnTo>
                    <a:lnTo>
                      <a:pt x="223" y="215"/>
                    </a:lnTo>
                    <a:lnTo>
                      <a:pt x="224" y="213"/>
                    </a:lnTo>
                    <a:lnTo>
                      <a:pt x="225" y="212"/>
                    </a:lnTo>
                    <a:lnTo>
                      <a:pt x="226" y="210"/>
                    </a:lnTo>
                    <a:lnTo>
                      <a:pt x="227" y="208"/>
                    </a:lnTo>
                    <a:lnTo>
                      <a:pt x="228" y="207"/>
                    </a:lnTo>
                    <a:lnTo>
                      <a:pt x="229" y="205"/>
                    </a:lnTo>
                    <a:lnTo>
                      <a:pt x="231" y="204"/>
                    </a:lnTo>
                    <a:lnTo>
                      <a:pt x="232" y="202"/>
                    </a:lnTo>
                    <a:lnTo>
                      <a:pt x="233" y="201"/>
                    </a:lnTo>
                    <a:lnTo>
                      <a:pt x="234" y="199"/>
                    </a:lnTo>
                    <a:lnTo>
                      <a:pt x="234" y="198"/>
                    </a:lnTo>
                    <a:lnTo>
                      <a:pt x="235" y="196"/>
                    </a:lnTo>
                    <a:lnTo>
                      <a:pt x="236" y="194"/>
                    </a:lnTo>
                    <a:lnTo>
                      <a:pt x="237" y="193"/>
                    </a:lnTo>
                    <a:lnTo>
                      <a:pt x="238" y="191"/>
                    </a:lnTo>
                    <a:lnTo>
                      <a:pt x="238" y="189"/>
                    </a:lnTo>
                    <a:lnTo>
                      <a:pt x="239" y="188"/>
                    </a:lnTo>
                    <a:lnTo>
                      <a:pt x="240" y="186"/>
                    </a:lnTo>
                    <a:lnTo>
                      <a:pt x="241" y="184"/>
                    </a:lnTo>
                    <a:lnTo>
                      <a:pt x="242" y="182"/>
                    </a:lnTo>
                    <a:lnTo>
                      <a:pt x="242" y="181"/>
                    </a:lnTo>
                    <a:lnTo>
                      <a:pt x="243" y="179"/>
                    </a:lnTo>
                    <a:lnTo>
                      <a:pt x="243" y="177"/>
                    </a:lnTo>
                    <a:lnTo>
                      <a:pt x="244" y="175"/>
                    </a:lnTo>
                    <a:lnTo>
                      <a:pt x="244" y="174"/>
                    </a:lnTo>
                    <a:lnTo>
                      <a:pt x="245" y="172"/>
                    </a:lnTo>
                    <a:lnTo>
                      <a:pt x="245" y="171"/>
                    </a:lnTo>
                    <a:lnTo>
                      <a:pt x="246" y="169"/>
                    </a:lnTo>
                    <a:lnTo>
                      <a:pt x="246" y="167"/>
                    </a:lnTo>
                    <a:lnTo>
                      <a:pt x="246" y="165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8" y="160"/>
                    </a:lnTo>
                    <a:lnTo>
                      <a:pt x="248" y="159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9" y="153"/>
                    </a:lnTo>
                    <a:lnTo>
                      <a:pt x="249" y="152"/>
                    </a:lnTo>
                    <a:lnTo>
                      <a:pt x="249" y="150"/>
                    </a:lnTo>
                    <a:lnTo>
                      <a:pt x="249" y="148"/>
                    </a:lnTo>
                    <a:lnTo>
                      <a:pt x="250" y="147"/>
                    </a:lnTo>
                    <a:lnTo>
                      <a:pt x="250" y="145"/>
                    </a:lnTo>
                    <a:lnTo>
                      <a:pt x="250" y="143"/>
                    </a:lnTo>
                    <a:lnTo>
                      <a:pt x="250" y="141"/>
                    </a:lnTo>
                    <a:lnTo>
                      <a:pt x="251" y="140"/>
                    </a:lnTo>
                    <a:lnTo>
                      <a:pt x="251" y="138"/>
                    </a:lnTo>
                    <a:lnTo>
                      <a:pt x="251" y="137"/>
                    </a:lnTo>
                    <a:lnTo>
                      <a:pt x="251" y="135"/>
                    </a:lnTo>
                    <a:lnTo>
                      <a:pt x="251" y="133"/>
                    </a:lnTo>
                    <a:lnTo>
                      <a:pt x="251" y="132"/>
                    </a:lnTo>
                    <a:lnTo>
                      <a:pt x="251" y="130"/>
                    </a:lnTo>
                    <a:lnTo>
                      <a:pt x="251" y="128"/>
                    </a:lnTo>
                    <a:lnTo>
                      <a:pt x="251" y="127"/>
                    </a:lnTo>
                    <a:lnTo>
                      <a:pt x="251" y="125"/>
                    </a:lnTo>
                    <a:lnTo>
                      <a:pt x="251" y="123"/>
                    </a:lnTo>
                    <a:lnTo>
                      <a:pt x="250" y="122"/>
                    </a:lnTo>
                    <a:lnTo>
                      <a:pt x="250" y="120"/>
                    </a:lnTo>
                    <a:lnTo>
                      <a:pt x="250" y="119"/>
                    </a:lnTo>
                    <a:lnTo>
                      <a:pt x="249" y="117"/>
                    </a:lnTo>
                    <a:lnTo>
                      <a:pt x="249" y="115"/>
                    </a:lnTo>
                    <a:lnTo>
                      <a:pt x="249" y="114"/>
                    </a:lnTo>
                    <a:lnTo>
                      <a:pt x="249" y="112"/>
                    </a:lnTo>
                    <a:lnTo>
                      <a:pt x="249" y="110"/>
                    </a:lnTo>
                    <a:lnTo>
                      <a:pt x="248" y="109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47" y="103"/>
                    </a:lnTo>
                    <a:lnTo>
                      <a:pt x="247" y="102"/>
                    </a:lnTo>
                    <a:lnTo>
                      <a:pt x="247" y="100"/>
                    </a:lnTo>
                    <a:lnTo>
                      <a:pt x="246" y="98"/>
                    </a:lnTo>
                    <a:lnTo>
                      <a:pt x="246" y="97"/>
                    </a:lnTo>
                    <a:lnTo>
                      <a:pt x="246" y="95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4" y="91"/>
                    </a:lnTo>
                    <a:lnTo>
                      <a:pt x="244" y="90"/>
                    </a:lnTo>
                    <a:lnTo>
                      <a:pt x="244" y="88"/>
                    </a:lnTo>
                    <a:lnTo>
                      <a:pt x="243" y="87"/>
                    </a:lnTo>
                    <a:lnTo>
                      <a:pt x="243" y="85"/>
                    </a:lnTo>
                    <a:lnTo>
                      <a:pt x="242" y="84"/>
                    </a:lnTo>
                    <a:lnTo>
                      <a:pt x="242" y="83"/>
                    </a:lnTo>
                    <a:lnTo>
                      <a:pt x="241" y="81"/>
                    </a:lnTo>
                    <a:lnTo>
                      <a:pt x="240" y="80"/>
                    </a:lnTo>
                    <a:lnTo>
                      <a:pt x="239" y="78"/>
                    </a:lnTo>
                    <a:lnTo>
                      <a:pt x="239" y="77"/>
                    </a:lnTo>
                    <a:lnTo>
                      <a:pt x="238" y="76"/>
                    </a:lnTo>
                    <a:lnTo>
                      <a:pt x="237" y="74"/>
                    </a:lnTo>
                    <a:lnTo>
                      <a:pt x="237" y="73"/>
                    </a:lnTo>
                    <a:lnTo>
                      <a:pt x="236" y="71"/>
                    </a:lnTo>
                    <a:lnTo>
                      <a:pt x="235" y="70"/>
                    </a:lnTo>
                    <a:lnTo>
                      <a:pt x="234" y="68"/>
                    </a:lnTo>
                    <a:lnTo>
                      <a:pt x="234" y="67"/>
                    </a:lnTo>
                    <a:lnTo>
                      <a:pt x="232" y="65"/>
                    </a:lnTo>
                    <a:lnTo>
                      <a:pt x="230" y="62"/>
                    </a:lnTo>
                    <a:lnTo>
                      <a:pt x="229" y="61"/>
                    </a:lnTo>
                    <a:lnTo>
                      <a:pt x="228" y="60"/>
                    </a:lnTo>
                    <a:lnTo>
                      <a:pt x="227" y="58"/>
                    </a:lnTo>
                    <a:lnTo>
                      <a:pt x="226" y="57"/>
                    </a:lnTo>
                    <a:lnTo>
                      <a:pt x="224" y="54"/>
                    </a:lnTo>
                    <a:lnTo>
                      <a:pt x="222" y="52"/>
                    </a:lnTo>
                    <a:lnTo>
                      <a:pt x="219" y="49"/>
                    </a:lnTo>
                    <a:lnTo>
                      <a:pt x="217" y="47"/>
                    </a:lnTo>
                    <a:lnTo>
                      <a:pt x="215" y="45"/>
                    </a:lnTo>
                    <a:lnTo>
                      <a:pt x="213" y="43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08" y="39"/>
                    </a:lnTo>
                    <a:lnTo>
                      <a:pt x="207" y="39"/>
                    </a:lnTo>
                    <a:lnTo>
                      <a:pt x="205" y="37"/>
                    </a:lnTo>
                    <a:lnTo>
                      <a:pt x="204" y="36"/>
                    </a:lnTo>
                    <a:lnTo>
                      <a:pt x="203" y="35"/>
                    </a:lnTo>
                    <a:lnTo>
                      <a:pt x="202" y="34"/>
                    </a:lnTo>
                    <a:lnTo>
                      <a:pt x="199" y="33"/>
                    </a:lnTo>
                    <a:lnTo>
                      <a:pt x="198" y="32"/>
                    </a:lnTo>
                    <a:lnTo>
                      <a:pt x="197" y="30"/>
                    </a:lnTo>
                    <a:lnTo>
                      <a:pt x="195" y="30"/>
                    </a:lnTo>
                    <a:lnTo>
                      <a:pt x="194" y="29"/>
                    </a:lnTo>
                    <a:lnTo>
                      <a:pt x="192" y="28"/>
                    </a:lnTo>
                    <a:lnTo>
                      <a:pt x="191" y="27"/>
                    </a:lnTo>
                    <a:lnTo>
                      <a:pt x="189" y="26"/>
                    </a:lnTo>
                    <a:lnTo>
                      <a:pt x="188" y="25"/>
                    </a:lnTo>
                    <a:lnTo>
                      <a:pt x="186" y="24"/>
                    </a:lnTo>
                    <a:lnTo>
                      <a:pt x="185" y="23"/>
                    </a:lnTo>
                    <a:lnTo>
                      <a:pt x="183" y="22"/>
                    </a:lnTo>
                    <a:lnTo>
                      <a:pt x="182" y="21"/>
                    </a:lnTo>
                    <a:lnTo>
                      <a:pt x="180" y="20"/>
                    </a:lnTo>
                    <a:lnTo>
                      <a:pt x="179" y="19"/>
                    </a:lnTo>
                    <a:lnTo>
                      <a:pt x="177" y="18"/>
                    </a:lnTo>
                    <a:lnTo>
                      <a:pt x="176" y="17"/>
                    </a:lnTo>
                    <a:lnTo>
                      <a:pt x="174" y="17"/>
                    </a:lnTo>
                    <a:lnTo>
                      <a:pt x="173" y="16"/>
                    </a:lnTo>
                    <a:lnTo>
                      <a:pt x="171" y="15"/>
                    </a:lnTo>
                    <a:lnTo>
                      <a:pt x="170" y="15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2"/>
                    </a:lnTo>
                    <a:lnTo>
                      <a:pt x="165" y="11"/>
                    </a:lnTo>
                    <a:lnTo>
                      <a:pt x="163" y="11"/>
                    </a:lnTo>
                    <a:lnTo>
                      <a:pt x="162" y="10"/>
                    </a:lnTo>
                    <a:lnTo>
                      <a:pt x="161" y="9"/>
                    </a:lnTo>
                    <a:lnTo>
                      <a:pt x="158" y="8"/>
                    </a:lnTo>
                    <a:lnTo>
                      <a:pt x="156" y="7"/>
                    </a:lnTo>
                    <a:lnTo>
                      <a:pt x="153" y="6"/>
                    </a:lnTo>
                    <a:lnTo>
                      <a:pt x="151" y="5"/>
                    </a:lnTo>
                    <a:lnTo>
                      <a:pt x="149" y="4"/>
                    </a:lnTo>
                    <a:lnTo>
                      <a:pt x="147" y="3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3" y="1"/>
                    </a:lnTo>
                    <a:lnTo>
                      <a:pt x="142" y="1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10"/>
              <p:cNvSpPr>
                <a:spLocks/>
              </p:cNvSpPr>
              <p:nvPr/>
            </p:nvSpPr>
            <p:spPr bwMode="auto">
              <a:xfrm>
                <a:off x="4430" y="1035"/>
                <a:ext cx="201" cy="225"/>
              </a:xfrm>
              <a:custGeom>
                <a:avLst/>
                <a:gdLst>
                  <a:gd name="T0" fmla="*/ 71 w 201"/>
                  <a:gd name="T1" fmla="*/ 10 h 225"/>
                  <a:gd name="T2" fmla="*/ 111 w 201"/>
                  <a:gd name="T3" fmla="*/ 0 h 225"/>
                  <a:gd name="T4" fmla="*/ 151 w 201"/>
                  <a:gd name="T5" fmla="*/ 12 h 225"/>
                  <a:gd name="T6" fmla="*/ 183 w 201"/>
                  <a:gd name="T7" fmla="*/ 45 h 225"/>
                  <a:gd name="T8" fmla="*/ 200 w 201"/>
                  <a:gd name="T9" fmla="*/ 86 h 225"/>
                  <a:gd name="T10" fmla="*/ 200 w 201"/>
                  <a:gd name="T11" fmla="*/ 126 h 225"/>
                  <a:gd name="T12" fmla="*/ 190 w 201"/>
                  <a:gd name="T13" fmla="*/ 162 h 225"/>
                  <a:gd name="T14" fmla="*/ 166 w 201"/>
                  <a:gd name="T15" fmla="*/ 194 h 225"/>
                  <a:gd name="T16" fmla="*/ 130 w 201"/>
                  <a:gd name="T17" fmla="*/ 215 h 225"/>
                  <a:gd name="T18" fmla="*/ 90 w 201"/>
                  <a:gd name="T19" fmla="*/ 225 h 225"/>
                  <a:gd name="T20" fmla="*/ 52 w 201"/>
                  <a:gd name="T21" fmla="*/ 219 h 225"/>
                  <a:gd name="T22" fmla="*/ 21 w 201"/>
                  <a:gd name="T23" fmla="*/ 192 h 225"/>
                  <a:gd name="T24" fmla="*/ 5 w 201"/>
                  <a:gd name="T25" fmla="*/ 157 h 225"/>
                  <a:gd name="T26" fmla="*/ 0 w 201"/>
                  <a:gd name="T27" fmla="*/ 119 h 225"/>
                  <a:gd name="T28" fmla="*/ 8 w 201"/>
                  <a:gd name="T29" fmla="*/ 85 h 225"/>
                  <a:gd name="T30" fmla="*/ 44 w 201"/>
                  <a:gd name="T31" fmla="*/ 46 h 225"/>
                  <a:gd name="T32" fmla="*/ 76 w 201"/>
                  <a:gd name="T33" fmla="*/ 34 h 225"/>
                  <a:gd name="T34" fmla="*/ 108 w 201"/>
                  <a:gd name="T35" fmla="*/ 35 h 225"/>
                  <a:gd name="T36" fmla="*/ 143 w 201"/>
                  <a:gd name="T37" fmla="*/ 50 h 225"/>
                  <a:gd name="T38" fmla="*/ 170 w 201"/>
                  <a:gd name="T39" fmla="*/ 97 h 225"/>
                  <a:gd name="T40" fmla="*/ 167 w 201"/>
                  <a:gd name="T41" fmla="*/ 133 h 225"/>
                  <a:gd name="T42" fmla="*/ 135 w 201"/>
                  <a:gd name="T43" fmla="*/ 180 h 225"/>
                  <a:gd name="T44" fmla="*/ 100 w 201"/>
                  <a:gd name="T45" fmla="*/ 188 h 225"/>
                  <a:gd name="T46" fmla="*/ 64 w 201"/>
                  <a:gd name="T47" fmla="*/ 176 h 225"/>
                  <a:gd name="T48" fmla="*/ 41 w 201"/>
                  <a:gd name="T49" fmla="*/ 138 h 225"/>
                  <a:gd name="T50" fmla="*/ 40 w 201"/>
                  <a:gd name="T51" fmla="*/ 107 h 225"/>
                  <a:gd name="T52" fmla="*/ 58 w 201"/>
                  <a:gd name="T53" fmla="*/ 70 h 225"/>
                  <a:gd name="T54" fmla="*/ 96 w 201"/>
                  <a:gd name="T55" fmla="*/ 67 h 225"/>
                  <a:gd name="T56" fmla="*/ 128 w 201"/>
                  <a:gd name="T57" fmla="*/ 90 h 225"/>
                  <a:gd name="T58" fmla="*/ 131 w 201"/>
                  <a:gd name="T59" fmla="*/ 129 h 225"/>
                  <a:gd name="T60" fmla="*/ 108 w 201"/>
                  <a:gd name="T61" fmla="*/ 156 h 225"/>
                  <a:gd name="T62" fmla="*/ 77 w 201"/>
                  <a:gd name="T63" fmla="*/ 132 h 225"/>
                  <a:gd name="T64" fmla="*/ 78 w 201"/>
                  <a:gd name="T65" fmla="*/ 98 h 225"/>
                  <a:gd name="T66" fmla="*/ 111 w 201"/>
                  <a:gd name="T67" fmla="*/ 99 h 225"/>
                  <a:gd name="T68" fmla="*/ 87 w 201"/>
                  <a:gd name="T69" fmla="*/ 111 h 225"/>
                  <a:gd name="T70" fmla="*/ 107 w 201"/>
                  <a:gd name="T71" fmla="*/ 142 h 225"/>
                  <a:gd name="T72" fmla="*/ 118 w 201"/>
                  <a:gd name="T73" fmla="*/ 100 h 225"/>
                  <a:gd name="T74" fmla="*/ 83 w 201"/>
                  <a:gd name="T75" fmla="*/ 79 h 225"/>
                  <a:gd name="T76" fmla="*/ 55 w 201"/>
                  <a:gd name="T77" fmla="*/ 107 h 225"/>
                  <a:gd name="T78" fmla="*/ 60 w 201"/>
                  <a:gd name="T79" fmla="*/ 153 h 225"/>
                  <a:gd name="T80" fmla="*/ 99 w 201"/>
                  <a:gd name="T81" fmla="*/ 175 h 225"/>
                  <a:gd name="T82" fmla="*/ 142 w 201"/>
                  <a:gd name="T83" fmla="*/ 158 h 225"/>
                  <a:gd name="T84" fmla="*/ 160 w 201"/>
                  <a:gd name="T85" fmla="*/ 114 h 225"/>
                  <a:gd name="T86" fmla="*/ 144 w 201"/>
                  <a:gd name="T87" fmla="*/ 70 h 225"/>
                  <a:gd name="T88" fmla="*/ 100 w 201"/>
                  <a:gd name="T89" fmla="*/ 48 h 225"/>
                  <a:gd name="T90" fmla="*/ 53 w 201"/>
                  <a:gd name="T91" fmla="*/ 56 h 225"/>
                  <a:gd name="T92" fmla="*/ 18 w 201"/>
                  <a:gd name="T93" fmla="*/ 98 h 225"/>
                  <a:gd name="T94" fmla="*/ 15 w 201"/>
                  <a:gd name="T95" fmla="*/ 132 h 225"/>
                  <a:gd name="T96" fmla="*/ 23 w 201"/>
                  <a:gd name="T97" fmla="*/ 163 h 225"/>
                  <a:gd name="T98" fmla="*/ 56 w 201"/>
                  <a:gd name="T99" fmla="*/ 202 h 225"/>
                  <a:gd name="T100" fmla="*/ 89 w 201"/>
                  <a:gd name="T101" fmla="*/ 211 h 225"/>
                  <a:gd name="T102" fmla="*/ 122 w 201"/>
                  <a:gd name="T103" fmla="*/ 205 h 225"/>
                  <a:gd name="T104" fmla="*/ 154 w 201"/>
                  <a:gd name="T105" fmla="*/ 188 h 225"/>
                  <a:gd name="T106" fmla="*/ 181 w 201"/>
                  <a:gd name="T107" fmla="*/ 150 h 225"/>
                  <a:gd name="T108" fmla="*/ 190 w 201"/>
                  <a:gd name="T109" fmla="*/ 116 h 225"/>
                  <a:gd name="T110" fmla="*/ 187 w 201"/>
                  <a:gd name="T111" fmla="*/ 80 h 225"/>
                  <a:gd name="T112" fmla="*/ 167 w 201"/>
                  <a:gd name="T113" fmla="*/ 44 h 225"/>
                  <a:gd name="T114" fmla="*/ 137 w 201"/>
                  <a:gd name="T115" fmla="*/ 19 h 225"/>
                  <a:gd name="T116" fmla="*/ 102 w 201"/>
                  <a:gd name="T117" fmla="*/ 15 h 225"/>
                  <a:gd name="T118" fmla="*/ 70 w 201"/>
                  <a:gd name="T119" fmla="*/ 25 h 225"/>
                  <a:gd name="T120" fmla="*/ 34 w 201"/>
                  <a:gd name="T121" fmla="*/ 37 h 2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1" h="225">
                    <a:moveTo>
                      <a:pt x="41" y="26"/>
                    </a:moveTo>
                    <a:lnTo>
                      <a:pt x="41" y="25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51" y="19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6" y="8"/>
                    </a:lnTo>
                    <a:lnTo>
                      <a:pt x="78" y="7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5" y="5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8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4" y="4"/>
                    </a:lnTo>
                    <a:lnTo>
                      <a:pt x="135" y="4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1" y="6"/>
                    </a:lnTo>
                    <a:lnTo>
                      <a:pt x="143" y="7"/>
                    </a:lnTo>
                    <a:lnTo>
                      <a:pt x="144" y="8"/>
                    </a:lnTo>
                    <a:lnTo>
                      <a:pt x="146" y="9"/>
                    </a:lnTo>
                    <a:lnTo>
                      <a:pt x="147" y="10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3" y="13"/>
                    </a:lnTo>
                    <a:lnTo>
                      <a:pt x="154" y="14"/>
                    </a:lnTo>
                    <a:lnTo>
                      <a:pt x="156" y="16"/>
                    </a:lnTo>
                    <a:lnTo>
                      <a:pt x="158" y="17"/>
                    </a:lnTo>
                    <a:lnTo>
                      <a:pt x="159" y="18"/>
                    </a:lnTo>
                    <a:lnTo>
                      <a:pt x="160" y="19"/>
                    </a:lnTo>
                    <a:lnTo>
                      <a:pt x="162" y="21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7" y="25"/>
                    </a:lnTo>
                    <a:lnTo>
                      <a:pt x="168" y="26"/>
                    </a:lnTo>
                    <a:lnTo>
                      <a:pt x="169" y="28"/>
                    </a:lnTo>
                    <a:lnTo>
                      <a:pt x="171" y="30"/>
                    </a:lnTo>
                    <a:lnTo>
                      <a:pt x="173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176" y="36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1"/>
                    </a:lnTo>
                    <a:lnTo>
                      <a:pt x="181" y="43"/>
                    </a:lnTo>
                    <a:lnTo>
                      <a:pt x="183" y="45"/>
                    </a:lnTo>
                    <a:lnTo>
                      <a:pt x="184" y="47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2"/>
                    </a:lnTo>
                    <a:lnTo>
                      <a:pt x="188" y="54"/>
                    </a:lnTo>
                    <a:lnTo>
                      <a:pt x="189" y="56"/>
                    </a:lnTo>
                    <a:lnTo>
                      <a:pt x="189" y="58"/>
                    </a:lnTo>
                    <a:lnTo>
                      <a:pt x="190" y="60"/>
                    </a:lnTo>
                    <a:lnTo>
                      <a:pt x="191" y="61"/>
                    </a:lnTo>
                    <a:lnTo>
                      <a:pt x="192" y="64"/>
                    </a:lnTo>
                    <a:lnTo>
                      <a:pt x="193" y="65"/>
                    </a:lnTo>
                    <a:lnTo>
                      <a:pt x="194" y="67"/>
                    </a:lnTo>
                    <a:lnTo>
                      <a:pt x="195" y="70"/>
                    </a:lnTo>
                    <a:lnTo>
                      <a:pt x="195" y="71"/>
                    </a:lnTo>
                    <a:lnTo>
                      <a:pt x="196" y="73"/>
                    </a:lnTo>
                    <a:lnTo>
                      <a:pt x="197" y="75"/>
                    </a:lnTo>
                    <a:lnTo>
                      <a:pt x="197" y="77"/>
                    </a:lnTo>
                    <a:lnTo>
                      <a:pt x="198" y="79"/>
                    </a:lnTo>
                    <a:lnTo>
                      <a:pt x="198" y="81"/>
                    </a:lnTo>
                    <a:lnTo>
                      <a:pt x="199" y="83"/>
                    </a:lnTo>
                    <a:lnTo>
                      <a:pt x="199" y="85"/>
                    </a:lnTo>
                    <a:lnTo>
                      <a:pt x="200" y="86"/>
                    </a:lnTo>
                    <a:lnTo>
                      <a:pt x="200" y="89"/>
                    </a:lnTo>
                    <a:lnTo>
                      <a:pt x="200" y="90"/>
                    </a:lnTo>
                    <a:lnTo>
                      <a:pt x="201" y="92"/>
                    </a:lnTo>
                    <a:lnTo>
                      <a:pt x="201" y="94"/>
                    </a:lnTo>
                    <a:lnTo>
                      <a:pt x="201" y="96"/>
                    </a:lnTo>
                    <a:lnTo>
                      <a:pt x="201" y="98"/>
                    </a:lnTo>
                    <a:lnTo>
                      <a:pt x="201" y="100"/>
                    </a:lnTo>
                    <a:lnTo>
                      <a:pt x="201" y="102"/>
                    </a:lnTo>
                    <a:lnTo>
                      <a:pt x="201" y="103"/>
                    </a:lnTo>
                    <a:lnTo>
                      <a:pt x="201" y="105"/>
                    </a:lnTo>
                    <a:lnTo>
                      <a:pt x="201" y="107"/>
                    </a:lnTo>
                    <a:lnTo>
                      <a:pt x="201" y="109"/>
                    </a:lnTo>
                    <a:lnTo>
                      <a:pt x="201" y="110"/>
                    </a:lnTo>
                    <a:lnTo>
                      <a:pt x="201" y="112"/>
                    </a:lnTo>
                    <a:lnTo>
                      <a:pt x="201" y="114"/>
                    </a:lnTo>
                    <a:lnTo>
                      <a:pt x="201" y="116"/>
                    </a:lnTo>
                    <a:lnTo>
                      <a:pt x="201" y="117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22"/>
                    </a:lnTo>
                    <a:lnTo>
                      <a:pt x="200" y="124"/>
                    </a:lnTo>
                    <a:lnTo>
                      <a:pt x="200" y="126"/>
                    </a:lnTo>
                    <a:lnTo>
                      <a:pt x="200" y="128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199" y="133"/>
                    </a:lnTo>
                    <a:lnTo>
                      <a:pt x="199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8" y="139"/>
                    </a:lnTo>
                    <a:lnTo>
                      <a:pt x="198" y="141"/>
                    </a:lnTo>
                    <a:lnTo>
                      <a:pt x="197" y="142"/>
                    </a:lnTo>
                    <a:lnTo>
                      <a:pt x="197" y="144"/>
                    </a:lnTo>
                    <a:lnTo>
                      <a:pt x="196" y="146"/>
                    </a:lnTo>
                    <a:lnTo>
                      <a:pt x="196" y="147"/>
                    </a:lnTo>
                    <a:lnTo>
                      <a:pt x="195" y="149"/>
                    </a:lnTo>
                    <a:lnTo>
                      <a:pt x="195" y="151"/>
                    </a:lnTo>
                    <a:lnTo>
                      <a:pt x="194" y="152"/>
                    </a:lnTo>
                    <a:lnTo>
                      <a:pt x="194" y="154"/>
                    </a:lnTo>
                    <a:lnTo>
                      <a:pt x="193" y="156"/>
                    </a:lnTo>
                    <a:lnTo>
                      <a:pt x="193" y="157"/>
                    </a:lnTo>
                    <a:lnTo>
                      <a:pt x="191" y="158"/>
                    </a:lnTo>
                    <a:lnTo>
                      <a:pt x="191" y="160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9" y="164"/>
                    </a:lnTo>
                    <a:lnTo>
                      <a:pt x="188" y="166"/>
                    </a:lnTo>
                    <a:lnTo>
                      <a:pt x="187" y="168"/>
                    </a:lnTo>
                    <a:lnTo>
                      <a:pt x="186" y="169"/>
                    </a:lnTo>
                    <a:lnTo>
                      <a:pt x="185" y="170"/>
                    </a:lnTo>
                    <a:lnTo>
                      <a:pt x="185" y="172"/>
                    </a:lnTo>
                    <a:lnTo>
                      <a:pt x="183" y="173"/>
                    </a:lnTo>
                    <a:lnTo>
                      <a:pt x="183" y="175"/>
                    </a:lnTo>
                    <a:lnTo>
                      <a:pt x="181" y="176"/>
                    </a:lnTo>
                    <a:lnTo>
                      <a:pt x="181" y="178"/>
                    </a:lnTo>
                    <a:lnTo>
                      <a:pt x="179" y="179"/>
                    </a:lnTo>
                    <a:lnTo>
                      <a:pt x="179" y="181"/>
                    </a:lnTo>
                    <a:lnTo>
                      <a:pt x="177" y="182"/>
                    </a:lnTo>
                    <a:lnTo>
                      <a:pt x="177" y="183"/>
                    </a:lnTo>
                    <a:lnTo>
                      <a:pt x="175" y="184"/>
                    </a:lnTo>
                    <a:lnTo>
                      <a:pt x="174" y="185"/>
                    </a:lnTo>
                    <a:lnTo>
                      <a:pt x="173" y="187"/>
                    </a:lnTo>
                    <a:lnTo>
                      <a:pt x="172" y="188"/>
                    </a:lnTo>
                    <a:lnTo>
                      <a:pt x="169" y="191"/>
                    </a:lnTo>
                    <a:lnTo>
                      <a:pt x="167" y="193"/>
                    </a:lnTo>
                    <a:lnTo>
                      <a:pt x="166" y="194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8"/>
                    </a:lnTo>
                    <a:lnTo>
                      <a:pt x="160" y="199"/>
                    </a:lnTo>
                    <a:lnTo>
                      <a:pt x="159" y="200"/>
                    </a:lnTo>
                    <a:lnTo>
                      <a:pt x="157" y="201"/>
                    </a:lnTo>
                    <a:lnTo>
                      <a:pt x="156" y="202"/>
                    </a:lnTo>
                    <a:lnTo>
                      <a:pt x="154" y="203"/>
                    </a:lnTo>
                    <a:lnTo>
                      <a:pt x="153" y="204"/>
                    </a:lnTo>
                    <a:lnTo>
                      <a:pt x="151" y="205"/>
                    </a:lnTo>
                    <a:lnTo>
                      <a:pt x="149" y="206"/>
                    </a:lnTo>
                    <a:lnTo>
                      <a:pt x="147" y="207"/>
                    </a:lnTo>
                    <a:lnTo>
                      <a:pt x="146" y="208"/>
                    </a:lnTo>
                    <a:lnTo>
                      <a:pt x="144" y="209"/>
                    </a:lnTo>
                    <a:lnTo>
                      <a:pt x="143" y="210"/>
                    </a:lnTo>
                    <a:lnTo>
                      <a:pt x="141" y="211"/>
                    </a:lnTo>
                    <a:lnTo>
                      <a:pt x="139" y="212"/>
                    </a:lnTo>
                    <a:lnTo>
                      <a:pt x="138" y="213"/>
                    </a:lnTo>
                    <a:lnTo>
                      <a:pt x="136" y="213"/>
                    </a:lnTo>
                    <a:lnTo>
                      <a:pt x="134" y="214"/>
                    </a:lnTo>
                    <a:lnTo>
                      <a:pt x="133" y="215"/>
                    </a:lnTo>
                    <a:lnTo>
                      <a:pt x="130" y="215"/>
                    </a:lnTo>
                    <a:lnTo>
                      <a:pt x="129" y="216"/>
                    </a:lnTo>
                    <a:lnTo>
                      <a:pt x="127" y="217"/>
                    </a:lnTo>
                    <a:lnTo>
                      <a:pt x="125" y="218"/>
                    </a:lnTo>
                    <a:lnTo>
                      <a:pt x="123" y="218"/>
                    </a:lnTo>
                    <a:lnTo>
                      <a:pt x="121" y="219"/>
                    </a:lnTo>
                    <a:lnTo>
                      <a:pt x="119" y="219"/>
                    </a:lnTo>
                    <a:lnTo>
                      <a:pt x="118" y="220"/>
                    </a:lnTo>
                    <a:lnTo>
                      <a:pt x="116" y="220"/>
                    </a:lnTo>
                    <a:lnTo>
                      <a:pt x="114" y="221"/>
                    </a:lnTo>
                    <a:lnTo>
                      <a:pt x="113" y="221"/>
                    </a:lnTo>
                    <a:lnTo>
                      <a:pt x="110" y="222"/>
                    </a:lnTo>
                    <a:lnTo>
                      <a:pt x="109" y="222"/>
                    </a:lnTo>
                    <a:lnTo>
                      <a:pt x="107" y="223"/>
                    </a:lnTo>
                    <a:lnTo>
                      <a:pt x="105" y="223"/>
                    </a:lnTo>
                    <a:lnTo>
                      <a:pt x="103" y="224"/>
                    </a:lnTo>
                    <a:lnTo>
                      <a:pt x="101" y="224"/>
                    </a:lnTo>
                    <a:lnTo>
                      <a:pt x="99" y="224"/>
                    </a:lnTo>
                    <a:lnTo>
                      <a:pt x="97" y="224"/>
                    </a:lnTo>
                    <a:lnTo>
                      <a:pt x="96" y="225"/>
                    </a:lnTo>
                    <a:lnTo>
                      <a:pt x="94" y="225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5" y="225"/>
                    </a:lnTo>
                    <a:lnTo>
                      <a:pt x="83" y="225"/>
                    </a:lnTo>
                    <a:lnTo>
                      <a:pt x="81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5" y="225"/>
                    </a:lnTo>
                    <a:lnTo>
                      <a:pt x="74" y="225"/>
                    </a:lnTo>
                    <a:lnTo>
                      <a:pt x="72" y="224"/>
                    </a:lnTo>
                    <a:lnTo>
                      <a:pt x="70" y="224"/>
                    </a:lnTo>
                    <a:lnTo>
                      <a:pt x="68" y="224"/>
                    </a:lnTo>
                    <a:lnTo>
                      <a:pt x="67" y="224"/>
                    </a:lnTo>
                    <a:lnTo>
                      <a:pt x="65" y="223"/>
                    </a:lnTo>
                    <a:lnTo>
                      <a:pt x="63" y="223"/>
                    </a:lnTo>
                    <a:lnTo>
                      <a:pt x="61" y="222"/>
                    </a:lnTo>
                    <a:lnTo>
                      <a:pt x="60" y="222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5" y="220"/>
                    </a:lnTo>
                    <a:lnTo>
                      <a:pt x="53" y="220"/>
                    </a:lnTo>
                    <a:lnTo>
                      <a:pt x="52" y="219"/>
                    </a:lnTo>
                    <a:lnTo>
                      <a:pt x="50" y="219"/>
                    </a:lnTo>
                    <a:lnTo>
                      <a:pt x="49" y="218"/>
                    </a:lnTo>
                    <a:lnTo>
                      <a:pt x="47" y="217"/>
                    </a:lnTo>
                    <a:lnTo>
                      <a:pt x="46" y="216"/>
                    </a:lnTo>
                    <a:lnTo>
                      <a:pt x="45" y="215"/>
                    </a:lnTo>
                    <a:lnTo>
                      <a:pt x="43" y="214"/>
                    </a:lnTo>
                    <a:lnTo>
                      <a:pt x="41" y="213"/>
                    </a:lnTo>
                    <a:lnTo>
                      <a:pt x="40" y="212"/>
                    </a:lnTo>
                    <a:lnTo>
                      <a:pt x="39" y="211"/>
                    </a:lnTo>
                    <a:lnTo>
                      <a:pt x="37" y="210"/>
                    </a:lnTo>
                    <a:lnTo>
                      <a:pt x="36" y="209"/>
                    </a:lnTo>
                    <a:lnTo>
                      <a:pt x="35" y="208"/>
                    </a:lnTo>
                    <a:lnTo>
                      <a:pt x="34" y="207"/>
                    </a:lnTo>
                    <a:lnTo>
                      <a:pt x="31" y="205"/>
                    </a:lnTo>
                    <a:lnTo>
                      <a:pt x="29" y="202"/>
                    </a:lnTo>
                    <a:lnTo>
                      <a:pt x="27" y="201"/>
                    </a:lnTo>
                    <a:lnTo>
                      <a:pt x="26" y="199"/>
                    </a:lnTo>
                    <a:lnTo>
                      <a:pt x="25" y="198"/>
                    </a:lnTo>
                    <a:lnTo>
                      <a:pt x="24" y="196"/>
                    </a:lnTo>
                    <a:lnTo>
                      <a:pt x="23" y="195"/>
                    </a:lnTo>
                    <a:lnTo>
                      <a:pt x="22" y="194"/>
                    </a:lnTo>
                    <a:lnTo>
                      <a:pt x="21" y="192"/>
                    </a:lnTo>
                    <a:lnTo>
                      <a:pt x="20" y="191"/>
                    </a:lnTo>
                    <a:lnTo>
                      <a:pt x="19" y="189"/>
                    </a:lnTo>
                    <a:lnTo>
                      <a:pt x="18" y="188"/>
                    </a:lnTo>
                    <a:lnTo>
                      <a:pt x="17" y="187"/>
                    </a:lnTo>
                    <a:lnTo>
                      <a:pt x="17" y="185"/>
                    </a:lnTo>
                    <a:lnTo>
                      <a:pt x="16" y="183"/>
                    </a:lnTo>
                    <a:lnTo>
                      <a:pt x="15" y="182"/>
                    </a:lnTo>
                    <a:lnTo>
                      <a:pt x="14" y="181"/>
                    </a:lnTo>
                    <a:lnTo>
                      <a:pt x="13" y="179"/>
                    </a:lnTo>
                    <a:lnTo>
                      <a:pt x="13" y="177"/>
                    </a:lnTo>
                    <a:lnTo>
                      <a:pt x="12" y="176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8" y="167"/>
                    </a:lnTo>
                    <a:lnTo>
                      <a:pt x="7" y="165"/>
                    </a:lnTo>
                    <a:lnTo>
                      <a:pt x="7" y="164"/>
                    </a:lnTo>
                    <a:lnTo>
                      <a:pt x="6" y="162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3" y="150"/>
                    </a:lnTo>
                    <a:lnTo>
                      <a:pt x="3" y="148"/>
                    </a:lnTo>
                    <a:lnTo>
                      <a:pt x="2" y="146"/>
                    </a:lnTo>
                    <a:lnTo>
                      <a:pt x="2" y="145"/>
                    </a:lnTo>
                    <a:lnTo>
                      <a:pt x="2" y="142"/>
                    </a:lnTo>
                    <a:lnTo>
                      <a:pt x="2" y="141"/>
                    </a:lnTo>
                    <a:lnTo>
                      <a:pt x="1" y="139"/>
                    </a:lnTo>
                    <a:lnTo>
                      <a:pt x="1" y="138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1" y="112"/>
                    </a:lnTo>
                    <a:lnTo>
                      <a:pt x="1" y="111"/>
                    </a:lnTo>
                    <a:lnTo>
                      <a:pt x="1" y="109"/>
                    </a:lnTo>
                    <a:lnTo>
                      <a:pt x="2" y="108"/>
                    </a:lnTo>
                    <a:lnTo>
                      <a:pt x="2" y="105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3" y="101"/>
                    </a:lnTo>
                    <a:lnTo>
                      <a:pt x="3" y="100"/>
                    </a:lnTo>
                    <a:lnTo>
                      <a:pt x="4" y="98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6" y="91"/>
                    </a:lnTo>
                    <a:lnTo>
                      <a:pt x="6" y="90"/>
                    </a:lnTo>
                    <a:lnTo>
                      <a:pt x="7" y="88"/>
                    </a:lnTo>
                    <a:lnTo>
                      <a:pt x="7" y="87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1" y="79"/>
                    </a:lnTo>
                    <a:lnTo>
                      <a:pt x="13" y="76"/>
                    </a:lnTo>
                    <a:lnTo>
                      <a:pt x="14" y="74"/>
                    </a:lnTo>
                    <a:lnTo>
                      <a:pt x="15" y="71"/>
                    </a:lnTo>
                    <a:lnTo>
                      <a:pt x="17" y="68"/>
                    </a:lnTo>
                    <a:lnTo>
                      <a:pt x="19" y="66"/>
                    </a:lnTo>
                    <a:lnTo>
                      <a:pt x="20" y="64"/>
                    </a:lnTo>
                    <a:lnTo>
                      <a:pt x="23" y="62"/>
                    </a:lnTo>
                    <a:lnTo>
                      <a:pt x="25" y="60"/>
                    </a:lnTo>
                    <a:lnTo>
                      <a:pt x="27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5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5" y="45"/>
                    </a:lnTo>
                    <a:lnTo>
                      <a:pt x="47" y="43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2" y="37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6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5" y="35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8" y="34"/>
                    </a:lnTo>
                    <a:lnTo>
                      <a:pt x="89" y="34"/>
                    </a:lnTo>
                    <a:lnTo>
                      <a:pt x="91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9" y="35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3" y="39"/>
                    </a:lnTo>
                    <a:lnTo>
                      <a:pt x="125" y="40"/>
                    </a:lnTo>
                    <a:lnTo>
                      <a:pt x="127" y="41"/>
                    </a:lnTo>
                    <a:lnTo>
                      <a:pt x="128" y="41"/>
                    </a:lnTo>
                    <a:lnTo>
                      <a:pt x="130" y="42"/>
                    </a:lnTo>
                    <a:lnTo>
                      <a:pt x="131" y="42"/>
                    </a:lnTo>
                    <a:lnTo>
                      <a:pt x="133" y="43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1" y="49"/>
                    </a:lnTo>
                    <a:lnTo>
                      <a:pt x="143" y="50"/>
                    </a:lnTo>
                    <a:lnTo>
                      <a:pt x="145" y="52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50" y="57"/>
                    </a:lnTo>
                    <a:lnTo>
                      <a:pt x="152" y="59"/>
                    </a:lnTo>
                    <a:lnTo>
                      <a:pt x="154" y="60"/>
                    </a:lnTo>
                    <a:lnTo>
                      <a:pt x="155" y="62"/>
                    </a:lnTo>
                    <a:lnTo>
                      <a:pt x="157" y="65"/>
                    </a:lnTo>
                    <a:lnTo>
                      <a:pt x="158" y="67"/>
                    </a:lnTo>
                    <a:lnTo>
                      <a:pt x="159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4" y="78"/>
                    </a:lnTo>
                    <a:lnTo>
                      <a:pt x="165" y="80"/>
                    </a:lnTo>
                    <a:lnTo>
                      <a:pt x="166" y="82"/>
                    </a:lnTo>
                    <a:lnTo>
                      <a:pt x="167" y="84"/>
                    </a:lnTo>
                    <a:lnTo>
                      <a:pt x="167" y="87"/>
                    </a:lnTo>
                    <a:lnTo>
                      <a:pt x="168" y="90"/>
                    </a:lnTo>
                    <a:lnTo>
                      <a:pt x="169" y="92"/>
                    </a:lnTo>
                    <a:lnTo>
                      <a:pt x="169" y="95"/>
                    </a:lnTo>
                    <a:lnTo>
                      <a:pt x="170" y="97"/>
                    </a:lnTo>
                    <a:lnTo>
                      <a:pt x="170" y="99"/>
                    </a:lnTo>
                    <a:lnTo>
                      <a:pt x="170" y="101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1" y="105"/>
                    </a:lnTo>
                    <a:lnTo>
                      <a:pt x="171" y="106"/>
                    </a:lnTo>
                    <a:lnTo>
                      <a:pt x="171" y="107"/>
                    </a:lnTo>
                    <a:lnTo>
                      <a:pt x="171" y="109"/>
                    </a:lnTo>
                    <a:lnTo>
                      <a:pt x="171" y="110"/>
                    </a:lnTo>
                    <a:lnTo>
                      <a:pt x="171" y="113"/>
                    </a:lnTo>
                    <a:lnTo>
                      <a:pt x="171" y="115"/>
                    </a:lnTo>
                    <a:lnTo>
                      <a:pt x="171" y="117"/>
                    </a:lnTo>
                    <a:lnTo>
                      <a:pt x="170" y="120"/>
                    </a:lnTo>
                    <a:lnTo>
                      <a:pt x="170" y="121"/>
                    </a:lnTo>
                    <a:lnTo>
                      <a:pt x="170" y="122"/>
                    </a:lnTo>
                    <a:lnTo>
                      <a:pt x="169" y="124"/>
                    </a:lnTo>
                    <a:lnTo>
                      <a:pt x="169" y="126"/>
                    </a:lnTo>
                    <a:lnTo>
                      <a:pt x="169" y="127"/>
                    </a:lnTo>
                    <a:lnTo>
                      <a:pt x="169" y="128"/>
                    </a:lnTo>
                    <a:lnTo>
                      <a:pt x="169" y="129"/>
                    </a:lnTo>
                    <a:lnTo>
                      <a:pt x="168" y="130"/>
                    </a:lnTo>
                    <a:lnTo>
                      <a:pt x="167" y="133"/>
                    </a:lnTo>
                    <a:lnTo>
                      <a:pt x="167" y="136"/>
                    </a:lnTo>
                    <a:lnTo>
                      <a:pt x="166" y="138"/>
                    </a:lnTo>
                    <a:lnTo>
                      <a:pt x="165" y="141"/>
                    </a:lnTo>
                    <a:lnTo>
                      <a:pt x="164" y="143"/>
                    </a:lnTo>
                    <a:lnTo>
                      <a:pt x="163" y="146"/>
                    </a:lnTo>
                    <a:lnTo>
                      <a:pt x="161" y="148"/>
                    </a:lnTo>
                    <a:lnTo>
                      <a:pt x="161" y="151"/>
                    </a:lnTo>
                    <a:lnTo>
                      <a:pt x="159" y="153"/>
                    </a:lnTo>
                    <a:lnTo>
                      <a:pt x="158" y="156"/>
                    </a:lnTo>
                    <a:lnTo>
                      <a:pt x="157" y="158"/>
                    </a:lnTo>
                    <a:lnTo>
                      <a:pt x="155" y="160"/>
                    </a:lnTo>
                    <a:lnTo>
                      <a:pt x="154" y="162"/>
                    </a:lnTo>
                    <a:lnTo>
                      <a:pt x="152" y="164"/>
                    </a:lnTo>
                    <a:lnTo>
                      <a:pt x="150" y="166"/>
                    </a:lnTo>
                    <a:lnTo>
                      <a:pt x="149" y="168"/>
                    </a:lnTo>
                    <a:lnTo>
                      <a:pt x="147" y="170"/>
                    </a:lnTo>
                    <a:lnTo>
                      <a:pt x="145" y="172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9" y="177"/>
                    </a:lnTo>
                    <a:lnTo>
                      <a:pt x="137" y="179"/>
                    </a:lnTo>
                    <a:lnTo>
                      <a:pt x="135" y="180"/>
                    </a:lnTo>
                    <a:lnTo>
                      <a:pt x="133" y="182"/>
                    </a:lnTo>
                    <a:lnTo>
                      <a:pt x="130" y="183"/>
                    </a:lnTo>
                    <a:lnTo>
                      <a:pt x="127" y="183"/>
                    </a:lnTo>
                    <a:lnTo>
                      <a:pt x="125" y="184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20" y="186"/>
                    </a:lnTo>
                    <a:lnTo>
                      <a:pt x="119" y="186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5" y="187"/>
                    </a:lnTo>
                    <a:lnTo>
                      <a:pt x="114" y="187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8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4" y="188"/>
                    </a:lnTo>
                    <a:lnTo>
                      <a:pt x="103" y="188"/>
                    </a:lnTo>
                    <a:lnTo>
                      <a:pt x="101" y="188"/>
                    </a:lnTo>
                    <a:lnTo>
                      <a:pt x="100" y="188"/>
                    </a:lnTo>
                    <a:lnTo>
                      <a:pt x="99" y="188"/>
                    </a:lnTo>
                    <a:lnTo>
                      <a:pt x="97" y="188"/>
                    </a:lnTo>
                    <a:lnTo>
                      <a:pt x="96" y="188"/>
                    </a:lnTo>
                    <a:lnTo>
                      <a:pt x="95" y="188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1" y="188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7" y="187"/>
                    </a:lnTo>
                    <a:lnTo>
                      <a:pt x="85" y="187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9" y="184"/>
                    </a:lnTo>
                    <a:lnTo>
                      <a:pt x="78" y="184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2"/>
                    </a:lnTo>
                    <a:lnTo>
                      <a:pt x="71" y="181"/>
                    </a:lnTo>
                    <a:lnTo>
                      <a:pt x="68" y="179"/>
                    </a:lnTo>
                    <a:lnTo>
                      <a:pt x="66" y="178"/>
                    </a:lnTo>
                    <a:lnTo>
                      <a:pt x="64" y="176"/>
                    </a:lnTo>
                    <a:lnTo>
                      <a:pt x="62" y="175"/>
                    </a:lnTo>
                    <a:lnTo>
                      <a:pt x="60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5" y="168"/>
                    </a:lnTo>
                    <a:lnTo>
                      <a:pt x="53" y="165"/>
                    </a:lnTo>
                    <a:lnTo>
                      <a:pt x="51" y="163"/>
                    </a:lnTo>
                    <a:lnTo>
                      <a:pt x="50" y="160"/>
                    </a:lnTo>
                    <a:lnTo>
                      <a:pt x="48" y="158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7" y="154"/>
                    </a:lnTo>
                    <a:lnTo>
                      <a:pt x="46" y="153"/>
                    </a:lnTo>
                    <a:lnTo>
                      <a:pt x="45" y="151"/>
                    </a:lnTo>
                    <a:lnTo>
                      <a:pt x="44" y="148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41" y="137"/>
                    </a:lnTo>
                    <a:lnTo>
                      <a:pt x="41" y="135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29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39" y="121"/>
                    </a:lnTo>
                    <a:lnTo>
                      <a:pt x="39" y="120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5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41" y="99"/>
                    </a:lnTo>
                    <a:lnTo>
                      <a:pt x="41" y="98"/>
                    </a:lnTo>
                    <a:lnTo>
                      <a:pt x="42" y="97"/>
                    </a:lnTo>
                    <a:lnTo>
                      <a:pt x="43" y="95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5" y="88"/>
                    </a:lnTo>
                    <a:lnTo>
                      <a:pt x="46" y="86"/>
                    </a:lnTo>
                    <a:lnTo>
                      <a:pt x="47" y="84"/>
                    </a:lnTo>
                    <a:lnTo>
                      <a:pt x="48" y="81"/>
                    </a:lnTo>
                    <a:lnTo>
                      <a:pt x="49" y="80"/>
                    </a:lnTo>
                    <a:lnTo>
                      <a:pt x="50" y="78"/>
                    </a:lnTo>
                    <a:lnTo>
                      <a:pt x="51" y="77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8" y="70"/>
                    </a:lnTo>
                    <a:lnTo>
                      <a:pt x="59" y="70"/>
                    </a:lnTo>
                    <a:lnTo>
                      <a:pt x="61" y="68"/>
                    </a:lnTo>
                    <a:lnTo>
                      <a:pt x="63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1" y="65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7" y="65"/>
                    </a:lnTo>
                    <a:lnTo>
                      <a:pt x="78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7"/>
                    </a:lnTo>
                    <a:lnTo>
                      <a:pt x="96" y="67"/>
                    </a:lnTo>
                    <a:lnTo>
                      <a:pt x="98" y="68"/>
                    </a:lnTo>
                    <a:lnTo>
                      <a:pt x="100" y="68"/>
                    </a:lnTo>
                    <a:lnTo>
                      <a:pt x="101" y="69"/>
                    </a:lnTo>
                    <a:lnTo>
                      <a:pt x="103" y="70"/>
                    </a:lnTo>
                    <a:lnTo>
                      <a:pt x="105" y="71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11" y="74"/>
                    </a:lnTo>
                    <a:lnTo>
                      <a:pt x="113" y="75"/>
                    </a:lnTo>
                    <a:lnTo>
                      <a:pt x="114" y="76"/>
                    </a:lnTo>
                    <a:lnTo>
                      <a:pt x="116" y="77"/>
                    </a:lnTo>
                    <a:lnTo>
                      <a:pt x="117" y="78"/>
                    </a:lnTo>
                    <a:lnTo>
                      <a:pt x="118" y="79"/>
                    </a:lnTo>
                    <a:lnTo>
                      <a:pt x="120" y="80"/>
                    </a:lnTo>
                    <a:lnTo>
                      <a:pt x="121" y="81"/>
                    </a:lnTo>
                    <a:lnTo>
                      <a:pt x="123" y="83"/>
                    </a:lnTo>
                    <a:lnTo>
                      <a:pt x="124" y="84"/>
                    </a:lnTo>
                    <a:lnTo>
                      <a:pt x="125" y="85"/>
                    </a:lnTo>
                    <a:lnTo>
                      <a:pt x="126" y="87"/>
                    </a:lnTo>
                    <a:lnTo>
                      <a:pt x="127" y="89"/>
                    </a:lnTo>
                    <a:lnTo>
                      <a:pt x="128" y="90"/>
                    </a:lnTo>
                    <a:lnTo>
                      <a:pt x="129" y="91"/>
                    </a:lnTo>
                    <a:lnTo>
                      <a:pt x="129" y="93"/>
                    </a:lnTo>
                    <a:lnTo>
                      <a:pt x="130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3" y="103"/>
                    </a:lnTo>
                    <a:lnTo>
                      <a:pt x="134" y="104"/>
                    </a:lnTo>
                    <a:lnTo>
                      <a:pt x="134" y="106"/>
                    </a:lnTo>
                    <a:lnTo>
                      <a:pt x="135" y="108"/>
                    </a:lnTo>
                    <a:lnTo>
                      <a:pt x="135" y="110"/>
                    </a:lnTo>
                    <a:lnTo>
                      <a:pt x="135" y="112"/>
                    </a:lnTo>
                    <a:lnTo>
                      <a:pt x="135" y="114"/>
                    </a:lnTo>
                    <a:lnTo>
                      <a:pt x="135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2"/>
                    </a:lnTo>
                    <a:lnTo>
                      <a:pt x="133" y="124"/>
                    </a:lnTo>
                    <a:lnTo>
                      <a:pt x="133" y="126"/>
                    </a:lnTo>
                    <a:lnTo>
                      <a:pt x="132" y="127"/>
                    </a:lnTo>
                    <a:lnTo>
                      <a:pt x="131" y="129"/>
                    </a:lnTo>
                    <a:lnTo>
                      <a:pt x="131" y="131"/>
                    </a:lnTo>
                    <a:lnTo>
                      <a:pt x="130" y="133"/>
                    </a:lnTo>
                    <a:lnTo>
                      <a:pt x="129" y="135"/>
                    </a:lnTo>
                    <a:lnTo>
                      <a:pt x="129" y="137"/>
                    </a:lnTo>
                    <a:lnTo>
                      <a:pt x="128" y="139"/>
                    </a:lnTo>
                    <a:lnTo>
                      <a:pt x="127" y="140"/>
                    </a:lnTo>
                    <a:lnTo>
                      <a:pt x="126" y="142"/>
                    </a:lnTo>
                    <a:lnTo>
                      <a:pt x="125" y="143"/>
                    </a:lnTo>
                    <a:lnTo>
                      <a:pt x="124" y="145"/>
                    </a:lnTo>
                    <a:lnTo>
                      <a:pt x="123" y="146"/>
                    </a:lnTo>
                    <a:lnTo>
                      <a:pt x="122" y="147"/>
                    </a:lnTo>
                    <a:lnTo>
                      <a:pt x="121" y="149"/>
                    </a:lnTo>
                    <a:lnTo>
                      <a:pt x="120" y="150"/>
                    </a:lnTo>
                    <a:lnTo>
                      <a:pt x="118" y="151"/>
                    </a:lnTo>
                    <a:lnTo>
                      <a:pt x="117" y="152"/>
                    </a:lnTo>
                    <a:lnTo>
                      <a:pt x="116" y="153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0" y="156"/>
                    </a:lnTo>
                    <a:lnTo>
                      <a:pt x="109" y="156"/>
                    </a:lnTo>
                    <a:lnTo>
                      <a:pt x="108" y="156"/>
                    </a:lnTo>
                    <a:lnTo>
                      <a:pt x="106" y="156"/>
                    </a:lnTo>
                    <a:lnTo>
                      <a:pt x="105" y="156"/>
                    </a:lnTo>
                    <a:lnTo>
                      <a:pt x="104" y="156"/>
                    </a:lnTo>
                    <a:lnTo>
                      <a:pt x="102" y="155"/>
                    </a:lnTo>
                    <a:lnTo>
                      <a:pt x="101" y="154"/>
                    </a:lnTo>
                    <a:lnTo>
                      <a:pt x="99" y="154"/>
                    </a:lnTo>
                    <a:lnTo>
                      <a:pt x="98" y="153"/>
                    </a:lnTo>
                    <a:lnTo>
                      <a:pt x="97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3" y="150"/>
                    </a:lnTo>
                    <a:lnTo>
                      <a:pt x="90" y="147"/>
                    </a:lnTo>
                    <a:lnTo>
                      <a:pt x="87" y="145"/>
                    </a:lnTo>
                    <a:lnTo>
                      <a:pt x="86" y="144"/>
                    </a:lnTo>
                    <a:lnTo>
                      <a:pt x="85" y="142"/>
                    </a:lnTo>
                    <a:lnTo>
                      <a:pt x="84" y="141"/>
                    </a:lnTo>
                    <a:lnTo>
                      <a:pt x="83" y="139"/>
                    </a:lnTo>
                    <a:lnTo>
                      <a:pt x="81" y="138"/>
                    </a:lnTo>
                    <a:lnTo>
                      <a:pt x="80" y="136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6" y="128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4" y="123"/>
                    </a:lnTo>
                    <a:lnTo>
                      <a:pt x="74" y="122"/>
                    </a:lnTo>
                    <a:lnTo>
                      <a:pt x="74" y="121"/>
                    </a:lnTo>
                    <a:lnTo>
                      <a:pt x="73" y="119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3" y="111"/>
                    </a:lnTo>
                    <a:lnTo>
                      <a:pt x="73" y="110"/>
                    </a:lnTo>
                    <a:lnTo>
                      <a:pt x="73" y="109"/>
                    </a:lnTo>
                    <a:lnTo>
                      <a:pt x="73" y="108"/>
                    </a:lnTo>
                    <a:lnTo>
                      <a:pt x="74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6" y="102"/>
                    </a:lnTo>
                    <a:lnTo>
                      <a:pt x="77" y="100"/>
                    </a:lnTo>
                    <a:lnTo>
                      <a:pt x="78" y="98"/>
                    </a:lnTo>
                    <a:lnTo>
                      <a:pt x="80" y="97"/>
                    </a:lnTo>
                    <a:lnTo>
                      <a:pt x="81" y="95"/>
                    </a:lnTo>
                    <a:lnTo>
                      <a:pt x="83" y="93"/>
                    </a:lnTo>
                    <a:lnTo>
                      <a:pt x="85" y="92"/>
                    </a:lnTo>
                    <a:lnTo>
                      <a:pt x="87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5" y="89"/>
                    </a:lnTo>
                    <a:lnTo>
                      <a:pt x="96" y="89"/>
                    </a:lnTo>
                    <a:lnTo>
                      <a:pt x="98" y="89"/>
                    </a:lnTo>
                    <a:lnTo>
                      <a:pt x="99" y="89"/>
                    </a:lnTo>
                    <a:lnTo>
                      <a:pt x="101" y="90"/>
                    </a:lnTo>
                    <a:lnTo>
                      <a:pt x="103" y="90"/>
                    </a:lnTo>
                    <a:lnTo>
                      <a:pt x="104" y="91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8" y="94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10" y="98"/>
                    </a:lnTo>
                    <a:lnTo>
                      <a:pt x="111" y="99"/>
                    </a:lnTo>
                    <a:lnTo>
                      <a:pt x="111" y="101"/>
                    </a:lnTo>
                    <a:lnTo>
                      <a:pt x="111" y="103"/>
                    </a:lnTo>
                    <a:lnTo>
                      <a:pt x="111" y="105"/>
                    </a:lnTo>
                    <a:lnTo>
                      <a:pt x="110" y="108"/>
                    </a:lnTo>
                    <a:lnTo>
                      <a:pt x="109" y="110"/>
                    </a:lnTo>
                    <a:lnTo>
                      <a:pt x="107" y="112"/>
                    </a:lnTo>
                    <a:lnTo>
                      <a:pt x="106" y="114"/>
                    </a:lnTo>
                    <a:lnTo>
                      <a:pt x="104" y="115"/>
                    </a:lnTo>
                    <a:lnTo>
                      <a:pt x="103" y="116"/>
                    </a:lnTo>
                    <a:lnTo>
                      <a:pt x="101" y="115"/>
                    </a:lnTo>
                    <a:lnTo>
                      <a:pt x="100" y="115"/>
                    </a:lnTo>
                    <a:lnTo>
                      <a:pt x="99" y="113"/>
                    </a:lnTo>
                    <a:lnTo>
                      <a:pt x="98" y="112"/>
                    </a:lnTo>
                    <a:lnTo>
                      <a:pt x="97" y="110"/>
                    </a:lnTo>
                    <a:lnTo>
                      <a:pt x="95" y="109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2" y="108"/>
                    </a:lnTo>
                    <a:lnTo>
                      <a:pt x="90" y="108"/>
                    </a:lnTo>
                    <a:lnTo>
                      <a:pt x="89" y="109"/>
                    </a:lnTo>
                    <a:lnTo>
                      <a:pt x="88" y="111"/>
                    </a:lnTo>
                    <a:lnTo>
                      <a:pt x="87" y="111"/>
                    </a:lnTo>
                    <a:lnTo>
                      <a:pt x="87" y="113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7" y="118"/>
                    </a:lnTo>
                    <a:lnTo>
                      <a:pt x="87" y="120"/>
                    </a:lnTo>
                    <a:lnTo>
                      <a:pt x="88" y="122"/>
                    </a:lnTo>
                    <a:lnTo>
                      <a:pt x="88" y="123"/>
                    </a:lnTo>
                    <a:lnTo>
                      <a:pt x="89" y="125"/>
                    </a:lnTo>
                    <a:lnTo>
                      <a:pt x="90" y="127"/>
                    </a:lnTo>
                    <a:lnTo>
                      <a:pt x="91" y="128"/>
                    </a:lnTo>
                    <a:lnTo>
                      <a:pt x="92" y="130"/>
                    </a:lnTo>
                    <a:lnTo>
                      <a:pt x="94" y="132"/>
                    </a:lnTo>
                    <a:lnTo>
                      <a:pt x="95" y="133"/>
                    </a:lnTo>
                    <a:lnTo>
                      <a:pt x="97" y="135"/>
                    </a:lnTo>
                    <a:lnTo>
                      <a:pt x="98" y="136"/>
                    </a:lnTo>
                    <a:lnTo>
                      <a:pt x="99" y="138"/>
                    </a:lnTo>
                    <a:lnTo>
                      <a:pt x="101" y="139"/>
                    </a:lnTo>
                    <a:lnTo>
                      <a:pt x="103" y="140"/>
                    </a:lnTo>
                    <a:lnTo>
                      <a:pt x="104" y="141"/>
                    </a:lnTo>
                    <a:lnTo>
                      <a:pt x="106" y="141"/>
                    </a:lnTo>
                    <a:lnTo>
                      <a:pt x="107" y="142"/>
                    </a:lnTo>
                    <a:lnTo>
                      <a:pt x="109" y="142"/>
                    </a:lnTo>
                    <a:lnTo>
                      <a:pt x="111" y="141"/>
                    </a:lnTo>
                    <a:lnTo>
                      <a:pt x="112" y="141"/>
                    </a:lnTo>
                    <a:lnTo>
                      <a:pt x="114" y="140"/>
                    </a:lnTo>
                    <a:lnTo>
                      <a:pt x="115" y="139"/>
                    </a:lnTo>
                    <a:lnTo>
                      <a:pt x="116" y="137"/>
                    </a:lnTo>
                    <a:lnTo>
                      <a:pt x="118" y="135"/>
                    </a:lnTo>
                    <a:lnTo>
                      <a:pt x="119" y="134"/>
                    </a:lnTo>
                    <a:lnTo>
                      <a:pt x="120" y="132"/>
                    </a:lnTo>
                    <a:lnTo>
                      <a:pt x="121" y="129"/>
                    </a:lnTo>
                    <a:lnTo>
                      <a:pt x="121" y="127"/>
                    </a:lnTo>
                    <a:lnTo>
                      <a:pt x="122" y="124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17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2" y="110"/>
                    </a:lnTo>
                    <a:lnTo>
                      <a:pt x="121" y="108"/>
                    </a:lnTo>
                    <a:lnTo>
                      <a:pt x="121" y="105"/>
                    </a:lnTo>
                    <a:lnTo>
                      <a:pt x="120" y="103"/>
                    </a:lnTo>
                    <a:lnTo>
                      <a:pt x="118" y="100"/>
                    </a:lnTo>
                    <a:lnTo>
                      <a:pt x="117" y="98"/>
                    </a:lnTo>
                    <a:lnTo>
                      <a:pt x="116" y="96"/>
                    </a:lnTo>
                    <a:lnTo>
                      <a:pt x="115" y="94"/>
                    </a:lnTo>
                    <a:lnTo>
                      <a:pt x="113" y="92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7"/>
                    </a:lnTo>
                    <a:lnTo>
                      <a:pt x="104" y="85"/>
                    </a:lnTo>
                    <a:lnTo>
                      <a:pt x="102" y="84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6" y="81"/>
                    </a:lnTo>
                    <a:lnTo>
                      <a:pt x="95" y="81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8" y="79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4" y="79"/>
                    </a:lnTo>
                    <a:lnTo>
                      <a:pt x="83" y="79"/>
                    </a:lnTo>
                    <a:lnTo>
                      <a:pt x="81" y="79"/>
                    </a:lnTo>
                    <a:lnTo>
                      <a:pt x="79" y="80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1"/>
                    </a:lnTo>
                    <a:lnTo>
                      <a:pt x="73" y="81"/>
                    </a:lnTo>
                    <a:lnTo>
                      <a:pt x="71" y="82"/>
                    </a:lnTo>
                    <a:lnTo>
                      <a:pt x="69" y="84"/>
                    </a:lnTo>
                    <a:lnTo>
                      <a:pt x="67" y="85"/>
                    </a:lnTo>
                    <a:lnTo>
                      <a:pt x="65" y="87"/>
                    </a:lnTo>
                    <a:lnTo>
                      <a:pt x="63" y="89"/>
                    </a:lnTo>
                    <a:lnTo>
                      <a:pt x="61" y="90"/>
                    </a:lnTo>
                    <a:lnTo>
                      <a:pt x="60" y="92"/>
                    </a:lnTo>
                    <a:lnTo>
                      <a:pt x="60" y="93"/>
                    </a:lnTo>
                    <a:lnTo>
                      <a:pt x="59" y="95"/>
                    </a:lnTo>
                    <a:lnTo>
                      <a:pt x="58" y="97"/>
                    </a:lnTo>
                    <a:lnTo>
                      <a:pt x="57" y="98"/>
                    </a:lnTo>
                    <a:lnTo>
                      <a:pt x="57" y="99"/>
                    </a:lnTo>
                    <a:lnTo>
                      <a:pt x="56" y="101"/>
                    </a:lnTo>
                    <a:lnTo>
                      <a:pt x="56" y="103"/>
                    </a:lnTo>
                    <a:lnTo>
                      <a:pt x="55" y="105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54" y="111"/>
                    </a:lnTo>
                    <a:lnTo>
                      <a:pt x="54" y="113"/>
                    </a:lnTo>
                    <a:lnTo>
                      <a:pt x="53" y="115"/>
                    </a:lnTo>
                    <a:lnTo>
                      <a:pt x="53" y="117"/>
                    </a:lnTo>
                    <a:lnTo>
                      <a:pt x="53" y="120"/>
                    </a:lnTo>
                    <a:lnTo>
                      <a:pt x="53" y="122"/>
                    </a:lnTo>
                    <a:lnTo>
                      <a:pt x="53" y="124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4" y="133"/>
                    </a:lnTo>
                    <a:lnTo>
                      <a:pt x="54" y="135"/>
                    </a:lnTo>
                    <a:lnTo>
                      <a:pt x="55" y="137"/>
                    </a:lnTo>
                    <a:lnTo>
                      <a:pt x="55" y="139"/>
                    </a:lnTo>
                    <a:lnTo>
                      <a:pt x="56" y="141"/>
                    </a:lnTo>
                    <a:lnTo>
                      <a:pt x="56" y="144"/>
                    </a:lnTo>
                    <a:lnTo>
                      <a:pt x="57" y="146"/>
                    </a:lnTo>
                    <a:lnTo>
                      <a:pt x="57" y="147"/>
                    </a:lnTo>
                    <a:lnTo>
                      <a:pt x="58" y="150"/>
                    </a:lnTo>
                    <a:lnTo>
                      <a:pt x="59" y="152"/>
                    </a:lnTo>
                    <a:lnTo>
                      <a:pt x="60" y="153"/>
                    </a:lnTo>
                    <a:lnTo>
                      <a:pt x="61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5" y="160"/>
                    </a:lnTo>
                    <a:lnTo>
                      <a:pt x="67" y="162"/>
                    </a:lnTo>
                    <a:lnTo>
                      <a:pt x="68" y="163"/>
                    </a:lnTo>
                    <a:lnTo>
                      <a:pt x="69" y="164"/>
                    </a:lnTo>
                    <a:lnTo>
                      <a:pt x="71" y="165"/>
                    </a:lnTo>
                    <a:lnTo>
                      <a:pt x="73" y="166"/>
                    </a:lnTo>
                    <a:lnTo>
                      <a:pt x="75" y="168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2" y="171"/>
                    </a:lnTo>
                    <a:lnTo>
                      <a:pt x="84" y="172"/>
                    </a:lnTo>
                    <a:lnTo>
                      <a:pt x="86" y="172"/>
                    </a:lnTo>
                    <a:lnTo>
                      <a:pt x="88" y="173"/>
                    </a:lnTo>
                    <a:lnTo>
                      <a:pt x="90" y="174"/>
                    </a:lnTo>
                    <a:lnTo>
                      <a:pt x="93" y="175"/>
                    </a:lnTo>
                    <a:lnTo>
                      <a:pt x="95" y="175"/>
                    </a:lnTo>
                    <a:lnTo>
                      <a:pt x="97" y="175"/>
                    </a:lnTo>
                    <a:lnTo>
                      <a:pt x="99" y="175"/>
                    </a:lnTo>
                    <a:lnTo>
                      <a:pt x="101" y="175"/>
                    </a:lnTo>
                    <a:lnTo>
                      <a:pt x="103" y="175"/>
                    </a:lnTo>
                    <a:lnTo>
                      <a:pt x="106" y="175"/>
                    </a:lnTo>
                    <a:lnTo>
                      <a:pt x="108" y="175"/>
                    </a:lnTo>
                    <a:lnTo>
                      <a:pt x="110" y="175"/>
                    </a:lnTo>
                    <a:lnTo>
                      <a:pt x="112" y="174"/>
                    </a:lnTo>
                    <a:lnTo>
                      <a:pt x="114" y="173"/>
                    </a:lnTo>
                    <a:lnTo>
                      <a:pt x="116" y="173"/>
                    </a:lnTo>
                    <a:lnTo>
                      <a:pt x="118" y="172"/>
                    </a:lnTo>
                    <a:lnTo>
                      <a:pt x="120" y="172"/>
                    </a:lnTo>
                    <a:lnTo>
                      <a:pt x="123" y="171"/>
                    </a:lnTo>
                    <a:lnTo>
                      <a:pt x="125" y="170"/>
                    </a:lnTo>
                    <a:lnTo>
                      <a:pt x="127" y="169"/>
                    </a:lnTo>
                    <a:lnTo>
                      <a:pt x="128" y="168"/>
                    </a:lnTo>
                    <a:lnTo>
                      <a:pt x="130" y="167"/>
                    </a:lnTo>
                    <a:lnTo>
                      <a:pt x="132" y="166"/>
                    </a:lnTo>
                    <a:lnTo>
                      <a:pt x="134" y="165"/>
                    </a:lnTo>
                    <a:lnTo>
                      <a:pt x="135" y="163"/>
                    </a:lnTo>
                    <a:lnTo>
                      <a:pt x="137" y="162"/>
                    </a:lnTo>
                    <a:lnTo>
                      <a:pt x="139" y="160"/>
                    </a:lnTo>
                    <a:lnTo>
                      <a:pt x="140" y="159"/>
                    </a:lnTo>
                    <a:lnTo>
                      <a:pt x="142" y="158"/>
                    </a:lnTo>
                    <a:lnTo>
                      <a:pt x="143" y="156"/>
                    </a:lnTo>
                    <a:lnTo>
                      <a:pt x="145" y="154"/>
                    </a:lnTo>
                    <a:lnTo>
                      <a:pt x="146" y="153"/>
                    </a:lnTo>
                    <a:lnTo>
                      <a:pt x="147" y="151"/>
                    </a:lnTo>
                    <a:lnTo>
                      <a:pt x="148" y="149"/>
                    </a:lnTo>
                    <a:lnTo>
                      <a:pt x="149" y="147"/>
                    </a:lnTo>
                    <a:lnTo>
                      <a:pt x="151" y="146"/>
                    </a:lnTo>
                    <a:lnTo>
                      <a:pt x="152" y="144"/>
                    </a:lnTo>
                    <a:lnTo>
                      <a:pt x="153" y="141"/>
                    </a:lnTo>
                    <a:lnTo>
                      <a:pt x="154" y="140"/>
                    </a:lnTo>
                    <a:lnTo>
                      <a:pt x="155" y="138"/>
                    </a:lnTo>
                    <a:lnTo>
                      <a:pt x="156" y="135"/>
                    </a:lnTo>
                    <a:lnTo>
                      <a:pt x="156" y="134"/>
                    </a:lnTo>
                    <a:lnTo>
                      <a:pt x="157" y="132"/>
                    </a:lnTo>
                    <a:lnTo>
                      <a:pt x="158" y="129"/>
                    </a:lnTo>
                    <a:lnTo>
                      <a:pt x="158" y="127"/>
                    </a:lnTo>
                    <a:lnTo>
                      <a:pt x="158" y="125"/>
                    </a:lnTo>
                    <a:lnTo>
                      <a:pt x="159" y="123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60" y="116"/>
                    </a:lnTo>
                    <a:lnTo>
                      <a:pt x="160" y="114"/>
                    </a:lnTo>
                    <a:lnTo>
                      <a:pt x="160" y="113"/>
                    </a:lnTo>
                    <a:lnTo>
                      <a:pt x="160" y="110"/>
                    </a:lnTo>
                    <a:lnTo>
                      <a:pt x="160" y="108"/>
                    </a:lnTo>
                    <a:lnTo>
                      <a:pt x="159" y="106"/>
                    </a:lnTo>
                    <a:lnTo>
                      <a:pt x="159" y="104"/>
                    </a:lnTo>
                    <a:lnTo>
                      <a:pt x="159" y="102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7" y="93"/>
                    </a:lnTo>
                    <a:lnTo>
                      <a:pt x="156" y="91"/>
                    </a:lnTo>
                    <a:lnTo>
                      <a:pt x="156" y="89"/>
                    </a:lnTo>
                    <a:lnTo>
                      <a:pt x="155" y="87"/>
                    </a:lnTo>
                    <a:lnTo>
                      <a:pt x="154" y="85"/>
                    </a:lnTo>
                    <a:lnTo>
                      <a:pt x="153" y="83"/>
                    </a:lnTo>
                    <a:lnTo>
                      <a:pt x="152" y="81"/>
                    </a:lnTo>
                    <a:lnTo>
                      <a:pt x="151" y="79"/>
                    </a:lnTo>
                    <a:lnTo>
                      <a:pt x="149" y="77"/>
                    </a:lnTo>
                    <a:lnTo>
                      <a:pt x="148" y="75"/>
                    </a:lnTo>
                    <a:lnTo>
                      <a:pt x="147" y="74"/>
                    </a:lnTo>
                    <a:lnTo>
                      <a:pt x="146" y="72"/>
                    </a:lnTo>
                    <a:lnTo>
                      <a:pt x="144" y="70"/>
                    </a:lnTo>
                    <a:lnTo>
                      <a:pt x="143" y="68"/>
                    </a:lnTo>
                    <a:lnTo>
                      <a:pt x="141" y="67"/>
                    </a:lnTo>
                    <a:lnTo>
                      <a:pt x="140" y="66"/>
                    </a:lnTo>
                    <a:lnTo>
                      <a:pt x="138" y="64"/>
                    </a:lnTo>
                    <a:lnTo>
                      <a:pt x="137" y="63"/>
                    </a:lnTo>
                    <a:lnTo>
                      <a:pt x="135" y="61"/>
                    </a:lnTo>
                    <a:lnTo>
                      <a:pt x="133" y="60"/>
                    </a:lnTo>
                    <a:lnTo>
                      <a:pt x="131" y="59"/>
                    </a:lnTo>
                    <a:lnTo>
                      <a:pt x="129" y="58"/>
                    </a:lnTo>
                    <a:lnTo>
                      <a:pt x="128" y="56"/>
                    </a:lnTo>
                    <a:lnTo>
                      <a:pt x="126" y="56"/>
                    </a:lnTo>
                    <a:lnTo>
                      <a:pt x="124" y="55"/>
                    </a:lnTo>
                    <a:lnTo>
                      <a:pt x="121" y="54"/>
                    </a:lnTo>
                    <a:lnTo>
                      <a:pt x="119" y="53"/>
                    </a:lnTo>
                    <a:lnTo>
                      <a:pt x="117" y="52"/>
                    </a:lnTo>
                    <a:lnTo>
                      <a:pt x="115" y="51"/>
                    </a:lnTo>
                    <a:lnTo>
                      <a:pt x="113" y="50"/>
                    </a:lnTo>
                    <a:lnTo>
                      <a:pt x="110" y="50"/>
                    </a:lnTo>
                    <a:lnTo>
                      <a:pt x="108" y="49"/>
                    </a:lnTo>
                    <a:lnTo>
                      <a:pt x="105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8" y="48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1" y="47"/>
                    </a:lnTo>
                    <a:lnTo>
                      <a:pt x="88" y="47"/>
                    </a:lnTo>
                    <a:lnTo>
                      <a:pt x="87" y="47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8"/>
                    </a:lnTo>
                    <a:lnTo>
                      <a:pt x="71" y="49"/>
                    </a:lnTo>
                    <a:lnTo>
                      <a:pt x="69" y="50"/>
                    </a:lnTo>
                    <a:lnTo>
                      <a:pt x="66" y="50"/>
                    </a:lnTo>
                    <a:lnTo>
                      <a:pt x="64" y="51"/>
                    </a:lnTo>
                    <a:lnTo>
                      <a:pt x="61" y="52"/>
                    </a:lnTo>
                    <a:lnTo>
                      <a:pt x="59" y="53"/>
                    </a:lnTo>
                    <a:lnTo>
                      <a:pt x="57" y="54"/>
                    </a:lnTo>
                    <a:lnTo>
                      <a:pt x="55" y="55"/>
                    </a:lnTo>
                    <a:lnTo>
                      <a:pt x="53" y="56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6" y="60"/>
                    </a:lnTo>
                    <a:lnTo>
                      <a:pt x="44" y="61"/>
                    </a:lnTo>
                    <a:lnTo>
                      <a:pt x="43" y="63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7" y="68"/>
                    </a:lnTo>
                    <a:lnTo>
                      <a:pt x="35" y="70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0" y="75"/>
                    </a:lnTo>
                    <a:lnTo>
                      <a:pt x="29" y="78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5" y="84"/>
                    </a:lnTo>
                    <a:lnTo>
                      <a:pt x="24" y="86"/>
                    </a:lnTo>
                    <a:lnTo>
                      <a:pt x="22" y="89"/>
                    </a:lnTo>
                    <a:lnTo>
                      <a:pt x="21" y="91"/>
                    </a:lnTo>
                    <a:lnTo>
                      <a:pt x="20" y="93"/>
                    </a:lnTo>
                    <a:lnTo>
                      <a:pt x="19" y="96"/>
                    </a:lnTo>
                    <a:lnTo>
                      <a:pt x="18" y="98"/>
                    </a:lnTo>
                    <a:lnTo>
                      <a:pt x="17" y="101"/>
                    </a:lnTo>
                    <a:lnTo>
                      <a:pt x="17" y="102"/>
                    </a:lnTo>
                    <a:lnTo>
                      <a:pt x="17" y="103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6" y="109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5" y="115"/>
                    </a:lnTo>
                    <a:lnTo>
                      <a:pt x="15" y="117"/>
                    </a:lnTo>
                    <a:lnTo>
                      <a:pt x="15" y="118"/>
                    </a:lnTo>
                    <a:lnTo>
                      <a:pt x="15" y="120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2"/>
                    </a:lnTo>
                    <a:lnTo>
                      <a:pt x="15" y="134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5" y="138"/>
                    </a:lnTo>
                    <a:lnTo>
                      <a:pt x="16" y="139"/>
                    </a:lnTo>
                    <a:lnTo>
                      <a:pt x="16" y="141"/>
                    </a:lnTo>
                    <a:lnTo>
                      <a:pt x="16" y="142"/>
                    </a:lnTo>
                    <a:lnTo>
                      <a:pt x="16" y="144"/>
                    </a:lnTo>
                    <a:lnTo>
                      <a:pt x="17" y="145"/>
                    </a:lnTo>
                    <a:lnTo>
                      <a:pt x="17" y="147"/>
                    </a:lnTo>
                    <a:lnTo>
                      <a:pt x="17" y="148"/>
                    </a:lnTo>
                    <a:lnTo>
                      <a:pt x="18" y="150"/>
                    </a:lnTo>
                    <a:lnTo>
                      <a:pt x="18" y="151"/>
                    </a:lnTo>
                    <a:lnTo>
                      <a:pt x="19" y="152"/>
                    </a:lnTo>
                    <a:lnTo>
                      <a:pt x="19" y="154"/>
                    </a:lnTo>
                    <a:lnTo>
                      <a:pt x="19" y="155"/>
                    </a:lnTo>
                    <a:lnTo>
                      <a:pt x="20" y="157"/>
                    </a:lnTo>
                    <a:lnTo>
                      <a:pt x="20" y="158"/>
                    </a:lnTo>
                    <a:lnTo>
                      <a:pt x="21" y="159"/>
                    </a:lnTo>
                    <a:lnTo>
                      <a:pt x="22" y="160"/>
                    </a:lnTo>
                    <a:lnTo>
                      <a:pt x="23" y="162"/>
                    </a:lnTo>
                    <a:lnTo>
                      <a:pt x="23" y="163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5" y="168"/>
                    </a:lnTo>
                    <a:lnTo>
                      <a:pt x="25" y="169"/>
                    </a:lnTo>
                    <a:lnTo>
                      <a:pt x="26" y="170"/>
                    </a:lnTo>
                    <a:lnTo>
                      <a:pt x="27" y="171"/>
                    </a:lnTo>
                    <a:lnTo>
                      <a:pt x="28" y="173"/>
                    </a:lnTo>
                    <a:lnTo>
                      <a:pt x="29" y="175"/>
                    </a:lnTo>
                    <a:lnTo>
                      <a:pt x="30" y="178"/>
                    </a:lnTo>
                    <a:lnTo>
                      <a:pt x="32" y="180"/>
                    </a:lnTo>
                    <a:lnTo>
                      <a:pt x="34" y="183"/>
                    </a:lnTo>
                    <a:lnTo>
                      <a:pt x="36" y="185"/>
                    </a:lnTo>
                    <a:lnTo>
                      <a:pt x="37" y="187"/>
                    </a:lnTo>
                    <a:lnTo>
                      <a:pt x="39" y="189"/>
                    </a:lnTo>
                    <a:lnTo>
                      <a:pt x="41" y="191"/>
                    </a:lnTo>
                    <a:lnTo>
                      <a:pt x="44" y="193"/>
                    </a:lnTo>
                    <a:lnTo>
                      <a:pt x="46" y="195"/>
                    </a:lnTo>
                    <a:lnTo>
                      <a:pt x="48" y="197"/>
                    </a:lnTo>
                    <a:lnTo>
                      <a:pt x="50" y="199"/>
                    </a:lnTo>
                    <a:lnTo>
                      <a:pt x="53" y="200"/>
                    </a:lnTo>
                    <a:lnTo>
                      <a:pt x="55" y="202"/>
                    </a:lnTo>
                    <a:lnTo>
                      <a:pt x="56" y="202"/>
                    </a:lnTo>
                    <a:lnTo>
                      <a:pt x="57" y="203"/>
                    </a:lnTo>
                    <a:lnTo>
                      <a:pt x="59" y="204"/>
                    </a:lnTo>
                    <a:lnTo>
                      <a:pt x="60" y="205"/>
                    </a:lnTo>
                    <a:lnTo>
                      <a:pt x="63" y="206"/>
                    </a:lnTo>
                    <a:lnTo>
                      <a:pt x="65" y="206"/>
                    </a:lnTo>
                    <a:lnTo>
                      <a:pt x="66" y="207"/>
                    </a:lnTo>
                    <a:lnTo>
                      <a:pt x="68" y="207"/>
                    </a:lnTo>
                    <a:lnTo>
                      <a:pt x="69" y="208"/>
                    </a:lnTo>
                    <a:lnTo>
                      <a:pt x="70" y="208"/>
                    </a:lnTo>
                    <a:lnTo>
                      <a:pt x="72" y="208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7" y="209"/>
                    </a:lnTo>
                    <a:lnTo>
                      <a:pt x="79" y="210"/>
                    </a:lnTo>
                    <a:lnTo>
                      <a:pt x="80" y="210"/>
                    </a:lnTo>
                    <a:lnTo>
                      <a:pt x="82" y="211"/>
                    </a:lnTo>
                    <a:lnTo>
                      <a:pt x="84" y="211"/>
                    </a:lnTo>
                    <a:lnTo>
                      <a:pt x="85" y="211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9" y="211"/>
                    </a:lnTo>
                    <a:lnTo>
                      <a:pt x="91" y="211"/>
                    </a:lnTo>
                    <a:lnTo>
                      <a:pt x="92" y="211"/>
                    </a:lnTo>
                    <a:lnTo>
                      <a:pt x="94" y="211"/>
                    </a:lnTo>
                    <a:lnTo>
                      <a:pt x="95" y="211"/>
                    </a:lnTo>
                    <a:lnTo>
                      <a:pt x="97" y="211"/>
                    </a:lnTo>
                    <a:lnTo>
                      <a:pt x="98" y="211"/>
                    </a:lnTo>
                    <a:lnTo>
                      <a:pt x="100" y="211"/>
                    </a:lnTo>
                    <a:lnTo>
                      <a:pt x="101" y="210"/>
                    </a:lnTo>
                    <a:lnTo>
                      <a:pt x="103" y="210"/>
                    </a:lnTo>
                    <a:lnTo>
                      <a:pt x="105" y="210"/>
                    </a:lnTo>
                    <a:lnTo>
                      <a:pt x="106" y="210"/>
                    </a:lnTo>
                    <a:lnTo>
                      <a:pt x="107" y="209"/>
                    </a:lnTo>
                    <a:lnTo>
                      <a:pt x="109" y="209"/>
                    </a:lnTo>
                    <a:lnTo>
                      <a:pt x="110" y="208"/>
                    </a:lnTo>
                    <a:lnTo>
                      <a:pt x="112" y="208"/>
                    </a:lnTo>
                    <a:lnTo>
                      <a:pt x="113" y="208"/>
                    </a:lnTo>
                    <a:lnTo>
                      <a:pt x="115" y="208"/>
                    </a:lnTo>
                    <a:lnTo>
                      <a:pt x="116" y="207"/>
                    </a:lnTo>
                    <a:lnTo>
                      <a:pt x="118" y="207"/>
                    </a:lnTo>
                    <a:lnTo>
                      <a:pt x="119" y="206"/>
                    </a:lnTo>
                    <a:lnTo>
                      <a:pt x="121" y="206"/>
                    </a:lnTo>
                    <a:lnTo>
                      <a:pt x="122" y="205"/>
                    </a:lnTo>
                    <a:lnTo>
                      <a:pt x="124" y="205"/>
                    </a:lnTo>
                    <a:lnTo>
                      <a:pt x="125" y="204"/>
                    </a:lnTo>
                    <a:lnTo>
                      <a:pt x="127" y="204"/>
                    </a:lnTo>
                    <a:lnTo>
                      <a:pt x="128" y="203"/>
                    </a:lnTo>
                    <a:lnTo>
                      <a:pt x="130" y="203"/>
                    </a:lnTo>
                    <a:lnTo>
                      <a:pt x="131" y="202"/>
                    </a:lnTo>
                    <a:lnTo>
                      <a:pt x="133" y="201"/>
                    </a:lnTo>
                    <a:lnTo>
                      <a:pt x="134" y="201"/>
                    </a:lnTo>
                    <a:lnTo>
                      <a:pt x="135" y="200"/>
                    </a:lnTo>
                    <a:lnTo>
                      <a:pt x="137" y="199"/>
                    </a:lnTo>
                    <a:lnTo>
                      <a:pt x="138" y="199"/>
                    </a:lnTo>
                    <a:lnTo>
                      <a:pt x="139" y="198"/>
                    </a:lnTo>
                    <a:lnTo>
                      <a:pt x="141" y="197"/>
                    </a:lnTo>
                    <a:lnTo>
                      <a:pt x="142" y="196"/>
                    </a:lnTo>
                    <a:lnTo>
                      <a:pt x="144" y="195"/>
                    </a:lnTo>
                    <a:lnTo>
                      <a:pt x="145" y="195"/>
                    </a:lnTo>
                    <a:lnTo>
                      <a:pt x="146" y="194"/>
                    </a:lnTo>
                    <a:lnTo>
                      <a:pt x="147" y="193"/>
                    </a:lnTo>
                    <a:lnTo>
                      <a:pt x="149" y="192"/>
                    </a:lnTo>
                    <a:lnTo>
                      <a:pt x="150" y="191"/>
                    </a:lnTo>
                    <a:lnTo>
                      <a:pt x="151" y="190"/>
                    </a:lnTo>
                    <a:lnTo>
                      <a:pt x="154" y="188"/>
                    </a:lnTo>
                    <a:lnTo>
                      <a:pt x="156" y="186"/>
                    </a:lnTo>
                    <a:lnTo>
                      <a:pt x="158" y="184"/>
                    </a:lnTo>
                    <a:lnTo>
                      <a:pt x="160" y="182"/>
                    </a:lnTo>
                    <a:lnTo>
                      <a:pt x="163" y="179"/>
                    </a:lnTo>
                    <a:lnTo>
                      <a:pt x="165" y="177"/>
                    </a:lnTo>
                    <a:lnTo>
                      <a:pt x="167" y="175"/>
                    </a:lnTo>
                    <a:lnTo>
                      <a:pt x="169" y="172"/>
                    </a:lnTo>
                    <a:lnTo>
                      <a:pt x="169" y="171"/>
                    </a:lnTo>
                    <a:lnTo>
                      <a:pt x="170" y="170"/>
                    </a:lnTo>
                    <a:lnTo>
                      <a:pt x="171" y="169"/>
                    </a:lnTo>
                    <a:lnTo>
                      <a:pt x="172" y="168"/>
                    </a:lnTo>
                    <a:lnTo>
                      <a:pt x="174" y="165"/>
                    </a:lnTo>
                    <a:lnTo>
                      <a:pt x="175" y="162"/>
                    </a:lnTo>
                    <a:lnTo>
                      <a:pt x="176" y="161"/>
                    </a:lnTo>
                    <a:lnTo>
                      <a:pt x="177" y="159"/>
                    </a:lnTo>
                    <a:lnTo>
                      <a:pt x="177" y="158"/>
                    </a:lnTo>
                    <a:lnTo>
                      <a:pt x="178" y="157"/>
                    </a:lnTo>
                    <a:lnTo>
                      <a:pt x="179" y="156"/>
                    </a:lnTo>
                    <a:lnTo>
                      <a:pt x="179" y="154"/>
                    </a:lnTo>
                    <a:lnTo>
                      <a:pt x="180" y="153"/>
                    </a:lnTo>
                    <a:lnTo>
                      <a:pt x="181" y="152"/>
                    </a:lnTo>
                    <a:lnTo>
                      <a:pt x="181" y="150"/>
                    </a:lnTo>
                    <a:lnTo>
                      <a:pt x="182" y="148"/>
                    </a:lnTo>
                    <a:lnTo>
                      <a:pt x="183" y="147"/>
                    </a:lnTo>
                    <a:lnTo>
                      <a:pt x="183" y="145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5" y="141"/>
                    </a:lnTo>
                    <a:lnTo>
                      <a:pt x="185" y="140"/>
                    </a:lnTo>
                    <a:lnTo>
                      <a:pt x="186" y="138"/>
                    </a:lnTo>
                    <a:lnTo>
                      <a:pt x="186" y="136"/>
                    </a:lnTo>
                    <a:lnTo>
                      <a:pt x="187" y="135"/>
                    </a:lnTo>
                    <a:lnTo>
                      <a:pt x="187" y="134"/>
                    </a:lnTo>
                    <a:lnTo>
                      <a:pt x="187" y="132"/>
                    </a:lnTo>
                    <a:lnTo>
                      <a:pt x="188" y="130"/>
                    </a:lnTo>
                    <a:lnTo>
                      <a:pt x="188" y="129"/>
                    </a:lnTo>
                    <a:lnTo>
                      <a:pt x="189" y="128"/>
                    </a:lnTo>
                    <a:lnTo>
                      <a:pt x="189" y="126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89" y="121"/>
                    </a:lnTo>
                    <a:lnTo>
                      <a:pt x="189" y="120"/>
                    </a:lnTo>
                    <a:lnTo>
                      <a:pt x="190" y="118"/>
                    </a:lnTo>
                    <a:lnTo>
                      <a:pt x="190" y="116"/>
                    </a:lnTo>
                    <a:lnTo>
                      <a:pt x="190" y="115"/>
                    </a:lnTo>
                    <a:lnTo>
                      <a:pt x="190" y="114"/>
                    </a:lnTo>
                    <a:lnTo>
                      <a:pt x="190" y="111"/>
                    </a:lnTo>
                    <a:lnTo>
                      <a:pt x="190" y="110"/>
                    </a:lnTo>
                    <a:lnTo>
                      <a:pt x="191" y="109"/>
                    </a:lnTo>
                    <a:lnTo>
                      <a:pt x="191" y="107"/>
                    </a:lnTo>
                    <a:lnTo>
                      <a:pt x="191" y="105"/>
                    </a:lnTo>
                    <a:lnTo>
                      <a:pt x="191" y="104"/>
                    </a:lnTo>
                    <a:lnTo>
                      <a:pt x="191" y="103"/>
                    </a:lnTo>
                    <a:lnTo>
                      <a:pt x="191" y="101"/>
                    </a:lnTo>
                    <a:lnTo>
                      <a:pt x="191" y="99"/>
                    </a:lnTo>
                    <a:lnTo>
                      <a:pt x="190" y="97"/>
                    </a:lnTo>
                    <a:lnTo>
                      <a:pt x="190" y="96"/>
                    </a:lnTo>
                    <a:lnTo>
                      <a:pt x="190" y="94"/>
                    </a:lnTo>
                    <a:lnTo>
                      <a:pt x="190" y="92"/>
                    </a:lnTo>
                    <a:lnTo>
                      <a:pt x="189" y="91"/>
                    </a:lnTo>
                    <a:lnTo>
                      <a:pt x="189" y="89"/>
                    </a:lnTo>
                    <a:lnTo>
                      <a:pt x="189" y="87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87" y="83"/>
                    </a:lnTo>
                    <a:lnTo>
                      <a:pt x="187" y="80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5" y="76"/>
                    </a:lnTo>
                    <a:lnTo>
                      <a:pt x="185" y="74"/>
                    </a:lnTo>
                    <a:lnTo>
                      <a:pt x="184" y="72"/>
                    </a:lnTo>
                    <a:lnTo>
                      <a:pt x="183" y="71"/>
                    </a:lnTo>
                    <a:lnTo>
                      <a:pt x="183" y="69"/>
                    </a:lnTo>
                    <a:lnTo>
                      <a:pt x="181" y="67"/>
                    </a:lnTo>
                    <a:lnTo>
                      <a:pt x="181" y="65"/>
                    </a:lnTo>
                    <a:lnTo>
                      <a:pt x="180" y="64"/>
                    </a:lnTo>
                    <a:lnTo>
                      <a:pt x="179" y="62"/>
                    </a:lnTo>
                    <a:lnTo>
                      <a:pt x="178" y="60"/>
                    </a:lnTo>
                    <a:lnTo>
                      <a:pt x="177" y="59"/>
                    </a:lnTo>
                    <a:lnTo>
                      <a:pt x="176" y="57"/>
                    </a:lnTo>
                    <a:lnTo>
                      <a:pt x="175" y="55"/>
                    </a:lnTo>
                    <a:lnTo>
                      <a:pt x="174" y="54"/>
                    </a:lnTo>
                    <a:lnTo>
                      <a:pt x="173" y="52"/>
                    </a:lnTo>
                    <a:lnTo>
                      <a:pt x="172" y="51"/>
                    </a:lnTo>
                    <a:lnTo>
                      <a:pt x="171" y="49"/>
                    </a:lnTo>
                    <a:lnTo>
                      <a:pt x="169" y="48"/>
                    </a:lnTo>
                    <a:lnTo>
                      <a:pt x="168" y="46"/>
                    </a:lnTo>
                    <a:lnTo>
                      <a:pt x="167" y="44"/>
                    </a:lnTo>
                    <a:lnTo>
                      <a:pt x="166" y="43"/>
                    </a:lnTo>
                    <a:lnTo>
                      <a:pt x="165" y="42"/>
                    </a:lnTo>
                    <a:lnTo>
                      <a:pt x="164" y="40"/>
                    </a:lnTo>
                    <a:lnTo>
                      <a:pt x="162" y="38"/>
                    </a:lnTo>
                    <a:lnTo>
                      <a:pt x="161" y="37"/>
                    </a:lnTo>
                    <a:lnTo>
                      <a:pt x="159" y="36"/>
                    </a:lnTo>
                    <a:lnTo>
                      <a:pt x="158" y="34"/>
                    </a:lnTo>
                    <a:lnTo>
                      <a:pt x="157" y="33"/>
                    </a:lnTo>
                    <a:lnTo>
                      <a:pt x="156" y="32"/>
                    </a:lnTo>
                    <a:lnTo>
                      <a:pt x="154" y="31"/>
                    </a:lnTo>
                    <a:lnTo>
                      <a:pt x="153" y="30"/>
                    </a:lnTo>
                    <a:lnTo>
                      <a:pt x="151" y="29"/>
                    </a:lnTo>
                    <a:lnTo>
                      <a:pt x="150" y="28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4" y="23"/>
                    </a:lnTo>
                    <a:lnTo>
                      <a:pt x="143" y="22"/>
                    </a:lnTo>
                    <a:lnTo>
                      <a:pt x="141" y="21"/>
                    </a:lnTo>
                    <a:lnTo>
                      <a:pt x="139" y="21"/>
                    </a:lnTo>
                    <a:lnTo>
                      <a:pt x="138" y="20"/>
                    </a:lnTo>
                    <a:lnTo>
                      <a:pt x="137" y="19"/>
                    </a:lnTo>
                    <a:lnTo>
                      <a:pt x="135" y="18"/>
                    </a:lnTo>
                    <a:lnTo>
                      <a:pt x="133" y="17"/>
                    </a:lnTo>
                    <a:lnTo>
                      <a:pt x="132" y="17"/>
                    </a:lnTo>
                    <a:lnTo>
                      <a:pt x="130" y="16"/>
                    </a:lnTo>
                    <a:lnTo>
                      <a:pt x="129" y="16"/>
                    </a:lnTo>
                    <a:lnTo>
                      <a:pt x="127" y="16"/>
                    </a:lnTo>
                    <a:lnTo>
                      <a:pt x="126" y="15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1" y="14"/>
                    </a:lnTo>
                    <a:lnTo>
                      <a:pt x="119" y="14"/>
                    </a:lnTo>
                    <a:lnTo>
                      <a:pt x="118" y="13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3" y="13"/>
                    </a:lnTo>
                    <a:lnTo>
                      <a:pt x="111" y="13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7" y="14"/>
                    </a:lnTo>
                    <a:lnTo>
                      <a:pt x="105" y="14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101" y="15"/>
                    </a:lnTo>
                    <a:lnTo>
                      <a:pt x="99" y="15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6"/>
                    </a:lnTo>
                    <a:lnTo>
                      <a:pt x="93" y="17"/>
                    </a:lnTo>
                    <a:lnTo>
                      <a:pt x="91" y="17"/>
                    </a:lnTo>
                    <a:lnTo>
                      <a:pt x="90" y="17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1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6" y="28"/>
                    </a:lnTo>
                    <a:lnTo>
                      <a:pt x="65" y="28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1" y="30"/>
                    </a:lnTo>
                    <a:lnTo>
                      <a:pt x="58" y="31"/>
                    </a:lnTo>
                    <a:lnTo>
                      <a:pt x="56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49" y="35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1" y="26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11"/>
              <p:cNvSpPr>
                <a:spLocks/>
              </p:cNvSpPr>
              <p:nvPr/>
            </p:nvSpPr>
            <p:spPr bwMode="auto">
              <a:xfrm>
                <a:off x="4426" y="1023"/>
                <a:ext cx="201" cy="225"/>
              </a:xfrm>
              <a:custGeom>
                <a:avLst/>
                <a:gdLst>
                  <a:gd name="T0" fmla="*/ 71 w 201"/>
                  <a:gd name="T1" fmla="*/ 9 h 225"/>
                  <a:gd name="T2" fmla="*/ 110 w 201"/>
                  <a:gd name="T3" fmla="*/ 0 h 225"/>
                  <a:gd name="T4" fmla="*/ 150 w 201"/>
                  <a:gd name="T5" fmla="*/ 11 h 225"/>
                  <a:gd name="T6" fmla="*/ 181 w 201"/>
                  <a:gd name="T7" fmla="*/ 44 h 225"/>
                  <a:gd name="T8" fmla="*/ 199 w 201"/>
                  <a:gd name="T9" fmla="*/ 86 h 225"/>
                  <a:gd name="T10" fmla="*/ 200 w 201"/>
                  <a:gd name="T11" fmla="*/ 125 h 225"/>
                  <a:gd name="T12" fmla="*/ 189 w 201"/>
                  <a:gd name="T13" fmla="*/ 160 h 225"/>
                  <a:gd name="T14" fmla="*/ 165 w 201"/>
                  <a:gd name="T15" fmla="*/ 194 h 225"/>
                  <a:gd name="T16" fmla="*/ 130 w 201"/>
                  <a:gd name="T17" fmla="*/ 215 h 225"/>
                  <a:gd name="T18" fmla="*/ 89 w 201"/>
                  <a:gd name="T19" fmla="*/ 225 h 225"/>
                  <a:gd name="T20" fmla="*/ 51 w 201"/>
                  <a:gd name="T21" fmla="*/ 219 h 225"/>
                  <a:gd name="T22" fmla="*/ 20 w 201"/>
                  <a:gd name="T23" fmla="*/ 192 h 225"/>
                  <a:gd name="T24" fmla="*/ 3 w 201"/>
                  <a:gd name="T25" fmla="*/ 156 h 225"/>
                  <a:gd name="T26" fmla="*/ 0 w 201"/>
                  <a:gd name="T27" fmla="*/ 119 h 225"/>
                  <a:gd name="T28" fmla="*/ 7 w 201"/>
                  <a:gd name="T29" fmla="*/ 84 h 225"/>
                  <a:gd name="T30" fmla="*/ 43 w 201"/>
                  <a:gd name="T31" fmla="*/ 44 h 225"/>
                  <a:gd name="T32" fmla="*/ 75 w 201"/>
                  <a:gd name="T33" fmla="*/ 34 h 225"/>
                  <a:gd name="T34" fmla="*/ 107 w 201"/>
                  <a:gd name="T35" fmla="*/ 34 h 225"/>
                  <a:gd name="T36" fmla="*/ 142 w 201"/>
                  <a:gd name="T37" fmla="*/ 50 h 225"/>
                  <a:gd name="T38" fmla="*/ 169 w 201"/>
                  <a:gd name="T39" fmla="*/ 96 h 225"/>
                  <a:gd name="T40" fmla="*/ 168 w 201"/>
                  <a:gd name="T41" fmla="*/ 128 h 225"/>
                  <a:gd name="T42" fmla="*/ 138 w 201"/>
                  <a:gd name="T43" fmla="*/ 176 h 225"/>
                  <a:gd name="T44" fmla="*/ 102 w 201"/>
                  <a:gd name="T45" fmla="*/ 187 h 225"/>
                  <a:gd name="T46" fmla="*/ 68 w 201"/>
                  <a:gd name="T47" fmla="*/ 179 h 225"/>
                  <a:gd name="T48" fmla="*/ 42 w 201"/>
                  <a:gd name="T49" fmla="*/ 142 h 225"/>
                  <a:gd name="T50" fmla="*/ 39 w 201"/>
                  <a:gd name="T51" fmla="*/ 111 h 225"/>
                  <a:gd name="T52" fmla="*/ 55 w 201"/>
                  <a:gd name="T53" fmla="*/ 72 h 225"/>
                  <a:gd name="T54" fmla="*/ 92 w 201"/>
                  <a:gd name="T55" fmla="*/ 66 h 225"/>
                  <a:gd name="T56" fmla="*/ 125 w 201"/>
                  <a:gd name="T57" fmla="*/ 86 h 225"/>
                  <a:gd name="T58" fmla="*/ 132 w 201"/>
                  <a:gd name="T59" fmla="*/ 125 h 225"/>
                  <a:gd name="T60" fmla="*/ 105 w 201"/>
                  <a:gd name="T61" fmla="*/ 154 h 225"/>
                  <a:gd name="T62" fmla="*/ 77 w 201"/>
                  <a:gd name="T63" fmla="*/ 131 h 225"/>
                  <a:gd name="T64" fmla="*/ 78 w 201"/>
                  <a:gd name="T65" fmla="*/ 97 h 225"/>
                  <a:gd name="T66" fmla="*/ 111 w 201"/>
                  <a:gd name="T67" fmla="*/ 101 h 225"/>
                  <a:gd name="T68" fmla="*/ 87 w 201"/>
                  <a:gd name="T69" fmla="*/ 111 h 225"/>
                  <a:gd name="T70" fmla="*/ 111 w 201"/>
                  <a:gd name="T71" fmla="*/ 140 h 225"/>
                  <a:gd name="T72" fmla="*/ 118 w 201"/>
                  <a:gd name="T73" fmla="*/ 99 h 225"/>
                  <a:gd name="T74" fmla="*/ 82 w 201"/>
                  <a:gd name="T75" fmla="*/ 78 h 225"/>
                  <a:gd name="T76" fmla="*/ 54 w 201"/>
                  <a:gd name="T77" fmla="*/ 106 h 225"/>
                  <a:gd name="T78" fmla="*/ 59 w 201"/>
                  <a:gd name="T79" fmla="*/ 153 h 225"/>
                  <a:gd name="T80" fmla="*/ 98 w 201"/>
                  <a:gd name="T81" fmla="*/ 174 h 225"/>
                  <a:gd name="T82" fmla="*/ 141 w 201"/>
                  <a:gd name="T83" fmla="*/ 157 h 225"/>
                  <a:gd name="T84" fmla="*/ 159 w 201"/>
                  <a:gd name="T85" fmla="*/ 114 h 225"/>
                  <a:gd name="T86" fmla="*/ 143 w 201"/>
                  <a:gd name="T87" fmla="*/ 70 h 225"/>
                  <a:gd name="T88" fmla="*/ 100 w 201"/>
                  <a:gd name="T89" fmla="*/ 47 h 225"/>
                  <a:gd name="T90" fmla="*/ 52 w 201"/>
                  <a:gd name="T91" fmla="*/ 55 h 225"/>
                  <a:gd name="T92" fmla="*/ 18 w 201"/>
                  <a:gd name="T93" fmla="*/ 97 h 225"/>
                  <a:gd name="T94" fmla="*/ 14 w 201"/>
                  <a:gd name="T95" fmla="*/ 129 h 225"/>
                  <a:gd name="T96" fmla="*/ 21 w 201"/>
                  <a:gd name="T97" fmla="*/ 160 h 225"/>
                  <a:gd name="T98" fmla="*/ 51 w 201"/>
                  <a:gd name="T99" fmla="*/ 200 h 225"/>
                  <a:gd name="T100" fmla="*/ 83 w 201"/>
                  <a:gd name="T101" fmla="*/ 210 h 225"/>
                  <a:gd name="T102" fmla="*/ 115 w 201"/>
                  <a:gd name="T103" fmla="*/ 207 h 225"/>
                  <a:gd name="T104" fmla="*/ 147 w 201"/>
                  <a:gd name="T105" fmla="*/ 192 h 225"/>
                  <a:gd name="T106" fmla="*/ 180 w 201"/>
                  <a:gd name="T107" fmla="*/ 152 h 225"/>
                  <a:gd name="T108" fmla="*/ 189 w 201"/>
                  <a:gd name="T109" fmla="*/ 119 h 225"/>
                  <a:gd name="T110" fmla="*/ 187 w 201"/>
                  <a:gd name="T111" fmla="*/ 84 h 225"/>
                  <a:gd name="T112" fmla="*/ 169 w 201"/>
                  <a:gd name="T113" fmla="*/ 47 h 225"/>
                  <a:gd name="T114" fmla="*/ 139 w 201"/>
                  <a:gd name="T115" fmla="*/ 19 h 225"/>
                  <a:gd name="T116" fmla="*/ 104 w 201"/>
                  <a:gd name="T117" fmla="*/ 13 h 225"/>
                  <a:gd name="T118" fmla="*/ 72 w 201"/>
                  <a:gd name="T119" fmla="*/ 23 h 225"/>
                  <a:gd name="T120" fmla="*/ 35 w 201"/>
                  <a:gd name="T121" fmla="*/ 37 h 2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1" h="225">
                    <a:moveTo>
                      <a:pt x="40" y="25"/>
                    </a:move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7" y="15"/>
                    </a:lnTo>
                    <a:lnTo>
                      <a:pt x="59" y="14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8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97" y="1"/>
                    </a:lnTo>
                    <a:lnTo>
                      <a:pt x="99" y="1"/>
                    </a:lnTo>
                    <a:lnTo>
                      <a:pt x="101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29" y="2"/>
                    </a:lnTo>
                    <a:lnTo>
                      <a:pt x="131" y="3"/>
                    </a:lnTo>
                    <a:lnTo>
                      <a:pt x="133" y="3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7"/>
                    </a:lnTo>
                    <a:lnTo>
                      <a:pt x="143" y="7"/>
                    </a:lnTo>
                    <a:lnTo>
                      <a:pt x="145" y="8"/>
                    </a:lnTo>
                    <a:lnTo>
                      <a:pt x="147" y="9"/>
                    </a:lnTo>
                    <a:lnTo>
                      <a:pt x="149" y="10"/>
                    </a:lnTo>
                    <a:lnTo>
                      <a:pt x="150" y="11"/>
                    </a:lnTo>
                    <a:lnTo>
                      <a:pt x="152" y="12"/>
                    </a:lnTo>
                    <a:lnTo>
                      <a:pt x="153" y="14"/>
                    </a:lnTo>
                    <a:lnTo>
                      <a:pt x="155" y="15"/>
                    </a:lnTo>
                    <a:lnTo>
                      <a:pt x="157" y="16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5"/>
                    </a:lnTo>
                    <a:lnTo>
                      <a:pt x="168" y="26"/>
                    </a:lnTo>
                    <a:lnTo>
                      <a:pt x="169" y="28"/>
                    </a:lnTo>
                    <a:lnTo>
                      <a:pt x="170" y="29"/>
                    </a:lnTo>
                    <a:lnTo>
                      <a:pt x="171" y="31"/>
                    </a:lnTo>
                    <a:lnTo>
                      <a:pt x="173" y="33"/>
                    </a:lnTo>
                    <a:lnTo>
                      <a:pt x="174" y="34"/>
                    </a:lnTo>
                    <a:lnTo>
                      <a:pt x="175" y="36"/>
                    </a:lnTo>
                    <a:lnTo>
                      <a:pt x="177" y="37"/>
                    </a:lnTo>
                    <a:lnTo>
                      <a:pt x="178" y="40"/>
                    </a:lnTo>
                    <a:lnTo>
                      <a:pt x="179" y="41"/>
                    </a:lnTo>
                    <a:lnTo>
                      <a:pt x="180" y="43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3" y="48"/>
                    </a:lnTo>
                    <a:lnTo>
                      <a:pt x="185" y="50"/>
                    </a:lnTo>
                    <a:lnTo>
                      <a:pt x="186" y="52"/>
                    </a:lnTo>
                    <a:lnTo>
                      <a:pt x="187" y="54"/>
                    </a:lnTo>
                    <a:lnTo>
                      <a:pt x="188" y="55"/>
                    </a:lnTo>
                    <a:lnTo>
                      <a:pt x="189" y="57"/>
                    </a:lnTo>
                    <a:lnTo>
                      <a:pt x="190" y="59"/>
                    </a:lnTo>
                    <a:lnTo>
                      <a:pt x="191" y="61"/>
                    </a:lnTo>
                    <a:lnTo>
                      <a:pt x="191" y="63"/>
                    </a:lnTo>
                    <a:lnTo>
                      <a:pt x="192" y="65"/>
                    </a:lnTo>
                    <a:lnTo>
                      <a:pt x="193" y="67"/>
                    </a:lnTo>
                    <a:lnTo>
                      <a:pt x="194" y="69"/>
                    </a:lnTo>
                    <a:lnTo>
                      <a:pt x="194" y="71"/>
                    </a:lnTo>
                    <a:lnTo>
                      <a:pt x="195" y="72"/>
                    </a:lnTo>
                    <a:lnTo>
                      <a:pt x="195" y="74"/>
                    </a:lnTo>
                    <a:lnTo>
                      <a:pt x="197" y="76"/>
                    </a:lnTo>
                    <a:lnTo>
                      <a:pt x="197" y="78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199" y="84"/>
                    </a:lnTo>
                    <a:lnTo>
                      <a:pt x="199" y="86"/>
                    </a:lnTo>
                    <a:lnTo>
                      <a:pt x="199" y="87"/>
                    </a:lnTo>
                    <a:lnTo>
                      <a:pt x="200" y="90"/>
                    </a:lnTo>
                    <a:lnTo>
                      <a:pt x="200" y="91"/>
                    </a:lnTo>
                    <a:lnTo>
                      <a:pt x="200" y="93"/>
                    </a:lnTo>
                    <a:lnTo>
                      <a:pt x="200" y="95"/>
                    </a:lnTo>
                    <a:lnTo>
                      <a:pt x="200" y="97"/>
                    </a:lnTo>
                    <a:lnTo>
                      <a:pt x="201" y="99"/>
                    </a:lnTo>
                    <a:lnTo>
                      <a:pt x="201" y="101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1" y="105"/>
                    </a:lnTo>
                    <a:lnTo>
                      <a:pt x="201" y="107"/>
                    </a:lnTo>
                    <a:lnTo>
                      <a:pt x="201" y="109"/>
                    </a:lnTo>
                    <a:lnTo>
                      <a:pt x="201" y="111"/>
                    </a:lnTo>
                    <a:lnTo>
                      <a:pt x="201" y="113"/>
                    </a:lnTo>
                    <a:lnTo>
                      <a:pt x="200" y="114"/>
                    </a:lnTo>
                    <a:lnTo>
                      <a:pt x="200" y="116"/>
                    </a:lnTo>
                    <a:lnTo>
                      <a:pt x="200" y="117"/>
                    </a:lnTo>
                    <a:lnTo>
                      <a:pt x="200" y="120"/>
                    </a:lnTo>
                    <a:lnTo>
                      <a:pt x="200" y="121"/>
                    </a:lnTo>
                    <a:lnTo>
                      <a:pt x="200" y="123"/>
                    </a:lnTo>
                    <a:lnTo>
                      <a:pt x="200" y="125"/>
                    </a:lnTo>
                    <a:lnTo>
                      <a:pt x="200" y="127"/>
                    </a:lnTo>
                    <a:lnTo>
                      <a:pt x="199" y="128"/>
                    </a:lnTo>
                    <a:lnTo>
                      <a:pt x="199" y="130"/>
                    </a:lnTo>
                    <a:lnTo>
                      <a:pt x="198" y="132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8"/>
                    </a:lnTo>
                    <a:lnTo>
                      <a:pt x="197" y="140"/>
                    </a:lnTo>
                    <a:lnTo>
                      <a:pt x="196" y="141"/>
                    </a:lnTo>
                    <a:lnTo>
                      <a:pt x="195" y="143"/>
                    </a:lnTo>
                    <a:lnTo>
                      <a:pt x="195" y="145"/>
                    </a:lnTo>
                    <a:lnTo>
                      <a:pt x="195" y="147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92" y="154"/>
                    </a:lnTo>
                    <a:lnTo>
                      <a:pt x="191" y="156"/>
                    </a:lnTo>
                    <a:lnTo>
                      <a:pt x="191" y="157"/>
                    </a:lnTo>
                    <a:lnTo>
                      <a:pt x="190" y="159"/>
                    </a:lnTo>
                    <a:lnTo>
                      <a:pt x="189" y="160"/>
                    </a:lnTo>
                    <a:lnTo>
                      <a:pt x="189" y="162"/>
                    </a:lnTo>
                    <a:lnTo>
                      <a:pt x="188" y="164"/>
                    </a:lnTo>
                    <a:lnTo>
                      <a:pt x="187" y="165"/>
                    </a:lnTo>
                    <a:lnTo>
                      <a:pt x="186" y="167"/>
                    </a:lnTo>
                    <a:lnTo>
                      <a:pt x="185" y="168"/>
                    </a:lnTo>
                    <a:lnTo>
                      <a:pt x="184" y="170"/>
                    </a:lnTo>
                    <a:lnTo>
                      <a:pt x="183" y="171"/>
                    </a:lnTo>
                    <a:lnTo>
                      <a:pt x="182" y="172"/>
                    </a:lnTo>
                    <a:lnTo>
                      <a:pt x="182" y="174"/>
                    </a:lnTo>
                    <a:lnTo>
                      <a:pt x="181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8" y="180"/>
                    </a:lnTo>
                    <a:lnTo>
                      <a:pt x="177" y="181"/>
                    </a:lnTo>
                    <a:lnTo>
                      <a:pt x="175" y="182"/>
                    </a:lnTo>
                    <a:lnTo>
                      <a:pt x="174" y="183"/>
                    </a:lnTo>
                    <a:lnTo>
                      <a:pt x="173" y="185"/>
                    </a:lnTo>
                    <a:lnTo>
                      <a:pt x="172" y="186"/>
                    </a:lnTo>
                    <a:lnTo>
                      <a:pt x="171" y="188"/>
                    </a:lnTo>
                    <a:lnTo>
                      <a:pt x="169" y="190"/>
                    </a:lnTo>
                    <a:lnTo>
                      <a:pt x="166" y="193"/>
                    </a:lnTo>
                    <a:lnTo>
                      <a:pt x="165" y="194"/>
                    </a:lnTo>
                    <a:lnTo>
                      <a:pt x="163" y="195"/>
                    </a:lnTo>
                    <a:lnTo>
                      <a:pt x="162" y="196"/>
                    </a:lnTo>
                    <a:lnTo>
                      <a:pt x="161" y="197"/>
                    </a:lnTo>
                    <a:lnTo>
                      <a:pt x="159" y="199"/>
                    </a:lnTo>
                    <a:lnTo>
                      <a:pt x="158" y="200"/>
                    </a:lnTo>
                    <a:lnTo>
                      <a:pt x="156" y="201"/>
                    </a:lnTo>
                    <a:lnTo>
                      <a:pt x="155" y="202"/>
                    </a:lnTo>
                    <a:lnTo>
                      <a:pt x="153" y="203"/>
                    </a:lnTo>
                    <a:lnTo>
                      <a:pt x="151" y="203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7"/>
                    </a:lnTo>
                    <a:lnTo>
                      <a:pt x="145" y="208"/>
                    </a:lnTo>
                    <a:lnTo>
                      <a:pt x="143" y="208"/>
                    </a:lnTo>
                    <a:lnTo>
                      <a:pt x="142" y="209"/>
                    </a:lnTo>
                    <a:lnTo>
                      <a:pt x="140" y="210"/>
                    </a:lnTo>
                    <a:lnTo>
                      <a:pt x="139" y="211"/>
                    </a:lnTo>
                    <a:lnTo>
                      <a:pt x="137" y="212"/>
                    </a:lnTo>
                    <a:lnTo>
                      <a:pt x="135" y="213"/>
                    </a:lnTo>
                    <a:lnTo>
                      <a:pt x="133" y="214"/>
                    </a:lnTo>
                    <a:lnTo>
                      <a:pt x="131" y="214"/>
                    </a:lnTo>
                    <a:lnTo>
                      <a:pt x="130" y="215"/>
                    </a:lnTo>
                    <a:lnTo>
                      <a:pt x="128" y="216"/>
                    </a:lnTo>
                    <a:lnTo>
                      <a:pt x="126" y="217"/>
                    </a:lnTo>
                    <a:lnTo>
                      <a:pt x="124" y="217"/>
                    </a:lnTo>
                    <a:lnTo>
                      <a:pt x="123" y="218"/>
                    </a:lnTo>
                    <a:lnTo>
                      <a:pt x="121" y="219"/>
                    </a:lnTo>
                    <a:lnTo>
                      <a:pt x="119" y="219"/>
                    </a:lnTo>
                    <a:lnTo>
                      <a:pt x="117" y="220"/>
                    </a:lnTo>
                    <a:lnTo>
                      <a:pt x="115" y="220"/>
                    </a:lnTo>
                    <a:lnTo>
                      <a:pt x="113" y="220"/>
                    </a:lnTo>
                    <a:lnTo>
                      <a:pt x="112" y="221"/>
                    </a:lnTo>
                    <a:lnTo>
                      <a:pt x="110" y="221"/>
                    </a:lnTo>
                    <a:lnTo>
                      <a:pt x="108" y="222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2" y="223"/>
                    </a:lnTo>
                    <a:lnTo>
                      <a:pt x="101" y="224"/>
                    </a:lnTo>
                    <a:lnTo>
                      <a:pt x="99" y="224"/>
                    </a:lnTo>
                    <a:lnTo>
                      <a:pt x="97" y="224"/>
                    </a:lnTo>
                    <a:lnTo>
                      <a:pt x="95" y="224"/>
                    </a:lnTo>
                    <a:lnTo>
                      <a:pt x="93" y="225"/>
                    </a:lnTo>
                    <a:lnTo>
                      <a:pt x="91" y="225"/>
                    </a:lnTo>
                    <a:lnTo>
                      <a:pt x="89" y="225"/>
                    </a:lnTo>
                    <a:lnTo>
                      <a:pt x="88" y="225"/>
                    </a:lnTo>
                    <a:lnTo>
                      <a:pt x="85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5" y="225"/>
                    </a:lnTo>
                    <a:lnTo>
                      <a:pt x="73" y="224"/>
                    </a:lnTo>
                    <a:lnTo>
                      <a:pt x="71" y="224"/>
                    </a:lnTo>
                    <a:lnTo>
                      <a:pt x="69" y="224"/>
                    </a:lnTo>
                    <a:lnTo>
                      <a:pt x="68" y="224"/>
                    </a:lnTo>
                    <a:lnTo>
                      <a:pt x="66" y="223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1" y="222"/>
                    </a:lnTo>
                    <a:lnTo>
                      <a:pt x="59" y="221"/>
                    </a:lnTo>
                    <a:lnTo>
                      <a:pt x="57" y="221"/>
                    </a:lnTo>
                    <a:lnTo>
                      <a:pt x="56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1" y="219"/>
                    </a:lnTo>
                    <a:lnTo>
                      <a:pt x="50" y="218"/>
                    </a:lnTo>
                    <a:lnTo>
                      <a:pt x="48" y="217"/>
                    </a:lnTo>
                    <a:lnTo>
                      <a:pt x="47" y="216"/>
                    </a:lnTo>
                    <a:lnTo>
                      <a:pt x="45" y="215"/>
                    </a:lnTo>
                    <a:lnTo>
                      <a:pt x="43" y="214"/>
                    </a:lnTo>
                    <a:lnTo>
                      <a:pt x="42" y="214"/>
                    </a:lnTo>
                    <a:lnTo>
                      <a:pt x="41" y="213"/>
                    </a:lnTo>
                    <a:lnTo>
                      <a:pt x="39" y="212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5" y="208"/>
                    </a:lnTo>
                    <a:lnTo>
                      <a:pt x="34" y="207"/>
                    </a:lnTo>
                    <a:lnTo>
                      <a:pt x="33" y="206"/>
                    </a:lnTo>
                    <a:lnTo>
                      <a:pt x="30" y="204"/>
                    </a:lnTo>
                    <a:lnTo>
                      <a:pt x="28" y="202"/>
                    </a:lnTo>
                    <a:lnTo>
                      <a:pt x="27" y="200"/>
                    </a:lnTo>
                    <a:lnTo>
                      <a:pt x="26" y="199"/>
                    </a:lnTo>
                    <a:lnTo>
                      <a:pt x="24" y="197"/>
                    </a:lnTo>
                    <a:lnTo>
                      <a:pt x="23" y="196"/>
                    </a:lnTo>
                    <a:lnTo>
                      <a:pt x="22" y="195"/>
                    </a:lnTo>
                    <a:lnTo>
                      <a:pt x="21" y="193"/>
                    </a:lnTo>
                    <a:lnTo>
                      <a:pt x="20" y="192"/>
                    </a:lnTo>
                    <a:lnTo>
                      <a:pt x="19" y="191"/>
                    </a:lnTo>
                    <a:lnTo>
                      <a:pt x="18" y="189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6" y="184"/>
                    </a:lnTo>
                    <a:lnTo>
                      <a:pt x="14" y="183"/>
                    </a:lnTo>
                    <a:lnTo>
                      <a:pt x="14" y="182"/>
                    </a:lnTo>
                    <a:lnTo>
                      <a:pt x="13" y="180"/>
                    </a:lnTo>
                    <a:lnTo>
                      <a:pt x="12" y="178"/>
                    </a:lnTo>
                    <a:lnTo>
                      <a:pt x="11" y="176"/>
                    </a:lnTo>
                    <a:lnTo>
                      <a:pt x="11" y="175"/>
                    </a:lnTo>
                    <a:lnTo>
                      <a:pt x="10" y="173"/>
                    </a:lnTo>
                    <a:lnTo>
                      <a:pt x="9" y="172"/>
                    </a:lnTo>
                    <a:lnTo>
                      <a:pt x="9" y="170"/>
                    </a:lnTo>
                    <a:lnTo>
                      <a:pt x="8" y="168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6" y="163"/>
                    </a:lnTo>
                    <a:lnTo>
                      <a:pt x="5" y="162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1" y="146"/>
                    </a:lnTo>
                    <a:lnTo>
                      <a:pt x="1" y="144"/>
                    </a:lnTo>
                    <a:lnTo>
                      <a:pt x="1" y="142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1" y="102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3" y="93"/>
                    </a:lnTo>
                    <a:lnTo>
                      <a:pt x="4" y="91"/>
                    </a:lnTo>
                    <a:lnTo>
                      <a:pt x="4" y="90"/>
                    </a:lnTo>
                    <a:lnTo>
                      <a:pt x="5" y="89"/>
                    </a:lnTo>
                    <a:lnTo>
                      <a:pt x="6" y="87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8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3" y="73"/>
                    </a:lnTo>
                    <a:lnTo>
                      <a:pt x="14" y="70"/>
                    </a:lnTo>
                    <a:lnTo>
                      <a:pt x="16" y="67"/>
                    </a:lnTo>
                    <a:lnTo>
                      <a:pt x="18" y="65"/>
                    </a:lnTo>
                    <a:lnTo>
                      <a:pt x="20" y="63"/>
                    </a:lnTo>
                    <a:lnTo>
                      <a:pt x="21" y="61"/>
                    </a:lnTo>
                    <a:lnTo>
                      <a:pt x="23" y="59"/>
                    </a:lnTo>
                    <a:lnTo>
                      <a:pt x="26" y="57"/>
                    </a:lnTo>
                    <a:lnTo>
                      <a:pt x="28" y="55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48"/>
                    </a:lnTo>
                    <a:lnTo>
                      <a:pt x="39" y="47"/>
                    </a:lnTo>
                    <a:lnTo>
                      <a:pt x="40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7" y="42"/>
                    </a:lnTo>
                    <a:lnTo>
                      <a:pt x="49" y="41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4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0" y="35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7" y="34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4" y="33"/>
                    </a:lnTo>
                    <a:lnTo>
                      <a:pt x="95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4"/>
                    </a:lnTo>
                    <a:lnTo>
                      <a:pt x="104" y="34"/>
                    </a:lnTo>
                    <a:lnTo>
                      <a:pt x="105" y="34"/>
                    </a:lnTo>
                    <a:lnTo>
                      <a:pt x="107" y="34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2" y="35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7" y="36"/>
                    </a:lnTo>
                    <a:lnTo>
                      <a:pt x="118" y="37"/>
                    </a:lnTo>
                    <a:lnTo>
                      <a:pt x="119" y="37"/>
                    </a:lnTo>
                    <a:lnTo>
                      <a:pt x="120" y="37"/>
                    </a:lnTo>
                    <a:lnTo>
                      <a:pt x="121" y="38"/>
                    </a:lnTo>
                    <a:lnTo>
                      <a:pt x="124" y="39"/>
                    </a:lnTo>
                    <a:lnTo>
                      <a:pt x="127" y="40"/>
                    </a:lnTo>
                    <a:lnTo>
                      <a:pt x="128" y="41"/>
                    </a:lnTo>
                    <a:lnTo>
                      <a:pt x="129" y="42"/>
                    </a:lnTo>
                    <a:lnTo>
                      <a:pt x="130" y="42"/>
                    </a:lnTo>
                    <a:lnTo>
                      <a:pt x="131" y="4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38" y="47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4" y="51"/>
                    </a:lnTo>
                    <a:lnTo>
                      <a:pt x="146" y="53"/>
                    </a:lnTo>
                    <a:lnTo>
                      <a:pt x="148" y="55"/>
                    </a:lnTo>
                    <a:lnTo>
                      <a:pt x="149" y="56"/>
                    </a:lnTo>
                    <a:lnTo>
                      <a:pt x="151" y="58"/>
                    </a:lnTo>
                    <a:lnTo>
                      <a:pt x="153" y="60"/>
                    </a:lnTo>
                    <a:lnTo>
                      <a:pt x="154" y="62"/>
                    </a:lnTo>
                    <a:lnTo>
                      <a:pt x="155" y="64"/>
                    </a:lnTo>
                    <a:lnTo>
                      <a:pt x="157" y="66"/>
                    </a:lnTo>
                    <a:lnTo>
                      <a:pt x="159" y="68"/>
                    </a:lnTo>
                    <a:lnTo>
                      <a:pt x="160" y="70"/>
                    </a:lnTo>
                    <a:lnTo>
                      <a:pt x="161" y="72"/>
                    </a:lnTo>
                    <a:lnTo>
                      <a:pt x="162" y="74"/>
                    </a:lnTo>
                    <a:lnTo>
                      <a:pt x="163" y="77"/>
                    </a:lnTo>
                    <a:lnTo>
                      <a:pt x="164" y="79"/>
                    </a:lnTo>
                    <a:lnTo>
                      <a:pt x="165" y="81"/>
                    </a:lnTo>
                    <a:lnTo>
                      <a:pt x="166" y="84"/>
                    </a:lnTo>
                    <a:lnTo>
                      <a:pt x="167" y="86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9" y="93"/>
                    </a:lnTo>
                    <a:lnTo>
                      <a:pt x="169" y="96"/>
                    </a:lnTo>
                    <a:lnTo>
                      <a:pt x="170" y="98"/>
                    </a:lnTo>
                    <a:lnTo>
                      <a:pt x="170" y="99"/>
                    </a:lnTo>
                    <a:lnTo>
                      <a:pt x="170" y="101"/>
                    </a:lnTo>
                    <a:lnTo>
                      <a:pt x="170" y="102"/>
                    </a:lnTo>
                    <a:lnTo>
                      <a:pt x="170" y="103"/>
                    </a:lnTo>
                    <a:lnTo>
                      <a:pt x="170" y="104"/>
                    </a:lnTo>
                    <a:lnTo>
                      <a:pt x="170" y="106"/>
                    </a:lnTo>
                    <a:lnTo>
                      <a:pt x="170" y="107"/>
                    </a:lnTo>
                    <a:lnTo>
                      <a:pt x="170" y="109"/>
                    </a:lnTo>
                    <a:lnTo>
                      <a:pt x="170" y="111"/>
                    </a:lnTo>
                    <a:lnTo>
                      <a:pt x="170" y="114"/>
                    </a:lnTo>
                    <a:lnTo>
                      <a:pt x="170" y="115"/>
                    </a:lnTo>
                    <a:lnTo>
                      <a:pt x="170" y="116"/>
                    </a:lnTo>
                    <a:lnTo>
                      <a:pt x="170" y="117"/>
                    </a:lnTo>
                    <a:lnTo>
                      <a:pt x="170" y="119"/>
                    </a:lnTo>
                    <a:lnTo>
                      <a:pt x="169" y="120"/>
                    </a:lnTo>
                    <a:lnTo>
                      <a:pt x="169" y="122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8" y="126"/>
                    </a:lnTo>
                    <a:lnTo>
                      <a:pt x="168" y="127"/>
                    </a:lnTo>
                    <a:lnTo>
                      <a:pt x="168" y="128"/>
                    </a:lnTo>
                    <a:lnTo>
                      <a:pt x="168" y="130"/>
                    </a:lnTo>
                    <a:lnTo>
                      <a:pt x="167" y="132"/>
                    </a:lnTo>
                    <a:lnTo>
                      <a:pt x="166" y="135"/>
                    </a:lnTo>
                    <a:lnTo>
                      <a:pt x="165" y="137"/>
                    </a:lnTo>
                    <a:lnTo>
                      <a:pt x="164" y="140"/>
                    </a:lnTo>
                    <a:lnTo>
                      <a:pt x="163" y="142"/>
                    </a:lnTo>
                    <a:lnTo>
                      <a:pt x="162" y="145"/>
                    </a:lnTo>
                    <a:lnTo>
                      <a:pt x="161" y="147"/>
                    </a:lnTo>
                    <a:lnTo>
                      <a:pt x="160" y="150"/>
                    </a:lnTo>
                    <a:lnTo>
                      <a:pt x="159" y="152"/>
                    </a:lnTo>
                    <a:lnTo>
                      <a:pt x="157" y="154"/>
                    </a:lnTo>
                    <a:lnTo>
                      <a:pt x="155" y="157"/>
                    </a:lnTo>
                    <a:lnTo>
                      <a:pt x="154" y="159"/>
                    </a:lnTo>
                    <a:lnTo>
                      <a:pt x="153" y="161"/>
                    </a:lnTo>
                    <a:lnTo>
                      <a:pt x="151" y="163"/>
                    </a:lnTo>
                    <a:lnTo>
                      <a:pt x="149" y="165"/>
                    </a:lnTo>
                    <a:lnTo>
                      <a:pt x="148" y="168"/>
                    </a:lnTo>
                    <a:lnTo>
                      <a:pt x="146" y="169"/>
                    </a:lnTo>
                    <a:lnTo>
                      <a:pt x="144" y="171"/>
                    </a:lnTo>
                    <a:lnTo>
                      <a:pt x="142" y="172"/>
                    </a:lnTo>
                    <a:lnTo>
                      <a:pt x="140" y="175"/>
                    </a:lnTo>
                    <a:lnTo>
                      <a:pt x="138" y="176"/>
                    </a:lnTo>
                    <a:lnTo>
                      <a:pt x="135" y="177"/>
                    </a:lnTo>
                    <a:lnTo>
                      <a:pt x="133" y="179"/>
                    </a:lnTo>
                    <a:lnTo>
                      <a:pt x="131" y="180"/>
                    </a:lnTo>
                    <a:lnTo>
                      <a:pt x="129" y="181"/>
                    </a:lnTo>
                    <a:lnTo>
                      <a:pt x="127" y="182"/>
                    </a:lnTo>
                    <a:lnTo>
                      <a:pt x="124" y="183"/>
                    </a:lnTo>
                    <a:lnTo>
                      <a:pt x="122" y="184"/>
                    </a:lnTo>
                    <a:lnTo>
                      <a:pt x="120" y="184"/>
                    </a:lnTo>
                    <a:lnTo>
                      <a:pt x="119" y="185"/>
                    </a:lnTo>
                    <a:lnTo>
                      <a:pt x="118" y="185"/>
                    </a:lnTo>
                    <a:lnTo>
                      <a:pt x="117" y="185"/>
                    </a:lnTo>
                    <a:lnTo>
                      <a:pt x="115" y="186"/>
                    </a:lnTo>
                    <a:lnTo>
                      <a:pt x="114" y="186"/>
                    </a:lnTo>
                    <a:lnTo>
                      <a:pt x="113" y="187"/>
                    </a:lnTo>
                    <a:lnTo>
                      <a:pt x="111" y="187"/>
                    </a:lnTo>
                    <a:lnTo>
                      <a:pt x="110" y="187"/>
                    </a:lnTo>
                    <a:lnTo>
                      <a:pt x="109" y="187"/>
                    </a:lnTo>
                    <a:lnTo>
                      <a:pt x="107" y="187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1" y="188"/>
                    </a:lnTo>
                    <a:lnTo>
                      <a:pt x="99" y="188"/>
                    </a:lnTo>
                    <a:lnTo>
                      <a:pt x="98" y="188"/>
                    </a:lnTo>
                    <a:lnTo>
                      <a:pt x="97" y="188"/>
                    </a:lnTo>
                    <a:lnTo>
                      <a:pt x="95" y="188"/>
                    </a:lnTo>
                    <a:lnTo>
                      <a:pt x="94" y="187"/>
                    </a:lnTo>
                    <a:lnTo>
                      <a:pt x="93" y="187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6"/>
                    </a:lnTo>
                    <a:lnTo>
                      <a:pt x="85" y="186"/>
                    </a:lnTo>
                    <a:lnTo>
                      <a:pt x="83" y="185"/>
                    </a:lnTo>
                    <a:lnTo>
                      <a:pt x="82" y="185"/>
                    </a:lnTo>
                    <a:lnTo>
                      <a:pt x="81" y="184"/>
                    </a:lnTo>
                    <a:lnTo>
                      <a:pt x="80" y="184"/>
                    </a:lnTo>
                    <a:lnTo>
                      <a:pt x="77" y="183"/>
                    </a:lnTo>
                    <a:lnTo>
                      <a:pt x="75" y="182"/>
                    </a:lnTo>
                    <a:lnTo>
                      <a:pt x="72" y="181"/>
                    </a:lnTo>
                    <a:lnTo>
                      <a:pt x="70" y="180"/>
                    </a:lnTo>
                    <a:lnTo>
                      <a:pt x="68" y="179"/>
                    </a:lnTo>
                    <a:lnTo>
                      <a:pt x="65" y="177"/>
                    </a:lnTo>
                    <a:lnTo>
                      <a:pt x="63" y="176"/>
                    </a:lnTo>
                    <a:lnTo>
                      <a:pt x="61" y="175"/>
                    </a:lnTo>
                    <a:lnTo>
                      <a:pt x="59" y="172"/>
                    </a:lnTo>
                    <a:lnTo>
                      <a:pt x="57" y="171"/>
                    </a:lnTo>
                    <a:lnTo>
                      <a:pt x="55" y="169"/>
                    </a:lnTo>
                    <a:lnTo>
                      <a:pt x="54" y="168"/>
                    </a:lnTo>
                    <a:lnTo>
                      <a:pt x="52" y="165"/>
                    </a:lnTo>
                    <a:lnTo>
                      <a:pt x="51" y="163"/>
                    </a:lnTo>
                    <a:lnTo>
                      <a:pt x="49" y="160"/>
                    </a:lnTo>
                    <a:lnTo>
                      <a:pt x="48" y="158"/>
                    </a:lnTo>
                    <a:lnTo>
                      <a:pt x="47" y="156"/>
                    </a:lnTo>
                    <a:lnTo>
                      <a:pt x="47" y="155"/>
                    </a:lnTo>
                    <a:lnTo>
                      <a:pt x="46" y="153"/>
                    </a:lnTo>
                    <a:lnTo>
                      <a:pt x="45" y="152"/>
                    </a:lnTo>
                    <a:lnTo>
                      <a:pt x="44" y="151"/>
                    </a:lnTo>
                    <a:lnTo>
                      <a:pt x="44" y="150"/>
                    </a:lnTo>
                    <a:lnTo>
                      <a:pt x="44" y="148"/>
                    </a:lnTo>
                    <a:lnTo>
                      <a:pt x="43" y="147"/>
                    </a:lnTo>
                    <a:lnTo>
                      <a:pt x="43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2" y="141"/>
                    </a:lnTo>
                    <a:lnTo>
                      <a:pt x="41" y="140"/>
                    </a:lnTo>
                    <a:lnTo>
                      <a:pt x="41" y="139"/>
                    </a:lnTo>
                    <a:lnTo>
                      <a:pt x="41" y="137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40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9" y="127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20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1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7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99"/>
                    </a:lnTo>
                    <a:lnTo>
                      <a:pt x="41" y="98"/>
                    </a:lnTo>
                    <a:lnTo>
                      <a:pt x="41" y="96"/>
                    </a:lnTo>
                    <a:lnTo>
                      <a:pt x="42" y="94"/>
                    </a:lnTo>
                    <a:lnTo>
                      <a:pt x="43" y="92"/>
                    </a:lnTo>
                    <a:lnTo>
                      <a:pt x="43" y="89"/>
                    </a:lnTo>
                    <a:lnTo>
                      <a:pt x="44" y="87"/>
                    </a:lnTo>
                    <a:lnTo>
                      <a:pt x="45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51" y="76"/>
                    </a:lnTo>
                    <a:lnTo>
                      <a:pt x="52" y="74"/>
                    </a:lnTo>
                    <a:lnTo>
                      <a:pt x="53" y="73"/>
                    </a:lnTo>
                    <a:lnTo>
                      <a:pt x="55" y="72"/>
                    </a:lnTo>
                    <a:lnTo>
                      <a:pt x="56" y="71"/>
                    </a:lnTo>
                    <a:lnTo>
                      <a:pt x="58" y="70"/>
                    </a:lnTo>
                    <a:lnTo>
                      <a:pt x="59" y="69"/>
                    </a:lnTo>
                    <a:lnTo>
                      <a:pt x="61" y="68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5" y="66"/>
                    </a:lnTo>
                    <a:lnTo>
                      <a:pt x="67" y="65"/>
                    </a:lnTo>
                    <a:lnTo>
                      <a:pt x="69" y="65"/>
                    </a:lnTo>
                    <a:lnTo>
                      <a:pt x="70" y="65"/>
                    </a:lnTo>
                    <a:lnTo>
                      <a:pt x="72" y="64"/>
                    </a:lnTo>
                    <a:lnTo>
                      <a:pt x="74" y="64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5" y="67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1" y="69"/>
                    </a:lnTo>
                    <a:lnTo>
                      <a:pt x="102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2"/>
                    </a:lnTo>
                    <a:lnTo>
                      <a:pt x="109" y="73"/>
                    </a:lnTo>
                    <a:lnTo>
                      <a:pt x="111" y="74"/>
                    </a:lnTo>
                    <a:lnTo>
                      <a:pt x="112" y="74"/>
                    </a:lnTo>
                    <a:lnTo>
                      <a:pt x="113" y="76"/>
                    </a:lnTo>
                    <a:lnTo>
                      <a:pt x="115" y="77"/>
                    </a:lnTo>
                    <a:lnTo>
                      <a:pt x="117" y="78"/>
                    </a:lnTo>
                    <a:lnTo>
                      <a:pt x="118" y="79"/>
                    </a:lnTo>
                    <a:lnTo>
                      <a:pt x="119" y="80"/>
                    </a:lnTo>
                    <a:lnTo>
                      <a:pt x="120" y="82"/>
                    </a:lnTo>
                    <a:lnTo>
                      <a:pt x="122" y="83"/>
                    </a:lnTo>
                    <a:lnTo>
                      <a:pt x="123" y="84"/>
                    </a:lnTo>
                    <a:lnTo>
                      <a:pt x="124" y="85"/>
                    </a:lnTo>
                    <a:lnTo>
                      <a:pt x="125" y="86"/>
                    </a:lnTo>
                    <a:lnTo>
                      <a:pt x="126" y="88"/>
                    </a:lnTo>
                    <a:lnTo>
                      <a:pt x="127" y="90"/>
                    </a:lnTo>
                    <a:lnTo>
                      <a:pt x="128" y="91"/>
                    </a:lnTo>
                    <a:lnTo>
                      <a:pt x="129" y="92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31" y="97"/>
                    </a:lnTo>
                    <a:lnTo>
                      <a:pt x="131" y="99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3" y="104"/>
                    </a:lnTo>
                    <a:lnTo>
                      <a:pt x="133" y="106"/>
                    </a:lnTo>
                    <a:lnTo>
                      <a:pt x="134" y="108"/>
                    </a:lnTo>
                    <a:lnTo>
                      <a:pt x="133" y="110"/>
                    </a:lnTo>
                    <a:lnTo>
                      <a:pt x="133" y="111"/>
                    </a:lnTo>
                    <a:lnTo>
                      <a:pt x="133" y="113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1"/>
                    </a:lnTo>
                    <a:lnTo>
                      <a:pt x="132" y="123"/>
                    </a:lnTo>
                    <a:lnTo>
                      <a:pt x="132" y="125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29" y="134"/>
                    </a:lnTo>
                    <a:lnTo>
                      <a:pt x="128" y="136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5" y="141"/>
                    </a:lnTo>
                    <a:lnTo>
                      <a:pt x="124" y="142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8"/>
                    </a:lnTo>
                    <a:lnTo>
                      <a:pt x="119" y="150"/>
                    </a:lnTo>
                    <a:lnTo>
                      <a:pt x="117" y="151"/>
                    </a:lnTo>
                    <a:lnTo>
                      <a:pt x="114" y="153"/>
                    </a:lnTo>
                    <a:lnTo>
                      <a:pt x="112" y="154"/>
                    </a:lnTo>
                    <a:lnTo>
                      <a:pt x="109" y="155"/>
                    </a:lnTo>
                    <a:lnTo>
                      <a:pt x="108" y="155"/>
                    </a:lnTo>
                    <a:lnTo>
                      <a:pt x="107" y="155"/>
                    </a:lnTo>
                    <a:lnTo>
                      <a:pt x="105" y="154"/>
                    </a:lnTo>
                    <a:lnTo>
                      <a:pt x="103" y="154"/>
                    </a:lnTo>
                    <a:lnTo>
                      <a:pt x="102" y="154"/>
                    </a:lnTo>
                    <a:lnTo>
                      <a:pt x="101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6" y="152"/>
                    </a:lnTo>
                    <a:lnTo>
                      <a:pt x="95" y="151"/>
                    </a:lnTo>
                    <a:lnTo>
                      <a:pt x="93" y="150"/>
                    </a:lnTo>
                    <a:lnTo>
                      <a:pt x="92" y="149"/>
                    </a:lnTo>
                    <a:lnTo>
                      <a:pt x="91" y="148"/>
                    </a:lnTo>
                    <a:lnTo>
                      <a:pt x="89" y="147"/>
                    </a:lnTo>
                    <a:lnTo>
                      <a:pt x="88" y="145"/>
                    </a:lnTo>
                    <a:lnTo>
                      <a:pt x="87" y="144"/>
                    </a:lnTo>
                    <a:lnTo>
                      <a:pt x="85" y="142"/>
                    </a:lnTo>
                    <a:lnTo>
                      <a:pt x="84" y="141"/>
                    </a:lnTo>
                    <a:lnTo>
                      <a:pt x="83" y="140"/>
                    </a:lnTo>
                    <a:lnTo>
                      <a:pt x="82" y="139"/>
                    </a:lnTo>
                    <a:lnTo>
                      <a:pt x="81" y="136"/>
                    </a:lnTo>
                    <a:lnTo>
                      <a:pt x="80" y="135"/>
                    </a:lnTo>
                    <a:lnTo>
                      <a:pt x="79" y="134"/>
                    </a:lnTo>
                    <a:lnTo>
                      <a:pt x="78" y="132"/>
                    </a:lnTo>
                    <a:lnTo>
                      <a:pt x="77" y="131"/>
                    </a:lnTo>
                    <a:lnTo>
                      <a:pt x="76" y="129"/>
                    </a:lnTo>
                    <a:lnTo>
                      <a:pt x="75" y="127"/>
                    </a:lnTo>
                    <a:lnTo>
                      <a:pt x="74" y="126"/>
                    </a:lnTo>
                    <a:lnTo>
                      <a:pt x="74" y="124"/>
                    </a:lnTo>
                    <a:lnTo>
                      <a:pt x="73" y="122"/>
                    </a:lnTo>
                    <a:lnTo>
                      <a:pt x="73" y="121"/>
                    </a:lnTo>
                    <a:lnTo>
                      <a:pt x="73" y="120"/>
                    </a:lnTo>
                    <a:lnTo>
                      <a:pt x="72" y="118"/>
                    </a:lnTo>
                    <a:lnTo>
                      <a:pt x="72" y="116"/>
                    </a:lnTo>
                    <a:lnTo>
                      <a:pt x="72" y="115"/>
                    </a:lnTo>
                    <a:lnTo>
                      <a:pt x="72" y="113"/>
                    </a:lnTo>
                    <a:lnTo>
                      <a:pt x="72" y="112"/>
                    </a:lnTo>
                    <a:lnTo>
                      <a:pt x="72" y="110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5"/>
                    </a:lnTo>
                    <a:lnTo>
                      <a:pt x="73" y="104"/>
                    </a:lnTo>
                    <a:lnTo>
                      <a:pt x="74" y="103"/>
                    </a:lnTo>
                    <a:lnTo>
                      <a:pt x="75" y="101"/>
                    </a:lnTo>
                    <a:lnTo>
                      <a:pt x="77" y="99"/>
                    </a:lnTo>
                    <a:lnTo>
                      <a:pt x="78" y="97"/>
                    </a:lnTo>
                    <a:lnTo>
                      <a:pt x="79" y="95"/>
                    </a:lnTo>
                    <a:lnTo>
                      <a:pt x="81" y="93"/>
                    </a:lnTo>
                    <a:lnTo>
                      <a:pt x="83" y="92"/>
                    </a:lnTo>
                    <a:lnTo>
                      <a:pt x="84" y="91"/>
                    </a:lnTo>
                    <a:lnTo>
                      <a:pt x="86" y="90"/>
                    </a:lnTo>
                    <a:lnTo>
                      <a:pt x="88" y="89"/>
                    </a:lnTo>
                    <a:lnTo>
                      <a:pt x="90" y="89"/>
                    </a:lnTo>
                    <a:lnTo>
                      <a:pt x="92" y="88"/>
                    </a:lnTo>
                    <a:lnTo>
                      <a:pt x="94" y="88"/>
                    </a:lnTo>
                    <a:lnTo>
                      <a:pt x="95" y="88"/>
                    </a:lnTo>
                    <a:lnTo>
                      <a:pt x="97" y="89"/>
                    </a:lnTo>
                    <a:lnTo>
                      <a:pt x="99" y="89"/>
                    </a:lnTo>
                    <a:lnTo>
                      <a:pt x="100" y="89"/>
                    </a:lnTo>
                    <a:lnTo>
                      <a:pt x="102" y="90"/>
                    </a:lnTo>
                    <a:lnTo>
                      <a:pt x="103" y="91"/>
                    </a:lnTo>
                    <a:lnTo>
                      <a:pt x="105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5"/>
                    </a:lnTo>
                    <a:lnTo>
                      <a:pt x="110" y="97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02"/>
                    </a:lnTo>
                    <a:lnTo>
                      <a:pt x="111" y="104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10"/>
                    </a:lnTo>
                    <a:lnTo>
                      <a:pt x="107" y="111"/>
                    </a:lnTo>
                    <a:lnTo>
                      <a:pt x="105" y="113"/>
                    </a:lnTo>
                    <a:lnTo>
                      <a:pt x="103" y="114"/>
                    </a:lnTo>
                    <a:lnTo>
                      <a:pt x="102" y="115"/>
                    </a:lnTo>
                    <a:lnTo>
                      <a:pt x="101" y="114"/>
                    </a:lnTo>
                    <a:lnTo>
                      <a:pt x="99" y="113"/>
                    </a:lnTo>
                    <a:lnTo>
                      <a:pt x="98" y="112"/>
                    </a:lnTo>
                    <a:lnTo>
                      <a:pt x="97" y="111"/>
                    </a:lnTo>
                    <a:lnTo>
                      <a:pt x="95" y="110"/>
                    </a:lnTo>
                    <a:lnTo>
                      <a:pt x="95" y="109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0" y="107"/>
                    </a:lnTo>
                    <a:lnTo>
                      <a:pt x="89" y="108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6" y="117"/>
                    </a:lnTo>
                    <a:lnTo>
                      <a:pt x="87" y="119"/>
                    </a:lnTo>
                    <a:lnTo>
                      <a:pt x="87" y="120"/>
                    </a:lnTo>
                    <a:lnTo>
                      <a:pt x="88" y="122"/>
                    </a:lnTo>
                    <a:lnTo>
                      <a:pt x="89" y="123"/>
                    </a:lnTo>
                    <a:lnTo>
                      <a:pt x="89" y="126"/>
                    </a:lnTo>
                    <a:lnTo>
                      <a:pt x="91" y="128"/>
                    </a:lnTo>
                    <a:lnTo>
                      <a:pt x="92" y="129"/>
                    </a:lnTo>
                    <a:lnTo>
                      <a:pt x="93" y="131"/>
                    </a:lnTo>
                    <a:lnTo>
                      <a:pt x="94" y="133"/>
                    </a:lnTo>
                    <a:lnTo>
                      <a:pt x="96" y="134"/>
                    </a:lnTo>
                    <a:lnTo>
                      <a:pt x="98" y="136"/>
                    </a:lnTo>
                    <a:lnTo>
                      <a:pt x="99" y="137"/>
                    </a:lnTo>
                    <a:lnTo>
                      <a:pt x="101" y="138"/>
                    </a:lnTo>
                    <a:lnTo>
                      <a:pt x="102" y="139"/>
                    </a:lnTo>
                    <a:lnTo>
                      <a:pt x="104" y="140"/>
                    </a:lnTo>
                    <a:lnTo>
                      <a:pt x="106" y="141"/>
                    </a:lnTo>
                    <a:lnTo>
                      <a:pt x="108" y="141"/>
                    </a:lnTo>
                    <a:lnTo>
                      <a:pt x="109" y="141"/>
                    </a:lnTo>
                    <a:lnTo>
                      <a:pt x="111" y="140"/>
                    </a:lnTo>
                    <a:lnTo>
                      <a:pt x="112" y="140"/>
                    </a:lnTo>
                    <a:lnTo>
                      <a:pt x="113" y="139"/>
                    </a:lnTo>
                    <a:lnTo>
                      <a:pt x="115" y="138"/>
                    </a:lnTo>
                    <a:lnTo>
                      <a:pt x="116" y="136"/>
                    </a:lnTo>
                    <a:lnTo>
                      <a:pt x="117" y="134"/>
                    </a:lnTo>
                    <a:lnTo>
                      <a:pt x="118" y="133"/>
                    </a:lnTo>
                    <a:lnTo>
                      <a:pt x="119" y="131"/>
                    </a:lnTo>
                    <a:lnTo>
                      <a:pt x="120" y="129"/>
                    </a:lnTo>
                    <a:lnTo>
                      <a:pt x="121" y="127"/>
                    </a:lnTo>
                    <a:lnTo>
                      <a:pt x="121" y="124"/>
                    </a:lnTo>
                    <a:lnTo>
                      <a:pt x="122" y="122"/>
                    </a:lnTo>
                    <a:lnTo>
                      <a:pt x="122" y="119"/>
                    </a:lnTo>
                    <a:lnTo>
                      <a:pt x="122" y="117"/>
                    </a:lnTo>
                    <a:lnTo>
                      <a:pt x="122" y="114"/>
                    </a:lnTo>
                    <a:lnTo>
                      <a:pt x="122" y="112"/>
                    </a:lnTo>
                    <a:lnTo>
                      <a:pt x="121" y="111"/>
                    </a:lnTo>
                    <a:lnTo>
                      <a:pt x="121" y="109"/>
                    </a:lnTo>
                    <a:lnTo>
                      <a:pt x="121" y="108"/>
                    </a:lnTo>
                    <a:lnTo>
                      <a:pt x="121" y="107"/>
                    </a:lnTo>
                    <a:lnTo>
                      <a:pt x="120" y="104"/>
                    </a:lnTo>
                    <a:lnTo>
                      <a:pt x="119" y="102"/>
                    </a:lnTo>
                    <a:lnTo>
                      <a:pt x="118" y="99"/>
                    </a:lnTo>
                    <a:lnTo>
                      <a:pt x="117" y="97"/>
                    </a:lnTo>
                    <a:lnTo>
                      <a:pt x="115" y="95"/>
                    </a:lnTo>
                    <a:lnTo>
                      <a:pt x="113" y="93"/>
                    </a:lnTo>
                    <a:lnTo>
                      <a:pt x="112" y="91"/>
                    </a:lnTo>
                    <a:lnTo>
                      <a:pt x="110" y="90"/>
                    </a:lnTo>
                    <a:lnTo>
                      <a:pt x="108" y="88"/>
                    </a:lnTo>
                    <a:lnTo>
                      <a:pt x="106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5" y="81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0" y="79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2" y="78"/>
                    </a:lnTo>
                    <a:lnTo>
                      <a:pt x="81" y="78"/>
                    </a:lnTo>
                    <a:lnTo>
                      <a:pt x="78" y="79"/>
                    </a:lnTo>
                    <a:lnTo>
                      <a:pt x="75" y="79"/>
                    </a:lnTo>
                    <a:lnTo>
                      <a:pt x="74" y="79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1"/>
                    </a:lnTo>
                    <a:lnTo>
                      <a:pt x="68" y="82"/>
                    </a:lnTo>
                    <a:lnTo>
                      <a:pt x="66" y="84"/>
                    </a:lnTo>
                    <a:lnTo>
                      <a:pt x="64" y="86"/>
                    </a:lnTo>
                    <a:lnTo>
                      <a:pt x="62" y="88"/>
                    </a:lnTo>
                    <a:lnTo>
                      <a:pt x="61" y="90"/>
                    </a:lnTo>
                    <a:lnTo>
                      <a:pt x="60" y="91"/>
                    </a:lnTo>
                    <a:lnTo>
                      <a:pt x="59" y="92"/>
                    </a:lnTo>
                    <a:lnTo>
                      <a:pt x="59" y="94"/>
                    </a:lnTo>
                    <a:lnTo>
                      <a:pt x="58" y="96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101"/>
                    </a:lnTo>
                    <a:lnTo>
                      <a:pt x="55" y="102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4" y="108"/>
                    </a:lnTo>
                    <a:lnTo>
                      <a:pt x="53" y="110"/>
                    </a:lnTo>
                    <a:lnTo>
                      <a:pt x="53" y="113"/>
                    </a:lnTo>
                    <a:lnTo>
                      <a:pt x="53" y="115"/>
                    </a:lnTo>
                    <a:lnTo>
                      <a:pt x="53" y="117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3" y="126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3" y="132"/>
                    </a:lnTo>
                    <a:lnTo>
                      <a:pt x="53" y="134"/>
                    </a:lnTo>
                    <a:lnTo>
                      <a:pt x="53" y="136"/>
                    </a:lnTo>
                    <a:lnTo>
                      <a:pt x="54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6" y="145"/>
                    </a:lnTo>
                    <a:lnTo>
                      <a:pt x="57" y="147"/>
                    </a:lnTo>
                    <a:lnTo>
                      <a:pt x="58" y="149"/>
                    </a:lnTo>
                    <a:lnTo>
                      <a:pt x="59" y="151"/>
                    </a:lnTo>
                    <a:lnTo>
                      <a:pt x="59" y="153"/>
                    </a:lnTo>
                    <a:lnTo>
                      <a:pt x="61" y="154"/>
                    </a:lnTo>
                    <a:lnTo>
                      <a:pt x="62" y="156"/>
                    </a:lnTo>
                    <a:lnTo>
                      <a:pt x="63" y="158"/>
                    </a:lnTo>
                    <a:lnTo>
                      <a:pt x="64" y="159"/>
                    </a:lnTo>
                    <a:lnTo>
                      <a:pt x="65" y="161"/>
                    </a:lnTo>
                    <a:lnTo>
                      <a:pt x="67" y="163"/>
                    </a:lnTo>
                    <a:lnTo>
                      <a:pt x="69" y="164"/>
                    </a:lnTo>
                    <a:lnTo>
                      <a:pt x="70" y="165"/>
                    </a:lnTo>
                    <a:lnTo>
                      <a:pt x="72" y="166"/>
                    </a:lnTo>
                    <a:lnTo>
                      <a:pt x="74" y="167"/>
                    </a:lnTo>
                    <a:lnTo>
                      <a:pt x="76" y="168"/>
                    </a:lnTo>
                    <a:lnTo>
                      <a:pt x="78" y="169"/>
                    </a:lnTo>
                    <a:lnTo>
                      <a:pt x="79" y="170"/>
                    </a:lnTo>
                    <a:lnTo>
                      <a:pt x="81" y="171"/>
                    </a:lnTo>
                    <a:lnTo>
                      <a:pt x="83" y="171"/>
                    </a:lnTo>
                    <a:lnTo>
                      <a:pt x="85" y="172"/>
                    </a:lnTo>
                    <a:lnTo>
                      <a:pt x="88" y="172"/>
                    </a:lnTo>
                    <a:lnTo>
                      <a:pt x="90" y="173"/>
                    </a:lnTo>
                    <a:lnTo>
                      <a:pt x="92" y="174"/>
                    </a:lnTo>
                    <a:lnTo>
                      <a:pt x="94" y="174"/>
                    </a:lnTo>
                    <a:lnTo>
                      <a:pt x="96" y="174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4"/>
                    </a:lnTo>
                    <a:lnTo>
                      <a:pt x="105" y="174"/>
                    </a:lnTo>
                    <a:lnTo>
                      <a:pt x="107" y="174"/>
                    </a:lnTo>
                    <a:lnTo>
                      <a:pt x="109" y="174"/>
                    </a:lnTo>
                    <a:lnTo>
                      <a:pt x="111" y="173"/>
                    </a:lnTo>
                    <a:lnTo>
                      <a:pt x="113" y="172"/>
                    </a:lnTo>
                    <a:lnTo>
                      <a:pt x="115" y="172"/>
                    </a:lnTo>
                    <a:lnTo>
                      <a:pt x="118" y="172"/>
                    </a:lnTo>
                    <a:lnTo>
                      <a:pt x="120" y="171"/>
                    </a:lnTo>
                    <a:lnTo>
                      <a:pt x="122" y="170"/>
                    </a:lnTo>
                    <a:lnTo>
                      <a:pt x="124" y="170"/>
                    </a:lnTo>
                    <a:lnTo>
                      <a:pt x="126" y="169"/>
                    </a:lnTo>
                    <a:lnTo>
                      <a:pt x="128" y="168"/>
                    </a:lnTo>
                    <a:lnTo>
                      <a:pt x="129" y="166"/>
                    </a:lnTo>
                    <a:lnTo>
                      <a:pt x="131" y="165"/>
                    </a:lnTo>
                    <a:lnTo>
                      <a:pt x="133" y="164"/>
                    </a:lnTo>
                    <a:lnTo>
                      <a:pt x="135" y="163"/>
                    </a:lnTo>
                    <a:lnTo>
                      <a:pt x="137" y="162"/>
                    </a:lnTo>
                    <a:lnTo>
                      <a:pt x="138" y="160"/>
                    </a:lnTo>
                    <a:lnTo>
                      <a:pt x="140" y="159"/>
                    </a:lnTo>
                    <a:lnTo>
                      <a:pt x="141" y="157"/>
                    </a:lnTo>
                    <a:lnTo>
                      <a:pt x="142" y="156"/>
                    </a:lnTo>
                    <a:lnTo>
                      <a:pt x="144" y="154"/>
                    </a:lnTo>
                    <a:lnTo>
                      <a:pt x="145" y="152"/>
                    </a:lnTo>
                    <a:lnTo>
                      <a:pt x="147" y="150"/>
                    </a:lnTo>
                    <a:lnTo>
                      <a:pt x="148" y="148"/>
                    </a:lnTo>
                    <a:lnTo>
                      <a:pt x="149" y="147"/>
                    </a:lnTo>
                    <a:lnTo>
                      <a:pt x="150" y="145"/>
                    </a:lnTo>
                    <a:lnTo>
                      <a:pt x="151" y="143"/>
                    </a:lnTo>
                    <a:lnTo>
                      <a:pt x="152" y="141"/>
                    </a:lnTo>
                    <a:lnTo>
                      <a:pt x="153" y="139"/>
                    </a:lnTo>
                    <a:lnTo>
                      <a:pt x="154" y="137"/>
                    </a:lnTo>
                    <a:lnTo>
                      <a:pt x="155" y="135"/>
                    </a:lnTo>
                    <a:lnTo>
                      <a:pt x="155" y="133"/>
                    </a:lnTo>
                    <a:lnTo>
                      <a:pt x="156" y="131"/>
                    </a:lnTo>
                    <a:lnTo>
                      <a:pt x="157" y="129"/>
                    </a:lnTo>
                    <a:lnTo>
                      <a:pt x="158" y="127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9" y="116"/>
                    </a:lnTo>
                    <a:lnTo>
                      <a:pt x="159" y="114"/>
                    </a:lnTo>
                    <a:lnTo>
                      <a:pt x="160" y="112"/>
                    </a:lnTo>
                    <a:lnTo>
                      <a:pt x="159" y="110"/>
                    </a:lnTo>
                    <a:lnTo>
                      <a:pt x="159" y="108"/>
                    </a:lnTo>
                    <a:lnTo>
                      <a:pt x="159" y="105"/>
                    </a:lnTo>
                    <a:lnTo>
                      <a:pt x="159" y="103"/>
                    </a:lnTo>
                    <a:lnTo>
                      <a:pt x="158" y="101"/>
                    </a:lnTo>
                    <a:lnTo>
                      <a:pt x="158" y="98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2"/>
                    </a:lnTo>
                    <a:lnTo>
                      <a:pt x="155" y="90"/>
                    </a:lnTo>
                    <a:lnTo>
                      <a:pt x="155" y="88"/>
                    </a:lnTo>
                    <a:lnTo>
                      <a:pt x="154" y="86"/>
                    </a:lnTo>
                    <a:lnTo>
                      <a:pt x="153" y="84"/>
                    </a:lnTo>
                    <a:lnTo>
                      <a:pt x="152" y="82"/>
                    </a:lnTo>
                    <a:lnTo>
                      <a:pt x="151" y="80"/>
                    </a:lnTo>
                    <a:lnTo>
                      <a:pt x="150" y="79"/>
                    </a:lnTo>
                    <a:lnTo>
                      <a:pt x="149" y="77"/>
                    </a:lnTo>
                    <a:lnTo>
                      <a:pt x="148" y="75"/>
                    </a:lnTo>
                    <a:lnTo>
                      <a:pt x="147" y="73"/>
                    </a:lnTo>
                    <a:lnTo>
                      <a:pt x="145" y="71"/>
                    </a:lnTo>
                    <a:lnTo>
                      <a:pt x="143" y="70"/>
                    </a:lnTo>
                    <a:lnTo>
                      <a:pt x="142" y="68"/>
                    </a:lnTo>
                    <a:lnTo>
                      <a:pt x="141" y="66"/>
                    </a:lnTo>
                    <a:lnTo>
                      <a:pt x="139" y="65"/>
                    </a:lnTo>
                    <a:lnTo>
                      <a:pt x="138" y="63"/>
                    </a:lnTo>
                    <a:lnTo>
                      <a:pt x="136" y="62"/>
                    </a:lnTo>
                    <a:lnTo>
                      <a:pt x="134" y="60"/>
                    </a:lnTo>
                    <a:lnTo>
                      <a:pt x="133" y="59"/>
                    </a:lnTo>
                    <a:lnTo>
                      <a:pt x="131" y="58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5" y="54"/>
                    </a:lnTo>
                    <a:lnTo>
                      <a:pt x="123" y="53"/>
                    </a:lnTo>
                    <a:lnTo>
                      <a:pt x="121" y="53"/>
                    </a:lnTo>
                    <a:lnTo>
                      <a:pt x="119" y="52"/>
                    </a:lnTo>
                    <a:lnTo>
                      <a:pt x="117" y="51"/>
                    </a:lnTo>
                    <a:lnTo>
                      <a:pt x="114" y="50"/>
                    </a:lnTo>
                    <a:lnTo>
                      <a:pt x="112" y="49"/>
                    </a:lnTo>
                    <a:lnTo>
                      <a:pt x="109" y="49"/>
                    </a:lnTo>
                    <a:lnTo>
                      <a:pt x="107" y="48"/>
                    </a:lnTo>
                    <a:lnTo>
                      <a:pt x="104" y="48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97" y="47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5" y="46"/>
                    </a:lnTo>
                    <a:lnTo>
                      <a:pt x="83" y="46"/>
                    </a:lnTo>
                    <a:lnTo>
                      <a:pt x="82" y="46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5" y="47"/>
                    </a:lnTo>
                    <a:lnTo>
                      <a:pt x="73" y="48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5" y="49"/>
                    </a:lnTo>
                    <a:lnTo>
                      <a:pt x="63" y="50"/>
                    </a:lnTo>
                    <a:lnTo>
                      <a:pt x="61" y="51"/>
                    </a:lnTo>
                    <a:lnTo>
                      <a:pt x="58" y="52"/>
                    </a:lnTo>
                    <a:lnTo>
                      <a:pt x="56" y="53"/>
                    </a:lnTo>
                    <a:lnTo>
                      <a:pt x="54" y="54"/>
                    </a:lnTo>
                    <a:lnTo>
                      <a:pt x="52" y="55"/>
                    </a:lnTo>
                    <a:lnTo>
                      <a:pt x="50" y="57"/>
                    </a:lnTo>
                    <a:lnTo>
                      <a:pt x="48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1" y="62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71"/>
                    </a:lnTo>
                    <a:lnTo>
                      <a:pt x="31" y="73"/>
                    </a:lnTo>
                    <a:lnTo>
                      <a:pt x="29" y="75"/>
                    </a:lnTo>
                    <a:lnTo>
                      <a:pt x="28" y="77"/>
                    </a:lnTo>
                    <a:lnTo>
                      <a:pt x="27" y="79"/>
                    </a:lnTo>
                    <a:lnTo>
                      <a:pt x="25" y="81"/>
                    </a:lnTo>
                    <a:lnTo>
                      <a:pt x="24" y="84"/>
                    </a:lnTo>
                    <a:lnTo>
                      <a:pt x="23" y="86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19" y="92"/>
                    </a:lnTo>
                    <a:lnTo>
                      <a:pt x="19" y="95"/>
                    </a:lnTo>
                    <a:lnTo>
                      <a:pt x="18" y="97"/>
                    </a:lnTo>
                    <a:lnTo>
                      <a:pt x="17" y="100"/>
                    </a:lnTo>
                    <a:lnTo>
                      <a:pt x="17" y="101"/>
                    </a:lnTo>
                    <a:lnTo>
                      <a:pt x="16" y="102"/>
                    </a:lnTo>
                    <a:lnTo>
                      <a:pt x="16" y="104"/>
                    </a:lnTo>
                    <a:lnTo>
                      <a:pt x="16" y="105"/>
                    </a:lnTo>
                    <a:lnTo>
                      <a:pt x="15" y="107"/>
                    </a:lnTo>
                    <a:lnTo>
                      <a:pt x="15" y="108"/>
                    </a:lnTo>
                    <a:lnTo>
                      <a:pt x="14" y="109"/>
                    </a:lnTo>
                    <a:lnTo>
                      <a:pt x="14" y="111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14" y="128"/>
                    </a:lnTo>
                    <a:lnTo>
                      <a:pt x="14" y="129"/>
                    </a:lnTo>
                    <a:lnTo>
                      <a:pt x="14" y="131"/>
                    </a:lnTo>
                    <a:lnTo>
                      <a:pt x="14" y="132"/>
                    </a:lnTo>
                    <a:lnTo>
                      <a:pt x="14" y="133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4" y="138"/>
                    </a:lnTo>
                    <a:lnTo>
                      <a:pt x="15" y="139"/>
                    </a:lnTo>
                    <a:lnTo>
                      <a:pt x="15" y="140"/>
                    </a:lnTo>
                    <a:lnTo>
                      <a:pt x="16" y="142"/>
                    </a:lnTo>
                    <a:lnTo>
                      <a:pt x="16" y="143"/>
                    </a:lnTo>
                    <a:lnTo>
                      <a:pt x="16" y="145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7" y="149"/>
                    </a:lnTo>
                    <a:lnTo>
                      <a:pt x="18" y="151"/>
                    </a:lnTo>
                    <a:lnTo>
                      <a:pt x="18" y="152"/>
                    </a:lnTo>
                    <a:lnTo>
                      <a:pt x="19" y="153"/>
                    </a:lnTo>
                    <a:lnTo>
                      <a:pt x="19" y="154"/>
                    </a:lnTo>
                    <a:lnTo>
                      <a:pt x="19" y="156"/>
                    </a:lnTo>
                    <a:lnTo>
                      <a:pt x="20" y="157"/>
                    </a:lnTo>
                    <a:lnTo>
                      <a:pt x="20" y="159"/>
                    </a:lnTo>
                    <a:lnTo>
                      <a:pt x="21" y="160"/>
                    </a:lnTo>
                    <a:lnTo>
                      <a:pt x="22" y="162"/>
                    </a:lnTo>
                    <a:lnTo>
                      <a:pt x="22" y="163"/>
                    </a:lnTo>
                    <a:lnTo>
                      <a:pt x="23" y="164"/>
                    </a:lnTo>
                    <a:lnTo>
                      <a:pt x="23" y="165"/>
                    </a:lnTo>
                    <a:lnTo>
                      <a:pt x="24" y="167"/>
                    </a:lnTo>
                    <a:lnTo>
                      <a:pt x="25" y="168"/>
                    </a:lnTo>
                    <a:lnTo>
                      <a:pt x="26" y="170"/>
                    </a:lnTo>
                    <a:lnTo>
                      <a:pt x="26" y="171"/>
                    </a:lnTo>
                    <a:lnTo>
                      <a:pt x="27" y="172"/>
                    </a:lnTo>
                    <a:lnTo>
                      <a:pt x="29" y="175"/>
                    </a:lnTo>
                    <a:lnTo>
                      <a:pt x="30" y="177"/>
                    </a:lnTo>
                    <a:lnTo>
                      <a:pt x="31" y="180"/>
                    </a:lnTo>
                    <a:lnTo>
                      <a:pt x="33" y="182"/>
                    </a:lnTo>
                    <a:lnTo>
                      <a:pt x="34" y="184"/>
                    </a:lnTo>
                    <a:lnTo>
                      <a:pt x="37" y="187"/>
                    </a:lnTo>
                    <a:lnTo>
                      <a:pt x="39" y="189"/>
                    </a:lnTo>
                    <a:lnTo>
                      <a:pt x="41" y="191"/>
                    </a:lnTo>
                    <a:lnTo>
                      <a:pt x="42" y="193"/>
                    </a:lnTo>
                    <a:lnTo>
                      <a:pt x="44" y="195"/>
                    </a:lnTo>
                    <a:lnTo>
                      <a:pt x="47" y="196"/>
                    </a:lnTo>
                    <a:lnTo>
                      <a:pt x="49" y="198"/>
                    </a:lnTo>
                    <a:lnTo>
                      <a:pt x="51" y="200"/>
                    </a:lnTo>
                    <a:lnTo>
                      <a:pt x="54" y="201"/>
                    </a:lnTo>
                    <a:lnTo>
                      <a:pt x="55" y="202"/>
                    </a:lnTo>
                    <a:lnTo>
                      <a:pt x="57" y="203"/>
                    </a:lnTo>
                    <a:lnTo>
                      <a:pt x="58" y="203"/>
                    </a:lnTo>
                    <a:lnTo>
                      <a:pt x="59" y="204"/>
                    </a:lnTo>
                    <a:lnTo>
                      <a:pt x="60" y="205"/>
                    </a:lnTo>
                    <a:lnTo>
                      <a:pt x="62" y="205"/>
                    </a:lnTo>
                    <a:lnTo>
                      <a:pt x="63" y="206"/>
                    </a:lnTo>
                    <a:lnTo>
                      <a:pt x="64" y="206"/>
                    </a:lnTo>
                    <a:lnTo>
                      <a:pt x="65" y="206"/>
                    </a:lnTo>
                    <a:lnTo>
                      <a:pt x="67" y="207"/>
                    </a:lnTo>
                    <a:lnTo>
                      <a:pt x="69" y="207"/>
                    </a:lnTo>
                    <a:lnTo>
                      <a:pt x="70" y="208"/>
                    </a:lnTo>
                    <a:lnTo>
                      <a:pt x="71" y="208"/>
                    </a:lnTo>
                    <a:lnTo>
                      <a:pt x="73" y="208"/>
                    </a:lnTo>
                    <a:lnTo>
                      <a:pt x="74" y="209"/>
                    </a:lnTo>
                    <a:lnTo>
                      <a:pt x="75" y="209"/>
                    </a:lnTo>
                    <a:lnTo>
                      <a:pt x="77" y="209"/>
                    </a:lnTo>
                    <a:lnTo>
                      <a:pt x="79" y="210"/>
                    </a:lnTo>
                    <a:lnTo>
                      <a:pt x="80" y="210"/>
                    </a:lnTo>
                    <a:lnTo>
                      <a:pt x="81" y="210"/>
                    </a:lnTo>
                    <a:lnTo>
                      <a:pt x="83" y="210"/>
                    </a:lnTo>
                    <a:lnTo>
                      <a:pt x="84" y="210"/>
                    </a:lnTo>
                    <a:lnTo>
                      <a:pt x="85" y="210"/>
                    </a:lnTo>
                    <a:lnTo>
                      <a:pt x="87" y="211"/>
                    </a:lnTo>
                    <a:lnTo>
                      <a:pt x="89" y="211"/>
                    </a:lnTo>
                    <a:lnTo>
                      <a:pt x="90" y="211"/>
                    </a:lnTo>
                    <a:lnTo>
                      <a:pt x="91" y="211"/>
                    </a:lnTo>
                    <a:lnTo>
                      <a:pt x="93" y="211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99" y="210"/>
                    </a:lnTo>
                    <a:lnTo>
                      <a:pt x="101" y="210"/>
                    </a:lnTo>
                    <a:lnTo>
                      <a:pt x="102" y="210"/>
                    </a:lnTo>
                    <a:lnTo>
                      <a:pt x="104" y="209"/>
                    </a:lnTo>
                    <a:lnTo>
                      <a:pt x="105" y="209"/>
                    </a:lnTo>
                    <a:lnTo>
                      <a:pt x="107" y="209"/>
                    </a:lnTo>
                    <a:lnTo>
                      <a:pt x="108" y="209"/>
                    </a:lnTo>
                    <a:lnTo>
                      <a:pt x="110" y="208"/>
                    </a:lnTo>
                    <a:lnTo>
                      <a:pt x="111" y="208"/>
                    </a:lnTo>
                    <a:lnTo>
                      <a:pt x="113" y="208"/>
                    </a:lnTo>
                    <a:lnTo>
                      <a:pt x="114" y="207"/>
                    </a:lnTo>
                    <a:lnTo>
                      <a:pt x="115" y="207"/>
                    </a:lnTo>
                    <a:lnTo>
                      <a:pt x="117" y="206"/>
                    </a:lnTo>
                    <a:lnTo>
                      <a:pt x="119" y="206"/>
                    </a:lnTo>
                    <a:lnTo>
                      <a:pt x="120" y="205"/>
                    </a:lnTo>
                    <a:lnTo>
                      <a:pt x="121" y="205"/>
                    </a:lnTo>
                    <a:lnTo>
                      <a:pt x="123" y="204"/>
                    </a:lnTo>
                    <a:lnTo>
                      <a:pt x="124" y="203"/>
                    </a:lnTo>
                    <a:lnTo>
                      <a:pt x="126" y="203"/>
                    </a:lnTo>
                    <a:lnTo>
                      <a:pt x="127" y="202"/>
                    </a:lnTo>
                    <a:lnTo>
                      <a:pt x="129" y="202"/>
                    </a:lnTo>
                    <a:lnTo>
                      <a:pt x="130" y="201"/>
                    </a:lnTo>
                    <a:lnTo>
                      <a:pt x="132" y="201"/>
                    </a:lnTo>
                    <a:lnTo>
                      <a:pt x="133" y="200"/>
                    </a:lnTo>
                    <a:lnTo>
                      <a:pt x="134" y="199"/>
                    </a:lnTo>
                    <a:lnTo>
                      <a:pt x="136" y="199"/>
                    </a:lnTo>
                    <a:lnTo>
                      <a:pt x="137" y="197"/>
                    </a:lnTo>
                    <a:lnTo>
                      <a:pt x="139" y="197"/>
                    </a:lnTo>
                    <a:lnTo>
                      <a:pt x="140" y="196"/>
                    </a:lnTo>
                    <a:lnTo>
                      <a:pt x="141" y="195"/>
                    </a:lnTo>
                    <a:lnTo>
                      <a:pt x="143" y="195"/>
                    </a:lnTo>
                    <a:lnTo>
                      <a:pt x="144" y="194"/>
                    </a:lnTo>
                    <a:lnTo>
                      <a:pt x="145" y="193"/>
                    </a:lnTo>
                    <a:lnTo>
                      <a:pt x="147" y="192"/>
                    </a:lnTo>
                    <a:lnTo>
                      <a:pt x="148" y="191"/>
                    </a:lnTo>
                    <a:lnTo>
                      <a:pt x="149" y="190"/>
                    </a:lnTo>
                    <a:lnTo>
                      <a:pt x="151" y="189"/>
                    </a:lnTo>
                    <a:lnTo>
                      <a:pt x="153" y="187"/>
                    </a:lnTo>
                    <a:lnTo>
                      <a:pt x="155" y="185"/>
                    </a:lnTo>
                    <a:lnTo>
                      <a:pt x="158" y="183"/>
                    </a:lnTo>
                    <a:lnTo>
                      <a:pt x="160" y="181"/>
                    </a:lnTo>
                    <a:lnTo>
                      <a:pt x="162" y="178"/>
                    </a:lnTo>
                    <a:lnTo>
                      <a:pt x="164" y="176"/>
                    </a:lnTo>
                    <a:lnTo>
                      <a:pt x="165" y="174"/>
                    </a:lnTo>
                    <a:lnTo>
                      <a:pt x="168" y="172"/>
                    </a:lnTo>
                    <a:lnTo>
                      <a:pt x="170" y="169"/>
                    </a:lnTo>
                    <a:lnTo>
                      <a:pt x="171" y="166"/>
                    </a:lnTo>
                    <a:lnTo>
                      <a:pt x="173" y="164"/>
                    </a:lnTo>
                    <a:lnTo>
                      <a:pt x="175" y="162"/>
                    </a:lnTo>
                    <a:lnTo>
                      <a:pt x="175" y="160"/>
                    </a:lnTo>
                    <a:lnTo>
                      <a:pt x="176" y="159"/>
                    </a:lnTo>
                    <a:lnTo>
                      <a:pt x="177" y="157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9" y="153"/>
                    </a:lnTo>
                    <a:lnTo>
                      <a:pt x="180" y="152"/>
                    </a:lnTo>
                    <a:lnTo>
                      <a:pt x="181" y="151"/>
                    </a:lnTo>
                    <a:lnTo>
                      <a:pt x="181" y="149"/>
                    </a:lnTo>
                    <a:lnTo>
                      <a:pt x="181" y="148"/>
                    </a:lnTo>
                    <a:lnTo>
                      <a:pt x="182" y="146"/>
                    </a:lnTo>
                    <a:lnTo>
                      <a:pt x="183" y="145"/>
                    </a:lnTo>
                    <a:lnTo>
                      <a:pt x="183" y="144"/>
                    </a:lnTo>
                    <a:lnTo>
                      <a:pt x="183" y="142"/>
                    </a:lnTo>
                    <a:lnTo>
                      <a:pt x="184" y="141"/>
                    </a:lnTo>
                    <a:lnTo>
                      <a:pt x="185" y="139"/>
                    </a:lnTo>
                    <a:lnTo>
                      <a:pt x="185" y="138"/>
                    </a:lnTo>
                    <a:lnTo>
                      <a:pt x="185" y="136"/>
                    </a:lnTo>
                    <a:lnTo>
                      <a:pt x="186" y="134"/>
                    </a:lnTo>
                    <a:lnTo>
                      <a:pt x="187" y="133"/>
                    </a:lnTo>
                    <a:lnTo>
                      <a:pt x="187" y="132"/>
                    </a:lnTo>
                    <a:lnTo>
                      <a:pt x="187" y="130"/>
                    </a:lnTo>
                    <a:lnTo>
                      <a:pt x="188" y="128"/>
                    </a:lnTo>
                    <a:lnTo>
                      <a:pt x="188" y="127"/>
                    </a:lnTo>
                    <a:lnTo>
                      <a:pt x="188" y="126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7"/>
                    </a:lnTo>
                    <a:lnTo>
                      <a:pt x="189" y="116"/>
                    </a:lnTo>
                    <a:lnTo>
                      <a:pt x="190" y="115"/>
                    </a:lnTo>
                    <a:lnTo>
                      <a:pt x="190" y="113"/>
                    </a:lnTo>
                    <a:lnTo>
                      <a:pt x="190" y="111"/>
                    </a:lnTo>
                    <a:lnTo>
                      <a:pt x="190" y="110"/>
                    </a:lnTo>
                    <a:lnTo>
                      <a:pt x="190" y="108"/>
                    </a:lnTo>
                    <a:lnTo>
                      <a:pt x="190" y="107"/>
                    </a:lnTo>
                    <a:lnTo>
                      <a:pt x="190" y="105"/>
                    </a:lnTo>
                    <a:lnTo>
                      <a:pt x="190" y="104"/>
                    </a:lnTo>
                    <a:lnTo>
                      <a:pt x="190" y="102"/>
                    </a:lnTo>
                    <a:lnTo>
                      <a:pt x="190" y="101"/>
                    </a:lnTo>
                    <a:lnTo>
                      <a:pt x="190" y="99"/>
                    </a:lnTo>
                    <a:lnTo>
                      <a:pt x="190" y="97"/>
                    </a:lnTo>
                    <a:lnTo>
                      <a:pt x="190" y="96"/>
                    </a:lnTo>
                    <a:lnTo>
                      <a:pt x="189" y="94"/>
                    </a:lnTo>
                    <a:lnTo>
                      <a:pt x="189" y="92"/>
                    </a:lnTo>
                    <a:lnTo>
                      <a:pt x="189" y="90"/>
                    </a:lnTo>
                    <a:lnTo>
                      <a:pt x="189" y="89"/>
                    </a:lnTo>
                    <a:lnTo>
                      <a:pt x="188" y="87"/>
                    </a:lnTo>
                    <a:lnTo>
                      <a:pt x="188" y="85"/>
                    </a:lnTo>
                    <a:lnTo>
                      <a:pt x="187" y="84"/>
                    </a:lnTo>
                    <a:lnTo>
                      <a:pt x="187" y="82"/>
                    </a:lnTo>
                    <a:lnTo>
                      <a:pt x="186" y="80"/>
                    </a:lnTo>
                    <a:lnTo>
                      <a:pt x="185" y="79"/>
                    </a:lnTo>
                    <a:lnTo>
                      <a:pt x="185" y="77"/>
                    </a:lnTo>
                    <a:lnTo>
                      <a:pt x="185" y="76"/>
                    </a:lnTo>
                    <a:lnTo>
                      <a:pt x="184" y="73"/>
                    </a:lnTo>
                    <a:lnTo>
                      <a:pt x="183" y="72"/>
                    </a:lnTo>
                    <a:lnTo>
                      <a:pt x="182" y="70"/>
                    </a:lnTo>
                    <a:lnTo>
                      <a:pt x="181" y="68"/>
                    </a:lnTo>
                    <a:lnTo>
                      <a:pt x="181" y="66"/>
                    </a:lnTo>
                    <a:lnTo>
                      <a:pt x="180" y="65"/>
                    </a:lnTo>
                    <a:lnTo>
                      <a:pt x="179" y="63"/>
                    </a:lnTo>
                    <a:lnTo>
                      <a:pt x="178" y="61"/>
                    </a:lnTo>
                    <a:lnTo>
                      <a:pt x="177" y="60"/>
                    </a:lnTo>
                    <a:lnTo>
                      <a:pt x="176" y="58"/>
                    </a:lnTo>
                    <a:lnTo>
                      <a:pt x="175" y="56"/>
                    </a:lnTo>
                    <a:lnTo>
                      <a:pt x="174" y="55"/>
                    </a:lnTo>
                    <a:lnTo>
                      <a:pt x="173" y="53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0" y="48"/>
                    </a:lnTo>
                    <a:lnTo>
                      <a:pt x="169" y="47"/>
                    </a:lnTo>
                    <a:lnTo>
                      <a:pt x="168" y="45"/>
                    </a:lnTo>
                    <a:lnTo>
                      <a:pt x="167" y="44"/>
                    </a:lnTo>
                    <a:lnTo>
                      <a:pt x="165" y="42"/>
                    </a:lnTo>
                    <a:lnTo>
                      <a:pt x="164" y="41"/>
                    </a:lnTo>
                    <a:lnTo>
                      <a:pt x="163" y="40"/>
                    </a:lnTo>
                    <a:lnTo>
                      <a:pt x="161" y="38"/>
                    </a:lnTo>
                    <a:lnTo>
                      <a:pt x="160" y="36"/>
                    </a:lnTo>
                    <a:lnTo>
                      <a:pt x="159" y="35"/>
                    </a:lnTo>
                    <a:lnTo>
                      <a:pt x="158" y="34"/>
                    </a:lnTo>
                    <a:lnTo>
                      <a:pt x="156" y="33"/>
                    </a:lnTo>
                    <a:lnTo>
                      <a:pt x="154" y="31"/>
                    </a:lnTo>
                    <a:lnTo>
                      <a:pt x="153" y="30"/>
                    </a:lnTo>
                    <a:lnTo>
                      <a:pt x="152" y="29"/>
                    </a:lnTo>
                    <a:lnTo>
                      <a:pt x="150" y="28"/>
                    </a:lnTo>
                    <a:lnTo>
                      <a:pt x="149" y="27"/>
                    </a:lnTo>
                    <a:lnTo>
                      <a:pt x="148" y="25"/>
                    </a:lnTo>
                    <a:lnTo>
                      <a:pt x="146" y="24"/>
                    </a:lnTo>
                    <a:lnTo>
                      <a:pt x="144" y="23"/>
                    </a:lnTo>
                    <a:lnTo>
                      <a:pt x="143" y="22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9" y="19"/>
                    </a:lnTo>
                    <a:lnTo>
                      <a:pt x="137" y="19"/>
                    </a:lnTo>
                    <a:lnTo>
                      <a:pt x="135" y="18"/>
                    </a:lnTo>
                    <a:lnTo>
                      <a:pt x="134" y="17"/>
                    </a:lnTo>
                    <a:lnTo>
                      <a:pt x="133" y="16"/>
                    </a:lnTo>
                    <a:lnTo>
                      <a:pt x="131" y="16"/>
                    </a:lnTo>
                    <a:lnTo>
                      <a:pt x="130" y="15"/>
                    </a:lnTo>
                    <a:lnTo>
                      <a:pt x="128" y="15"/>
                    </a:lnTo>
                    <a:lnTo>
                      <a:pt x="127" y="15"/>
                    </a:lnTo>
                    <a:lnTo>
                      <a:pt x="125" y="14"/>
                    </a:lnTo>
                    <a:lnTo>
                      <a:pt x="123" y="13"/>
                    </a:lnTo>
                    <a:lnTo>
                      <a:pt x="122" y="13"/>
                    </a:lnTo>
                    <a:lnTo>
                      <a:pt x="120" y="13"/>
                    </a:lnTo>
                    <a:lnTo>
                      <a:pt x="119" y="13"/>
                    </a:lnTo>
                    <a:lnTo>
                      <a:pt x="117" y="12"/>
                    </a:lnTo>
                    <a:lnTo>
                      <a:pt x="115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1" y="12"/>
                    </a:lnTo>
                    <a:lnTo>
                      <a:pt x="109" y="12"/>
                    </a:lnTo>
                    <a:lnTo>
                      <a:pt x="108" y="12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3" y="13"/>
                    </a:lnTo>
                    <a:lnTo>
                      <a:pt x="101" y="13"/>
                    </a:lnTo>
                    <a:lnTo>
                      <a:pt x="100" y="14"/>
                    </a:lnTo>
                    <a:lnTo>
                      <a:pt x="98" y="14"/>
                    </a:lnTo>
                    <a:lnTo>
                      <a:pt x="97" y="14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6"/>
                    </a:lnTo>
                    <a:lnTo>
                      <a:pt x="89" y="16"/>
                    </a:lnTo>
                    <a:lnTo>
                      <a:pt x="88" y="17"/>
                    </a:lnTo>
                    <a:lnTo>
                      <a:pt x="86" y="17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4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6" y="26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57" y="30"/>
                    </a:lnTo>
                    <a:lnTo>
                      <a:pt x="55" y="31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7" y="35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8" y="27"/>
                    </a:lnTo>
                    <a:lnTo>
                      <a:pt x="39" y="25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212"/>
              <p:cNvSpPr>
                <a:spLocks/>
              </p:cNvSpPr>
              <p:nvPr/>
            </p:nvSpPr>
            <p:spPr bwMode="auto">
              <a:xfrm>
                <a:off x="4427" y="941"/>
                <a:ext cx="57" cy="76"/>
              </a:xfrm>
              <a:custGeom>
                <a:avLst/>
                <a:gdLst>
                  <a:gd name="T0" fmla="*/ 0 w 57"/>
                  <a:gd name="T1" fmla="*/ 76 h 76"/>
                  <a:gd name="T2" fmla="*/ 57 w 57"/>
                  <a:gd name="T3" fmla="*/ 48 h 76"/>
                  <a:gd name="T4" fmla="*/ 3 w 57"/>
                  <a:gd name="T5" fmla="*/ 0 h 76"/>
                  <a:gd name="T6" fmla="*/ 0 w 57"/>
                  <a:gd name="T7" fmla="*/ 76 h 76"/>
                  <a:gd name="T8" fmla="*/ 0 w 57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0" y="76"/>
                    </a:moveTo>
                    <a:lnTo>
                      <a:pt x="57" y="48"/>
                    </a:lnTo>
                    <a:lnTo>
                      <a:pt x="3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13"/>
              <p:cNvSpPr>
                <a:spLocks/>
              </p:cNvSpPr>
              <p:nvPr/>
            </p:nvSpPr>
            <p:spPr bwMode="auto">
              <a:xfrm>
                <a:off x="4601" y="980"/>
                <a:ext cx="49" cy="58"/>
              </a:xfrm>
              <a:custGeom>
                <a:avLst/>
                <a:gdLst>
                  <a:gd name="T0" fmla="*/ 0 w 49"/>
                  <a:gd name="T1" fmla="*/ 28 h 58"/>
                  <a:gd name="T2" fmla="*/ 49 w 49"/>
                  <a:gd name="T3" fmla="*/ 0 h 58"/>
                  <a:gd name="T4" fmla="*/ 33 w 49"/>
                  <a:gd name="T5" fmla="*/ 58 h 58"/>
                  <a:gd name="T6" fmla="*/ 0 w 49"/>
                  <a:gd name="T7" fmla="*/ 28 h 58"/>
                  <a:gd name="T8" fmla="*/ 0 w 49"/>
                  <a:gd name="T9" fmla="*/ 2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0" y="28"/>
                    </a:moveTo>
                    <a:lnTo>
                      <a:pt x="49" y="0"/>
                    </a:lnTo>
                    <a:lnTo>
                      <a:pt x="33" y="5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14"/>
              <p:cNvSpPr>
                <a:spLocks/>
              </p:cNvSpPr>
              <p:nvPr/>
            </p:nvSpPr>
            <p:spPr bwMode="auto">
              <a:xfrm>
                <a:off x="4668" y="1138"/>
                <a:ext cx="54" cy="44"/>
              </a:xfrm>
              <a:custGeom>
                <a:avLst/>
                <a:gdLst>
                  <a:gd name="T0" fmla="*/ 10 w 54"/>
                  <a:gd name="T1" fmla="*/ 0 h 44"/>
                  <a:gd name="T2" fmla="*/ 54 w 54"/>
                  <a:gd name="T3" fmla="*/ 29 h 44"/>
                  <a:gd name="T4" fmla="*/ 0 w 54"/>
                  <a:gd name="T5" fmla="*/ 44 h 44"/>
                  <a:gd name="T6" fmla="*/ 10 w 54"/>
                  <a:gd name="T7" fmla="*/ 0 h 44"/>
                  <a:gd name="T8" fmla="*/ 10 w 5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0" y="0"/>
                    </a:moveTo>
                    <a:lnTo>
                      <a:pt x="54" y="29"/>
                    </a:lnTo>
                    <a:lnTo>
                      <a:pt x="0" y="4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15"/>
              <p:cNvSpPr>
                <a:spLocks/>
              </p:cNvSpPr>
              <p:nvPr/>
            </p:nvSpPr>
            <p:spPr bwMode="auto">
              <a:xfrm>
                <a:off x="4558" y="1262"/>
                <a:ext cx="46" cy="70"/>
              </a:xfrm>
              <a:custGeom>
                <a:avLst/>
                <a:gdLst>
                  <a:gd name="T0" fmla="*/ 0 w 46"/>
                  <a:gd name="T1" fmla="*/ 22 h 70"/>
                  <a:gd name="T2" fmla="*/ 41 w 46"/>
                  <a:gd name="T3" fmla="*/ 0 h 70"/>
                  <a:gd name="T4" fmla="*/ 46 w 46"/>
                  <a:gd name="T5" fmla="*/ 70 h 70"/>
                  <a:gd name="T6" fmla="*/ 0 w 46"/>
                  <a:gd name="T7" fmla="*/ 22 h 70"/>
                  <a:gd name="T8" fmla="*/ 0 w 46"/>
                  <a:gd name="T9" fmla="*/ 22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70">
                    <a:moveTo>
                      <a:pt x="0" y="22"/>
                    </a:moveTo>
                    <a:lnTo>
                      <a:pt x="41" y="0"/>
                    </a:lnTo>
                    <a:lnTo>
                      <a:pt x="46" y="7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16"/>
              <p:cNvSpPr>
                <a:spLocks/>
              </p:cNvSpPr>
              <p:nvPr/>
            </p:nvSpPr>
            <p:spPr bwMode="auto">
              <a:xfrm>
                <a:off x="4412" y="1272"/>
                <a:ext cx="51" cy="66"/>
              </a:xfrm>
              <a:custGeom>
                <a:avLst/>
                <a:gdLst>
                  <a:gd name="T0" fmla="*/ 14 w 51"/>
                  <a:gd name="T1" fmla="*/ 0 h 66"/>
                  <a:gd name="T2" fmla="*/ 0 w 51"/>
                  <a:gd name="T3" fmla="*/ 66 h 66"/>
                  <a:gd name="T4" fmla="*/ 51 w 51"/>
                  <a:gd name="T5" fmla="*/ 20 h 66"/>
                  <a:gd name="T6" fmla="*/ 14 w 51"/>
                  <a:gd name="T7" fmla="*/ 0 h 66"/>
                  <a:gd name="T8" fmla="*/ 14 w 51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14" y="0"/>
                    </a:moveTo>
                    <a:lnTo>
                      <a:pt x="0" y="66"/>
                    </a:lnTo>
                    <a:lnTo>
                      <a:pt x="51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17"/>
              <p:cNvSpPr>
                <a:spLocks/>
              </p:cNvSpPr>
              <p:nvPr/>
            </p:nvSpPr>
            <p:spPr bwMode="auto">
              <a:xfrm>
                <a:off x="4300" y="1133"/>
                <a:ext cx="73" cy="60"/>
              </a:xfrm>
              <a:custGeom>
                <a:avLst/>
                <a:gdLst>
                  <a:gd name="T0" fmla="*/ 73 w 73"/>
                  <a:gd name="T1" fmla="*/ 0 h 60"/>
                  <a:gd name="T2" fmla="*/ 72 w 73"/>
                  <a:gd name="T3" fmla="*/ 60 h 60"/>
                  <a:gd name="T4" fmla="*/ 0 w 73"/>
                  <a:gd name="T5" fmla="*/ 44 h 60"/>
                  <a:gd name="T6" fmla="*/ 73 w 73"/>
                  <a:gd name="T7" fmla="*/ 0 h 60"/>
                  <a:gd name="T8" fmla="*/ 73 w 7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0">
                    <a:moveTo>
                      <a:pt x="73" y="0"/>
                    </a:moveTo>
                    <a:lnTo>
                      <a:pt x="72" y="60"/>
                    </a:lnTo>
                    <a:lnTo>
                      <a:pt x="0" y="4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18"/>
              <p:cNvSpPr>
                <a:spLocks/>
              </p:cNvSpPr>
              <p:nvPr/>
            </p:nvSpPr>
            <p:spPr bwMode="auto">
              <a:xfrm>
                <a:off x="4274" y="1009"/>
                <a:ext cx="147" cy="98"/>
              </a:xfrm>
              <a:custGeom>
                <a:avLst/>
                <a:gdLst>
                  <a:gd name="T0" fmla="*/ 110 w 147"/>
                  <a:gd name="T1" fmla="*/ 98 h 98"/>
                  <a:gd name="T2" fmla="*/ 0 w 147"/>
                  <a:gd name="T3" fmla="*/ 0 h 98"/>
                  <a:gd name="T4" fmla="*/ 147 w 147"/>
                  <a:gd name="T5" fmla="*/ 18 h 98"/>
                  <a:gd name="T6" fmla="*/ 110 w 147"/>
                  <a:gd name="T7" fmla="*/ 98 h 98"/>
                  <a:gd name="T8" fmla="*/ 110 w 147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8">
                    <a:moveTo>
                      <a:pt x="110" y="98"/>
                    </a:moveTo>
                    <a:lnTo>
                      <a:pt x="0" y="0"/>
                    </a:lnTo>
                    <a:lnTo>
                      <a:pt x="147" y="18"/>
                    </a:lnTo>
                    <a:lnTo>
                      <a:pt x="110" y="98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19"/>
              <p:cNvSpPr>
                <a:spLocks/>
              </p:cNvSpPr>
              <p:nvPr/>
            </p:nvSpPr>
            <p:spPr bwMode="auto">
              <a:xfrm>
                <a:off x="4272" y="1203"/>
                <a:ext cx="144" cy="120"/>
              </a:xfrm>
              <a:custGeom>
                <a:avLst/>
                <a:gdLst>
                  <a:gd name="T0" fmla="*/ 113 w 144"/>
                  <a:gd name="T1" fmla="*/ 0 h 120"/>
                  <a:gd name="T2" fmla="*/ 144 w 144"/>
                  <a:gd name="T3" fmla="*/ 59 h 120"/>
                  <a:gd name="T4" fmla="*/ 0 w 144"/>
                  <a:gd name="T5" fmla="*/ 120 h 120"/>
                  <a:gd name="T6" fmla="*/ 113 w 144"/>
                  <a:gd name="T7" fmla="*/ 0 h 120"/>
                  <a:gd name="T8" fmla="*/ 113 w 14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120">
                    <a:moveTo>
                      <a:pt x="113" y="0"/>
                    </a:moveTo>
                    <a:lnTo>
                      <a:pt x="144" y="59"/>
                    </a:lnTo>
                    <a:lnTo>
                      <a:pt x="0" y="12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20"/>
              <p:cNvSpPr>
                <a:spLocks/>
              </p:cNvSpPr>
              <p:nvPr/>
            </p:nvSpPr>
            <p:spPr bwMode="auto">
              <a:xfrm>
                <a:off x="4477" y="1288"/>
                <a:ext cx="70" cy="139"/>
              </a:xfrm>
              <a:custGeom>
                <a:avLst/>
                <a:gdLst>
                  <a:gd name="T0" fmla="*/ 0 w 70"/>
                  <a:gd name="T1" fmla="*/ 4 h 139"/>
                  <a:gd name="T2" fmla="*/ 70 w 70"/>
                  <a:gd name="T3" fmla="*/ 0 h 139"/>
                  <a:gd name="T4" fmla="*/ 44 w 70"/>
                  <a:gd name="T5" fmla="*/ 139 h 139"/>
                  <a:gd name="T6" fmla="*/ 0 w 70"/>
                  <a:gd name="T7" fmla="*/ 4 h 139"/>
                  <a:gd name="T8" fmla="*/ 0 w 70"/>
                  <a:gd name="T9" fmla="*/ 4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39">
                    <a:moveTo>
                      <a:pt x="0" y="4"/>
                    </a:moveTo>
                    <a:lnTo>
                      <a:pt x="70" y="0"/>
                    </a:lnTo>
                    <a:lnTo>
                      <a:pt x="44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21"/>
              <p:cNvSpPr>
                <a:spLocks/>
              </p:cNvSpPr>
              <p:nvPr/>
            </p:nvSpPr>
            <p:spPr bwMode="auto">
              <a:xfrm>
                <a:off x="4614" y="1201"/>
                <a:ext cx="118" cy="122"/>
              </a:xfrm>
              <a:custGeom>
                <a:avLst/>
                <a:gdLst>
                  <a:gd name="T0" fmla="*/ 0 w 118"/>
                  <a:gd name="T1" fmla="*/ 57 h 122"/>
                  <a:gd name="T2" fmla="*/ 42 w 118"/>
                  <a:gd name="T3" fmla="*/ 0 h 122"/>
                  <a:gd name="T4" fmla="*/ 118 w 118"/>
                  <a:gd name="T5" fmla="*/ 122 h 122"/>
                  <a:gd name="T6" fmla="*/ 0 w 118"/>
                  <a:gd name="T7" fmla="*/ 57 h 122"/>
                  <a:gd name="T8" fmla="*/ 0 w 118"/>
                  <a:gd name="T9" fmla="*/ 57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122">
                    <a:moveTo>
                      <a:pt x="0" y="57"/>
                    </a:moveTo>
                    <a:lnTo>
                      <a:pt x="42" y="0"/>
                    </a:lnTo>
                    <a:lnTo>
                      <a:pt x="118" y="12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22"/>
              <p:cNvSpPr>
                <a:spLocks/>
              </p:cNvSpPr>
              <p:nvPr/>
            </p:nvSpPr>
            <p:spPr bwMode="auto">
              <a:xfrm>
                <a:off x="4641" y="1024"/>
                <a:ext cx="178" cy="88"/>
              </a:xfrm>
              <a:custGeom>
                <a:avLst/>
                <a:gdLst>
                  <a:gd name="T0" fmla="*/ 0 w 178"/>
                  <a:gd name="T1" fmla="*/ 24 h 88"/>
                  <a:gd name="T2" fmla="*/ 28 w 178"/>
                  <a:gd name="T3" fmla="*/ 88 h 88"/>
                  <a:gd name="T4" fmla="*/ 178 w 178"/>
                  <a:gd name="T5" fmla="*/ 0 h 88"/>
                  <a:gd name="T6" fmla="*/ 0 w 178"/>
                  <a:gd name="T7" fmla="*/ 24 h 88"/>
                  <a:gd name="T8" fmla="*/ 0 w 178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88">
                    <a:moveTo>
                      <a:pt x="0" y="24"/>
                    </a:moveTo>
                    <a:lnTo>
                      <a:pt x="28" y="88"/>
                    </a:lnTo>
                    <a:lnTo>
                      <a:pt x="17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23"/>
              <p:cNvSpPr>
                <a:spLocks/>
              </p:cNvSpPr>
              <p:nvPr/>
            </p:nvSpPr>
            <p:spPr bwMode="auto">
              <a:xfrm>
                <a:off x="4526" y="853"/>
                <a:ext cx="88" cy="150"/>
              </a:xfrm>
              <a:custGeom>
                <a:avLst/>
                <a:gdLst>
                  <a:gd name="T0" fmla="*/ 0 w 88"/>
                  <a:gd name="T1" fmla="*/ 131 h 150"/>
                  <a:gd name="T2" fmla="*/ 51 w 88"/>
                  <a:gd name="T3" fmla="*/ 150 h 150"/>
                  <a:gd name="T4" fmla="*/ 88 w 88"/>
                  <a:gd name="T5" fmla="*/ 0 h 150"/>
                  <a:gd name="T6" fmla="*/ 0 w 88"/>
                  <a:gd name="T7" fmla="*/ 131 h 150"/>
                  <a:gd name="T8" fmla="*/ 0 w 88"/>
                  <a:gd name="T9" fmla="*/ 131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50">
                    <a:moveTo>
                      <a:pt x="0" y="131"/>
                    </a:moveTo>
                    <a:lnTo>
                      <a:pt x="51" y="150"/>
                    </a:lnTo>
                    <a:lnTo>
                      <a:pt x="88" y="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24"/>
              <p:cNvSpPr>
                <a:spLocks/>
              </p:cNvSpPr>
              <p:nvPr/>
            </p:nvSpPr>
            <p:spPr bwMode="auto">
              <a:xfrm>
                <a:off x="4658" y="1036"/>
                <a:ext cx="136" cy="61"/>
              </a:xfrm>
              <a:custGeom>
                <a:avLst/>
                <a:gdLst>
                  <a:gd name="T0" fmla="*/ 14 w 136"/>
                  <a:gd name="T1" fmla="*/ 61 h 61"/>
                  <a:gd name="T2" fmla="*/ 136 w 136"/>
                  <a:gd name="T3" fmla="*/ 0 h 61"/>
                  <a:gd name="T4" fmla="*/ 0 w 136"/>
                  <a:gd name="T5" fmla="*/ 37 h 61"/>
                  <a:gd name="T6" fmla="*/ 14 w 136"/>
                  <a:gd name="T7" fmla="*/ 61 h 61"/>
                  <a:gd name="T8" fmla="*/ 14 w 136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61">
                    <a:moveTo>
                      <a:pt x="14" y="61"/>
                    </a:moveTo>
                    <a:lnTo>
                      <a:pt x="136" y="0"/>
                    </a:lnTo>
                    <a:lnTo>
                      <a:pt x="0" y="37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225"/>
              <p:cNvSpPr>
                <a:spLocks/>
              </p:cNvSpPr>
              <p:nvPr/>
            </p:nvSpPr>
            <p:spPr bwMode="auto">
              <a:xfrm>
                <a:off x="4622" y="1229"/>
                <a:ext cx="97" cy="86"/>
              </a:xfrm>
              <a:custGeom>
                <a:avLst/>
                <a:gdLst>
                  <a:gd name="T0" fmla="*/ 97 w 97"/>
                  <a:gd name="T1" fmla="*/ 86 h 86"/>
                  <a:gd name="T2" fmla="*/ 0 w 97"/>
                  <a:gd name="T3" fmla="*/ 30 h 86"/>
                  <a:gd name="T4" fmla="*/ 22 w 97"/>
                  <a:gd name="T5" fmla="*/ 0 h 86"/>
                  <a:gd name="T6" fmla="*/ 97 w 97"/>
                  <a:gd name="T7" fmla="*/ 86 h 86"/>
                  <a:gd name="T8" fmla="*/ 97 w 97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86">
                    <a:moveTo>
                      <a:pt x="97" y="86"/>
                    </a:moveTo>
                    <a:lnTo>
                      <a:pt x="0" y="30"/>
                    </a:lnTo>
                    <a:lnTo>
                      <a:pt x="22" y="0"/>
                    </a:lnTo>
                    <a:lnTo>
                      <a:pt x="97" y="86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226"/>
              <p:cNvSpPr>
                <a:spLocks/>
              </p:cNvSpPr>
              <p:nvPr/>
            </p:nvSpPr>
            <p:spPr bwMode="auto">
              <a:xfrm>
                <a:off x="4484" y="1296"/>
                <a:ext cx="32" cy="118"/>
              </a:xfrm>
              <a:custGeom>
                <a:avLst/>
                <a:gdLst>
                  <a:gd name="T0" fmla="*/ 32 w 32"/>
                  <a:gd name="T1" fmla="*/ 118 h 118"/>
                  <a:gd name="T2" fmla="*/ 0 w 32"/>
                  <a:gd name="T3" fmla="*/ 2 h 118"/>
                  <a:gd name="T4" fmla="*/ 32 w 32"/>
                  <a:gd name="T5" fmla="*/ 0 h 118"/>
                  <a:gd name="T6" fmla="*/ 32 w 32"/>
                  <a:gd name="T7" fmla="*/ 118 h 118"/>
                  <a:gd name="T8" fmla="*/ 32 w 32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8">
                    <a:moveTo>
                      <a:pt x="32" y="118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32" y="118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227"/>
              <p:cNvSpPr>
                <a:spLocks/>
              </p:cNvSpPr>
              <p:nvPr/>
            </p:nvSpPr>
            <p:spPr bwMode="auto">
              <a:xfrm>
                <a:off x="4286" y="1215"/>
                <a:ext cx="109" cy="99"/>
              </a:xfrm>
              <a:custGeom>
                <a:avLst/>
                <a:gdLst>
                  <a:gd name="T0" fmla="*/ 97 w 109"/>
                  <a:gd name="T1" fmla="*/ 0 h 99"/>
                  <a:gd name="T2" fmla="*/ 0 w 109"/>
                  <a:gd name="T3" fmla="*/ 99 h 99"/>
                  <a:gd name="T4" fmla="*/ 109 w 109"/>
                  <a:gd name="T5" fmla="*/ 26 h 99"/>
                  <a:gd name="T6" fmla="*/ 97 w 109"/>
                  <a:gd name="T7" fmla="*/ 0 h 99"/>
                  <a:gd name="T8" fmla="*/ 97 w 10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99">
                    <a:moveTo>
                      <a:pt x="97" y="0"/>
                    </a:moveTo>
                    <a:lnTo>
                      <a:pt x="0" y="99"/>
                    </a:lnTo>
                    <a:lnTo>
                      <a:pt x="109" y="2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28"/>
              <p:cNvSpPr>
                <a:spLocks/>
              </p:cNvSpPr>
              <p:nvPr/>
            </p:nvSpPr>
            <p:spPr bwMode="auto">
              <a:xfrm>
                <a:off x="4284" y="1015"/>
                <a:ext cx="128" cy="46"/>
              </a:xfrm>
              <a:custGeom>
                <a:avLst/>
                <a:gdLst>
                  <a:gd name="T0" fmla="*/ 120 w 128"/>
                  <a:gd name="T1" fmla="*/ 46 h 46"/>
                  <a:gd name="T2" fmla="*/ 0 w 128"/>
                  <a:gd name="T3" fmla="*/ 0 h 46"/>
                  <a:gd name="T4" fmla="*/ 128 w 128"/>
                  <a:gd name="T5" fmla="*/ 17 h 46"/>
                  <a:gd name="T6" fmla="*/ 120 w 128"/>
                  <a:gd name="T7" fmla="*/ 46 h 46"/>
                  <a:gd name="T8" fmla="*/ 120 w 128"/>
                  <a:gd name="T9" fmla="*/ 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46">
                    <a:moveTo>
                      <a:pt x="120" y="46"/>
                    </a:moveTo>
                    <a:lnTo>
                      <a:pt x="0" y="0"/>
                    </a:lnTo>
                    <a:lnTo>
                      <a:pt x="128" y="17"/>
                    </a:lnTo>
                    <a:lnTo>
                      <a:pt x="120" y="46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29"/>
              <p:cNvSpPr>
                <a:spLocks/>
              </p:cNvSpPr>
              <p:nvPr/>
            </p:nvSpPr>
            <p:spPr bwMode="auto">
              <a:xfrm>
                <a:off x="4557" y="864"/>
                <a:ext cx="50" cy="133"/>
              </a:xfrm>
              <a:custGeom>
                <a:avLst/>
                <a:gdLst>
                  <a:gd name="T0" fmla="*/ 0 w 50"/>
                  <a:gd name="T1" fmla="*/ 127 h 133"/>
                  <a:gd name="T2" fmla="*/ 50 w 50"/>
                  <a:gd name="T3" fmla="*/ 0 h 133"/>
                  <a:gd name="T4" fmla="*/ 19 w 50"/>
                  <a:gd name="T5" fmla="*/ 133 h 133"/>
                  <a:gd name="T6" fmla="*/ 0 w 50"/>
                  <a:gd name="T7" fmla="*/ 127 h 133"/>
                  <a:gd name="T8" fmla="*/ 0 w 50"/>
                  <a:gd name="T9" fmla="*/ 12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33">
                    <a:moveTo>
                      <a:pt x="0" y="127"/>
                    </a:moveTo>
                    <a:lnTo>
                      <a:pt x="50" y="0"/>
                    </a:lnTo>
                    <a:lnTo>
                      <a:pt x="19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30"/>
              <p:cNvSpPr>
                <a:spLocks/>
              </p:cNvSpPr>
              <p:nvPr/>
            </p:nvSpPr>
            <p:spPr bwMode="auto">
              <a:xfrm>
                <a:off x="4435" y="947"/>
                <a:ext cx="40" cy="52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40 h 52"/>
                  <a:gd name="T4" fmla="*/ 17 w 40"/>
                  <a:gd name="T5" fmla="*/ 52 h 52"/>
                  <a:gd name="T6" fmla="*/ 0 w 40"/>
                  <a:gd name="T7" fmla="*/ 0 h 52"/>
                  <a:gd name="T8" fmla="*/ 0 w 4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40"/>
                    </a:lnTo>
                    <a:lnTo>
                      <a:pt x="17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31"/>
              <p:cNvSpPr>
                <a:spLocks/>
              </p:cNvSpPr>
              <p:nvPr/>
            </p:nvSpPr>
            <p:spPr bwMode="auto">
              <a:xfrm>
                <a:off x="4619" y="985"/>
                <a:ext cx="27" cy="47"/>
              </a:xfrm>
              <a:custGeom>
                <a:avLst/>
                <a:gdLst>
                  <a:gd name="T0" fmla="*/ 0 w 27"/>
                  <a:gd name="T1" fmla="*/ 32 h 47"/>
                  <a:gd name="T2" fmla="*/ 27 w 27"/>
                  <a:gd name="T3" fmla="*/ 0 h 47"/>
                  <a:gd name="T4" fmla="*/ 12 w 27"/>
                  <a:gd name="T5" fmla="*/ 47 h 47"/>
                  <a:gd name="T6" fmla="*/ 0 w 27"/>
                  <a:gd name="T7" fmla="*/ 32 h 47"/>
                  <a:gd name="T8" fmla="*/ 0 w 27"/>
                  <a:gd name="T9" fmla="*/ 3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32"/>
                    </a:moveTo>
                    <a:lnTo>
                      <a:pt x="27" y="0"/>
                    </a:lnTo>
                    <a:lnTo>
                      <a:pt x="12" y="4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32"/>
              <p:cNvSpPr>
                <a:spLocks/>
              </p:cNvSpPr>
              <p:nvPr/>
            </p:nvSpPr>
            <p:spPr bwMode="auto">
              <a:xfrm>
                <a:off x="4673" y="1161"/>
                <a:ext cx="44" cy="16"/>
              </a:xfrm>
              <a:custGeom>
                <a:avLst/>
                <a:gdLst>
                  <a:gd name="T0" fmla="*/ 4 w 44"/>
                  <a:gd name="T1" fmla="*/ 0 h 16"/>
                  <a:gd name="T2" fmla="*/ 44 w 44"/>
                  <a:gd name="T3" fmla="*/ 6 h 16"/>
                  <a:gd name="T4" fmla="*/ 0 w 44"/>
                  <a:gd name="T5" fmla="*/ 16 h 16"/>
                  <a:gd name="T6" fmla="*/ 4 w 44"/>
                  <a:gd name="T7" fmla="*/ 0 h 16"/>
                  <a:gd name="T8" fmla="*/ 4 w 4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4" y="0"/>
                    </a:moveTo>
                    <a:lnTo>
                      <a:pt x="44" y="6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33"/>
              <p:cNvSpPr>
                <a:spLocks/>
              </p:cNvSpPr>
              <p:nvPr/>
            </p:nvSpPr>
            <p:spPr bwMode="auto">
              <a:xfrm>
                <a:off x="4566" y="1274"/>
                <a:ext cx="34" cy="52"/>
              </a:xfrm>
              <a:custGeom>
                <a:avLst/>
                <a:gdLst>
                  <a:gd name="T0" fmla="*/ 0 w 34"/>
                  <a:gd name="T1" fmla="*/ 11 h 52"/>
                  <a:gd name="T2" fmla="*/ 14 w 34"/>
                  <a:gd name="T3" fmla="*/ 0 h 52"/>
                  <a:gd name="T4" fmla="*/ 34 w 34"/>
                  <a:gd name="T5" fmla="*/ 52 h 52"/>
                  <a:gd name="T6" fmla="*/ 0 w 34"/>
                  <a:gd name="T7" fmla="*/ 11 h 52"/>
                  <a:gd name="T8" fmla="*/ 0 w 34"/>
                  <a:gd name="T9" fmla="*/ 1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52">
                    <a:moveTo>
                      <a:pt x="0" y="11"/>
                    </a:moveTo>
                    <a:lnTo>
                      <a:pt x="14" y="0"/>
                    </a:lnTo>
                    <a:lnTo>
                      <a:pt x="34" y="5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34"/>
              <p:cNvSpPr>
                <a:spLocks/>
              </p:cNvSpPr>
              <p:nvPr/>
            </p:nvSpPr>
            <p:spPr bwMode="auto">
              <a:xfrm>
                <a:off x="4413" y="1275"/>
                <a:ext cx="29" cy="58"/>
              </a:xfrm>
              <a:custGeom>
                <a:avLst/>
                <a:gdLst>
                  <a:gd name="T0" fmla="*/ 14 w 29"/>
                  <a:gd name="T1" fmla="*/ 0 h 58"/>
                  <a:gd name="T2" fmla="*/ 0 w 29"/>
                  <a:gd name="T3" fmla="*/ 58 h 58"/>
                  <a:gd name="T4" fmla="*/ 29 w 29"/>
                  <a:gd name="T5" fmla="*/ 10 h 58"/>
                  <a:gd name="T6" fmla="*/ 14 w 29"/>
                  <a:gd name="T7" fmla="*/ 0 h 58"/>
                  <a:gd name="T8" fmla="*/ 14 w 2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14" y="0"/>
                    </a:moveTo>
                    <a:lnTo>
                      <a:pt x="0" y="58"/>
                    </a:lnTo>
                    <a:lnTo>
                      <a:pt x="29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35"/>
              <p:cNvSpPr>
                <a:spLocks/>
              </p:cNvSpPr>
              <p:nvPr/>
            </p:nvSpPr>
            <p:spPr bwMode="auto">
              <a:xfrm>
                <a:off x="4310" y="1139"/>
                <a:ext cx="60" cy="36"/>
              </a:xfrm>
              <a:custGeom>
                <a:avLst/>
                <a:gdLst>
                  <a:gd name="T0" fmla="*/ 58 w 60"/>
                  <a:gd name="T1" fmla="*/ 30 h 36"/>
                  <a:gd name="T2" fmla="*/ 57 w 60"/>
                  <a:gd name="T3" fmla="*/ 30 h 36"/>
                  <a:gd name="T4" fmla="*/ 56 w 60"/>
                  <a:gd name="T5" fmla="*/ 30 h 36"/>
                  <a:gd name="T6" fmla="*/ 54 w 60"/>
                  <a:gd name="T7" fmla="*/ 30 h 36"/>
                  <a:gd name="T8" fmla="*/ 53 w 60"/>
                  <a:gd name="T9" fmla="*/ 30 h 36"/>
                  <a:gd name="T10" fmla="*/ 52 w 60"/>
                  <a:gd name="T11" fmla="*/ 30 h 36"/>
                  <a:gd name="T12" fmla="*/ 50 w 60"/>
                  <a:gd name="T13" fmla="*/ 31 h 36"/>
                  <a:gd name="T14" fmla="*/ 48 w 60"/>
                  <a:gd name="T15" fmla="*/ 31 h 36"/>
                  <a:gd name="T16" fmla="*/ 47 w 60"/>
                  <a:gd name="T17" fmla="*/ 31 h 36"/>
                  <a:gd name="T18" fmla="*/ 45 w 60"/>
                  <a:gd name="T19" fmla="*/ 31 h 36"/>
                  <a:gd name="T20" fmla="*/ 43 w 60"/>
                  <a:gd name="T21" fmla="*/ 31 h 36"/>
                  <a:gd name="T22" fmla="*/ 40 w 60"/>
                  <a:gd name="T23" fmla="*/ 31 h 36"/>
                  <a:gd name="T24" fmla="*/ 38 w 60"/>
                  <a:gd name="T25" fmla="*/ 31 h 36"/>
                  <a:gd name="T26" fmla="*/ 36 w 60"/>
                  <a:gd name="T27" fmla="*/ 32 h 36"/>
                  <a:gd name="T28" fmla="*/ 34 w 60"/>
                  <a:gd name="T29" fmla="*/ 32 h 36"/>
                  <a:gd name="T30" fmla="*/ 33 w 60"/>
                  <a:gd name="T31" fmla="*/ 32 h 36"/>
                  <a:gd name="T32" fmla="*/ 32 w 60"/>
                  <a:gd name="T33" fmla="*/ 32 h 36"/>
                  <a:gd name="T34" fmla="*/ 30 w 60"/>
                  <a:gd name="T35" fmla="*/ 32 h 36"/>
                  <a:gd name="T36" fmla="*/ 29 w 60"/>
                  <a:gd name="T37" fmla="*/ 33 h 36"/>
                  <a:gd name="T38" fmla="*/ 26 w 60"/>
                  <a:gd name="T39" fmla="*/ 33 h 36"/>
                  <a:gd name="T40" fmla="*/ 24 w 60"/>
                  <a:gd name="T41" fmla="*/ 33 h 36"/>
                  <a:gd name="T42" fmla="*/ 22 w 60"/>
                  <a:gd name="T43" fmla="*/ 34 h 36"/>
                  <a:gd name="T44" fmla="*/ 19 w 60"/>
                  <a:gd name="T45" fmla="*/ 34 h 36"/>
                  <a:gd name="T46" fmla="*/ 17 w 60"/>
                  <a:gd name="T47" fmla="*/ 34 h 36"/>
                  <a:gd name="T48" fmla="*/ 15 w 60"/>
                  <a:gd name="T49" fmla="*/ 35 h 36"/>
                  <a:gd name="T50" fmla="*/ 12 w 60"/>
                  <a:gd name="T51" fmla="*/ 35 h 36"/>
                  <a:gd name="T52" fmla="*/ 10 w 60"/>
                  <a:gd name="T53" fmla="*/ 35 h 36"/>
                  <a:gd name="T54" fmla="*/ 8 w 60"/>
                  <a:gd name="T55" fmla="*/ 35 h 36"/>
                  <a:gd name="T56" fmla="*/ 6 w 60"/>
                  <a:gd name="T57" fmla="*/ 35 h 36"/>
                  <a:gd name="T58" fmla="*/ 4 w 60"/>
                  <a:gd name="T59" fmla="*/ 35 h 36"/>
                  <a:gd name="T60" fmla="*/ 3 w 60"/>
                  <a:gd name="T61" fmla="*/ 36 h 36"/>
                  <a:gd name="T62" fmla="*/ 1 w 60"/>
                  <a:gd name="T63" fmla="*/ 36 h 36"/>
                  <a:gd name="T64" fmla="*/ 0 w 60"/>
                  <a:gd name="T65" fmla="*/ 36 h 36"/>
                  <a:gd name="T66" fmla="*/ 60 w 60"/>
                  <a:gd name="T67" fmla="*/ 0 h 36"/>
                  <a:gd name="T68" fmla="*/ 58 w 60"/>
                  <a:gd name="T69" fmla="*/ 30 h 36"/>
                  <a:gd name="T70" fmla="*/ 58 w 60"/>
                  <a:gd name="T71" fmla="*/ 30 h 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36">
                    <a:moveTo>
                      <a:pt x="58" y="30"/>
                    </a:moveTo>
                    <a:lnTo>
                      <a:pt x="57" y="30"/>
                    </a:lnTo>
                    <a:lnTo>
                      <a:pt x="56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29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0" y="0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FFB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091113" y="1579286"/>
              <a:ext cx="2493962" cy="1921722"/>
              <a:chOff x="5091113" y="1587313"/>
              <a:chExt cx="2493962" cy="1921722"/>
            </a:xfrm>
          </p:grpSpPr>
          <p:grpSp>
            <p:nvGrpSpPr>
              <p:cNvPr id="134" name="Group 263"/>
              <p:cNvGrpSpPr>
                <a:grpSpLocks/>
              </p:cNvGrpSpPr>
              <p:nvPr/>
            </p:nvGrpSpPr>
            <p:grpSpPr bwMode="auto">
              <a:xfrm>
                <a:off x="5943600" y="1587313"/>
                <a:ext cx="1233488" cy="1347521"/>
                <a:chOff x="3744" y="1006"/>
                <a:chExt cx="777" cy="873"/>
              </a:xfrm>
            </p:grpSpPr>
            <p:sp>
              <p:nvSpPr>
                <p:cNvPr id="139" name="Freeform 237"/>
                <p:cNvSpPr>
                  <a:spLocks/>
                </p:cNvSpPr>
                <p:nvPr/>
              </p:nvSpPr>
              <p:spPr bwMode="auto">
                <a:xfrm>
                  <a:off x="3996" y="1449"/>
                  <a:ext cx="50" cy="96"/>
                </a:xfrm>
                <a:custGeom>
                  <a:avLst/>
                  <a:gdLst>
                    <a:gd name="T0" fmla="*/ 8 w 50"/>
                    <a:gd name="T1" fmla="*/ 92 h 96"/>
                    <a:gd name="T2" fmla="*/ 17 w 50"/>
                    <a:gd name="T3" fmla="*/ 96 h 96"/>
                    <a:gd name="T4" fmla="*/ 25 w 50"/>
                    <a:gd name="T5" fmla="*/ 93 h 96"/>
                    <a:gd name="T6" fmla="*/ 32 w 50"/>
                    <a:gd name="T7" fmla="*/ 85 h 96"/>
                    <a:gd name="T8" fmla="*/ 38 w 50"/>
                    <a:gd name="T9" fmla="*/ 72 h 96"/>
                    <a:gd name="T10" fmla="*/ 42 w 50"/>
                    <a:gd name="T11" fmla="*/ 58 h 96"/>
                    <a:gd name="T12" fmla="*/ 45 w 50"/>
                    <a:gd name="T13" fmla="*/ 45 h 96"/>
                    <a:gd name="T14" fmla="*/ 48 w 50"/>
                    <a:gd name="T15" fmla="*/ 33 h 96"/>
                    <a:gd name="T16" fmla="*/ 49 w 50"/>
                    <a:gd name="T17" fmla="*/ 25 h 96"/>
                    <a:gd name="T18" fmla="*/ 50 w 50"/>
                    <a:gd name="T19" fmla="*/ 17 h 96"/>
                    <a:gd name="T20" fmla="*/ 49 w 50"/>
                    <a:gd name="T21" fmla="*/ 10 h 96"/>
                    <a:gd name="T22" fmla="*/ 45 w 50"/>
                    <a:gd name="T23" fmla="*/ 4 h 96"/>
                    <a:gd name="T24" fmla="*/ 38 w 50"/>
                    <a:gd name="T25" fmla="*/ 0 h 96"/>
                    <a:gd name="T26" fmla="*/ 30 w 50"/>
                    <a:gd name="T27" fmla="*/ 0 h 96"/>
                    <a:gd name="T28" fmla="*/ 24 w 50"/>
                    <a:gd name="T29" fmla="*/ 4 h 96"/>
                    <a:gd name="T30" fmla="*/ 21 w 50"/>
                    <a:gd name="T31" fmla="*/ 11 h 96"/>
                    <a:gd name="T32" fmla="*/ 17 w 50"/>
                    <a:gd name="T33" fmla="*/ 19 h 96"/>
                    <a:gd name="T34" fmla="*/ 14 w 50"/>
                    <a:gd name="T35" fmla="*/ 27 h 96"/>
                    <a:gd name="T36" fmla="*/ 10 w 50"/>
                    <a:gd name="T37" fmla="*/ 36 h 96"/>
                    <a:gd name="T38" fmla="*/ 6 w 50"/>
                    <a:gd name="T39" fmla="*/ 45 h 96"/>
                    <a:gd name="T40" fmla="*/ 3 w 50"/>
                    <a:gd name="T41" fmla="*/ 56 h 96"/>
                    <a:gd name="T42" fmla="*/ 0 w 50"/>
                    <a:gd name="T43" fmla="*/ 65 h 96"/>
                    <a:gd name="T44" fmla="*/ 0 w 50"/>
                    <a:gd name="T45" fmla="*/ 76 h 96"/>
                    <a:gd name="T46" fmla="*/ 3 w 50"/>
                    <a:gd name="T47" fmla="*/ 85 h 96"/>
                    <a:gd name="T48" fmla="*/ 8 w 50"/>
                    <a:gd name="T49" fmla="*/ 92 h 9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96">
                      <a:moveTo>
                        <a:pt x="8" y="92"/>
                      </a:moveTo>
                      <a:lnTo>
                        <a:pt x="17" y="96"/>
                      </a:lnTo>
                      <a:lnTo>
                        <a:pt x="25" y="93"/>
                      </a:lnTo>
                      <a:lnTo>
                        <a:pt x="32" y="85"/>
                      </a:lnTo>
                      <a:lnTo>
                        <a:pt x="38" y="72"/>
                      </a:lnTo>
                      <a:lnTo>
                        <a:pt x="42" y="58"/>
                      </a:lnTo>
                      <a:lnTo>
                        <a:pt x="45" y="45"/>
                      </a:lnTo>
                      <a:lnTo>
                        <a:pt x="48" y="33"/>
                      </a:lnTo>
                      <a:lnTo>
                        <a:pt x="49" y="25"/>
                      </a:lnTo>
                      <a:lnTo>
                        <a:pt x="50" y="17"/>
                      </a:lnTo>
                      <a:lnTo>
                        <a:pt x="49" y="10"/>
                      </a:lnTo>
                      <a:lnTo>
                        <a:pt x="45" y="4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4"/>
                      </a:lnTo>
                      <a:lnTo>
                        <a:pt x="21" y="11"/>
                      </a:lnTo>
                      <a:lnTo>
                        <a:pt x="17" y="19"/>
                      </a:lnTo>
                      <a:lnTo>
                        <a:pt x="14" y="27"/>
                      </a:lnTo>
                      <a:lnTo>
                        <a:pt x="10" y="36"/>
                      </a:lnTo>
                      <a:lnTo>
                        <a:pt x="6" y="45"/>
                      </a:lnTo>
                      <a:lnTo>
                        <a:pt x="3" y="56"/>
                      </a:lnTo>
                      <a:lnTo>
                        <a:pt x="0" y="65"/>
                      </a:lnTo>
                      <a:lnTo>
                        <a:pt x="0" y="76"/>
                      </a:lnTo>
                      <a:lnTo>
                        <a:pt x="3" y="85"/>
                      </a:lnTo>
                      <a:lnTo>
                        <a:pt x="8" y="92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238"/>
                <p:cNvSpPr>
                  <a:spLocks/>
                </p:cNvSpPr>
                <p:nvPr/>
              </p:nvSpPr>
              <p:spPr bwMode="auto">
                <a:xfrm>
                  <a:off x="3950" y="1582"/>
                  <a:ext cx="63" cy="139"/>
                </a:xfrm>
                <a:custGeom>
                  <a:avLst/>
                  <a:gdLst>
                    <a:gd name="T0" fmla="*/ 11 w 63"/>
                    <a:gd name="T1" fmla="*/ 55 h 139"/>
                    <a:gd name="T2" fmla="*/ 6 w 63"/>
                    <a:gd name="T3" fmla="*/ 72 h 139"/>
                    <a:gd name="T4" fmla="*/ 1 w 63"/>
                    <a:gd name="T5" fmla="*/ 92 h 139"/>
                    <a:gd name="T6" fmla="*/ 0 w 63"/>
                    <a:gd name="T7" fmla="*/ 113 h 139"/>
                    <a:gd name="T8" fmla="*/ 3 w 63"/>
                    <a:gd name="T9" fmla="*/ 130 h 139"/>
                    <a:gd name="T10" fmla="*/ 12 w 63"/>
                    <a:gd name="T11" fmla="*/ 139 h 139"/>
                    <a:gd name="T12" fmla="*/ 22 w 63"/>
                    <a:gd name="T13" fmla="*/ 137 h 139"/>
                    <a:gd name="T14" fmla="*/ 30 w 63"/>
                    <a:gd name="T15" fmla="*/ 125 h 139"/>
                    <a:gd name="T16" fmla="*/ 39 w 63"/>
                    <a:gd name="T17" fmla="*/ 108 h 139"/>
                    <a:gd name="T18" fmla="*/ 45 w 63"/>
                    <a:gd name="T19" fmla="*/ 88 h 139"/>
                    <a:gd name="T20" fmla="*/ 51 w 63"/>
                    <a:gd name="T21" fmla="*/ 69 h 139"/>
                    <a:gd name="T22" fmla="*/ 56 w 63"/>
                    <a:gd name="T23" fmla="*/ 53 h 139"/>
                    <a:gd name="T24" fmla="*/ 58 w 63"/>
                    <a:gd name="T25" fmla="*/ 43 h 139"/>
                    <a:gd name="T26" fmla="*/ 61 w 63"/>
                    <a:gd name="T27" fmla="*/ 32 h 139"/>
                    <a:gd name="T28" fmla="*/ 63 w 63"/>
                    <a:gd name="T29" fmla="*/ 19 h 139"/>
                    <a:gd name="T30" fmla="*/ 61 w 63"/>
                    <a:gd name="T31" fmla="*/ 7 h 139"/>
                    <a:gd name="T32" fmla="*/ 52 w 63"/>
                    <a:gd name="T33" fmla="*/ 0 h 139"/>
                    <a:gd name="T34" fmla="*/ 44 w 63"/>
                    <a:gd name="T35" fmla="*/ 0 h 139"/>
                    <a:gd name="T36" fmla="*/ 37 w 63"/>
                    <a:gd name="T37" fmla="*/ 4 h 139"/>
                    <a:gd name="T38" fmla="*/ 30 w 63"/>
                    <a:gd name="T39" fmla="*/ 11 h 139"/>
                    <a:gd name="T40" fmla="*/ 25 w 63"/>
                    <a:gd name="T41" fmla="*/ 20 h 139"/>
                    <a:gd name="T42" fmla="*/ 20 w 63"/>
                    <a:gd name="T43" fmla="*/ 29 h 139"/>
                    <a:gd name="T44" fmla="*/ 16 w 63"/>
                    <a:gd name="T45" fmla="*/ 40 h 139"/>
                    <a:gd name="T46" fmla="*/ 12 w 63"/>
                    <a:gd name="T47" fmla="*/ 48 h 139"/>
                    <a:gd name="T48" fmla="*/ 11 w 63"/>
                    <a:gd name="T49" fmla="*/ 55 h 1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3" h="139">
                      <a:moveTo>
                        <a:pt x="11" y="55"/>
                      </a:moveTo>
                      <a:lnTo>
                        <a:pt x="6" y="72"/>
                      </a:lnTo>
                      <a:lnTo>
                        <a:pt x="1" y="92"/>
                      </a:lnTo>
                      <a:lnTo>
                        <a:pt x="0" y="113"/>
                      </a:lnTo>
                      <a:lnTo>
                        <a:pt x="3" y="130"/>
                      </a:lnTo>
                      <a:lnTo>
                        <a:pt x="12" y="139"/>
                      </a:lnTo>
                      <a:lnTo>
                        <a:pt x="22" y="137"/>
                      </a:lnTo>
                      <a:lnTo>
                        <a:pt x="30" y="125"/>
                      </a:lnTo>
                      <a:lnTo>
                        <a:pt x="39" y="108"/>
                      </a:lnTo>
                      <a:lnTo>
                        <a:pt x="45" y="88"/>
                      </a:lnTo>
                      <a:lnTo>
                        <a:pt x="51" y="69"/>
                      </a:lnTo>
                      <a:lnTo>
                        <a:pt x="56" y="53"/>
                      </a:lnTo>
                      <a:lnTo>
                        <a:pt x="58" y="43"/>
                      </a:lnTo>
                      <a:lnTo>
                        <a:pt x="61" y="32"/>
                      </a:lnTo>
                      <a:lnTo>
                        <a:pt x="63" y="19"/>
                      </a:lnTo>
                      <a:lnTo>
                        <a:pt x="61" y="7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7" y="4"/>
                      </a:lnTo>
                      <a:lnTo>
                        <a:pt x="30" y="11"/>
                      </a:lnTo>
                      <a:lnTo>
                        <a:pt x="25" y="20"/>
                      </a:lnTo>
                      <a:lnTo>
                        <a:pt x="20" y="29"/>
                      </a:lnTo>
                      <a:lnTo>
                        <a:pt x="16" y="40"/>
                      </a:lnTo>
                      <a:lnTo>
                        <a:pt x="12" y="48"/>
                      </a:lnTo>
                      <a:lnTo>
                        <a:pt x="11" y="55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239"/>
                <p:cNvSpPr>
                  <a:spLocks/>
                </p:cNvSpPr>
                <p:nvPr/>
              </p:nvSpPr>
              <p:spPr bwMode="auto">
                <a:xfrm>
                  <a:off x="3891" y="1738"/>
                  <a:ext cx="67" cy="141"/>
                </a:xfrm>
                <a:custGeom>
                  <a:avLst/>
                  <a:gdLst>
                    <a:gd name="T0" fmla="*/ 17 w 67"/>
                    <a:gd name="T1" fmla="*/ 53 h 141"/>
                    <a:gd name="T2" fmla="*/ 12 w 67"/>
                    <a:gd name="T3" fmla="*/ 71 h 141"/>
                    <a:gd name="T4" fmla="*/ 4 w 67"/>
                    <a:gd name="T5" fmla="*/ 91 h 141"/>
                    <a:gd name="T6" fmla="*/ 0 w 67"/>
                    <a:gd name="T7" fmla="*/ 111 h 141"/>
                    <a:gd name="T8" fmla="*/ 3 w 67"/>
                    <a:gd name="T9" fmla="*/ 129 h 141"/>
                    <a:gd name="T10" fmla="*/ 9 w 67"/>
                    <a:gd name="T11" fmla="*/ 137 h 141"/>
                    <a:gd name="T12" fmla="*/ 15 w 67"/>
                    <a:gd name="T13" fmla="*/ 141 h 141"/>
                    <a:gd name="T14" fmla="*/ 21 w 67"/>
                    <a:gd name="T15" fmla="*/ 141 h 141"/>
                    <a:gd name="T16" fmla="*/ 27 w 67"/>
                    <a:gd name="T17" fmla="*/ 138 h 141"/>
                    <a:gd name="T18" fmla="*/ 32 w 67"/>
                    <a:gd name="T19" fmla="*/ 132 h 141"/>
                    <a:gd name="T20" fmla="*/ 37 w 67"/>
                    <a:gd name="T21" fmla="*/ 126 h 141"/>
                    <a:gd name="T22" fmla="*/ 41 w 67"/>
                    <a:gd name="T23" fmla="*/ 118 h 141"/>
                    <a:gd name="T24" fmla="*/ 43 w 67"/>
                    <a:gd name="T25" fmla="*/ 111 h 141"/>
                    <a:gd name="T26" fmla="*/ 47 w 67"/>
                    <a:gd name="T27" fmla="*/ 96 h 141"/>
                    <a:gd name="T28" fmla="*/ 53 w 67"/>
                    <a:gd name="T29" fmla="*/ 80 h 141"/>
                    <a:gd name="T30" fmla="*/ 57 w 67"/>
                    <a:gd name="T31" fmla="*/ 64 h 141"/>
                    <a:gd name="T32" fmla="*/ 62 w 67"/>
                    <a:gd name="T33" fmla="*/ 49 h 141"/>
                    <a:gd name="T34" fmla="*/ 64 w 67"/>
                    <a:gd name="T35" fmla="*/ 43 h 141"/>
                    <a:gd name="T36" fmla="*/ 65 w 67"/>
                    <a:gd name="T37" fmla="*/ 36 h 141"/>
                    <a:gd name="T38" fmla="*/ 67 w 67"/>
                    <a:gd name="T39" fmla="*/ 27 h 141"/>
                    <a:gd name="T40" fmla="*/ 67 w 67"/>
                    <a:gd name="T41" fmla="*/ 19 h 141"/>
                    <a:gd name="T42" fmla="*/ 66 w 67"/>
                    <a:gd name="T43" fmla="*/ 11 h 141"/>
                    <a:gd name="T44" fmla="*/ 64 w 67"/>
                    <a:gd name="T45" fmla="*/ 5 h 141"/>
                    <a:gd name="T46" fmla="*/ 58 w 67"/>
                    <a:gd name="T47" fmla="*/ 2 h 141"/>
                    <a:gd name="T48" fmla="*/ 50 w 67"/>
                    <a:gd name="T49" fmla="*/ 0 h 141"/>
                    <a:gd name="T50" fmla="*/ 43 w 67"/>
                    <a:gd name="T51" fmla="*/ 2 h 141"/>
                    <a:gd name="T52" fmla="*/ 37 w 67"/>
                    <a:gd name="T53" fmla="*/ 6 h 141"/>
                    <a:gd name="T54" fmla="*/ 32 w 67"/>
                    <a:gd name="T55" fmla="*/ 13 h 141"/>
                    <a:gd name="T56" fmla="*/ 27 w 67"/>
                    <a:gd name="T57" fmla="*/ 21 h 141"/>
                    <a:gd name="T58" fmla="*/ 24 w 67"/>
                    <a:gd name="T59" fmla="*/ 29 h 141"/>
                    <a:gd name="T60" fmla="*/ 21 w 67"/>
                    <a:gd name="T61" fmla="*/ 38 h 141"/>
                    <a:gd name="T62" fmla="*/ 19 w 67"/>
                    <a:gd name="T63" fmla="*/ 46 h 141"/>
                    <a:gd name="T64" fmla="*/ 17 w 67"/>
                    <a:gd name="T65" fmla="*/ 53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7" h="141">
                      <a:moveTo>
                        <a:pt x="17" y="53"/>
                      </a:moveTo>
                      <a:lnTo>
                        <a:pt x="12" y="71"/>
                      </a:lnTo>
                      <a:lnTo>
                        <a:pt x="4" y="91"/>
                      </a:lnTo>
                      <a:lnTo>
                        <a:pt x="0" y="111"/>
                      </a:lnTo>
                      <a:lnTo>
                        <a:pt x="3" y="129"/>
                      </a:lnTo>
                      <a:lnTo>
                        <a:pt x="9" y="137"/>
                      </a:lnTo>
                      <a:lnTo>
                        <a:pt x="15" y="141"/>
                      </a:lnTo>
                      <a:lnTo>
                        <a:pt x="21" y="141"/>
                      </a:lnTo>
                      <a:lnTo>
                        <a:pt x="27" y="138"/>
                      </a:lnTo>
                      <a:lnTo>
                        <a:pt x="32" y="132"/>
                      </a:lnTo>
                      <a:lnTo>
                        <a:pt x="37" y="126"/>
                      </a:lnTo>
                      <a:lnTo>
                        <a:pt x="41" y="118"/>
                      </a:lnTo>
                      <a:lnTo>
                        <a:pt x="43" y="111"/>
                      </a:lnTo>
                      <a:lnTo>
                        <a:pt x="47" y="96"/>
                      </a:lnTo>
                      <a:lnTo>
                        <a:pt x="53" y="80"/>
                      </a:lnTo>
                      <a:lnTo>
                        <a:pt x="57" y="64"/>
                      </a:lnTo>
                      <a:lnTo>
                        <a:pt x="62" y="49"/>
                      </a:lnTo>
                      <a:lnTo>
                        <a:pt x="64" y="43"/>
                      </a:lnTo>
                      <a:lnTo>
                        <a:pt x="65" y="36"/>
                      </a:lnTo>
                      <a:lnTo>
                        <a:pt x="67" y="27"/>
                      </a:lnTo>
                      <a:lnTo>
                        <a:pt x="67" y="19"/>
                      </a:lnTo>
                      <a:lnTo>
                        <a:pt x="66" y="11"/>
                      </a:lnTo>
                      <a:lnTo>
                        <a:pt x="64" y="5"/>
                      </a:lnTo>
                      <a:lnTo>
                        <a:pt x="58" y="2"/>
                      </a:lnTo>
                      <a:lnTo>
                        <a:pt x="50" y="0"/>
                      </a:lnTo>
                      <a:lnTo>
                        <a:pt x="43" y="2"/>
                      </a:lnTo>
                      <a:lnTo>
                        <a:pt x="37" y="6"/>
                      </a:lnTo>
                      <a:lnTo>
                        <a:pt x="32" y="13"/>
                      </a:lnTo>
                      <a:lnTo>
                        <a:pt x="27" y="21"/>
                      </a:lnTo>
                      <a:lnTo>
                        <a:pt x="24" y="29"/>
                      </a:lnTo>
                      <a:lnTo>
                        <a:pt x="21" y="38"/>
                      </a:lnTo>
                      <a:lnTo>
                        <a:pt x="19" y="46"/>
                      </a:lnTo>
                      <a:lnTo>
                        <a:pt x="17" y="53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240"/>
                <p:cNvSpPr>
                  <a:spLocks/>
                </p:cNvSpPr>
                <p:nvPr/>
              </p:nvSpPr>
              <p:spPr bwMode="auto">
                <a:xfrm>
                  <a:off x="4048" y="1672"/>
                  <a:ext cx="63" cy="172"/>
                </a:xfrm>
                <a:custGeom>
                  <a:avLst/>
                  <a:gdLst>
                    <a:gd name="T0" fmla="*/ 15 w 63"/>
                    <a:gd name="T1" fmla="*/ 69 h 172"/>
                    <a:gd name="T2" fmla="*/ 11 w 63"/>
                    <a:gd name="T3" fmla="*/ 90 h 172"/>
                    <a:gd name="T4" fmla="*/ 6 w 63"/>
                    <a:gd name="T5" fmla="*/ 111 h 172"/>
                    <a:gd name="T6" fmla="*/ 2 w 63"/>
                    <a:gd name="T7" fmla="*/ 133 h 172"/>
                    <a:gd name="T8" fmla="*/ 0 w 63"/>
                    <a:gd name="T9" fmla="*/ 154 h 172"/>
                    <a:gd name="T10" fmla="*/ 2 w 63"/>
                    <a:gd name="T11" fmla="*/ 164 h 172"/>
                    <a:gd name="T12" fmla="*/ 5 w 63"/>
                    <a:gd name="T13" fmla="*/ 170 h 172"/>
                    <a:gd name="T14" fmla="*/ 9 w 63"/>
                    <a:gd name="T15" fmla="*/ 172 h 172"/>
                    <a:gd name="T16" fmla="*/ 15 w 63"/>
                    <a:gd name="T17" fmla="*/ 171 h 172"/>
                    <a:gd name="T18" fmla="*/ 21 w 63"/>
                    <a:gd name="T19" fmla="*/ 168 h 172"/>
                    <a:gd name="T20" fmla="*/ 26 w 63"/>
                    <a:gd name="T21" fmla="*/ 162 h 172"/>
                    <a:gd name="T22" fmla="*/ 31 w 63"/>
                    <a:gd name="T23" fmla="*/ 155 h 172"/>
                    <a:gd name="T24" fmla="*/ 34 w 63"/>
                    <a:gd name="T25" fmla="*/ 147 h 172"/>
                    <a:gd name="T26" fmla="*/ 40 w 63"/>
                    <a:gd name="T27" fmla="*/ 125 h 172"/>
                    <a:gd name="T28" fmla="*/ 47 w 63"/>
                    <a:gd name="T29" fmla="*/ 104 h 172"/>
                    <a:gd name="T30" fmla="*/ 53 w 63"/>
                    <a:gd name="T31" fmla="*/ 83 h 172"/>
                    <a:gd name="T32" fmla="*/ 59 w 63"/>
                    <a:gd name="T33" fmla="*/ 62 h 172"/>
                    <a:gd name="T34" fmla="*/ 61 w 63"/>
                    <a:gd name="T35" fmla="*/ 47 h 172"/>
                    <a:gd name="T36" fmla="*/ 63 w 63"/>
                    <a:gd name="T37" fmla="*/ 27 h 172"/>
                    <a:gd name="T38" fmla="*/ 60 w 63"/>
                    <a:gd name="T39" fmla="*/ 11 h 172"/>
                    <a:gd name="T40" fmla="*/ 49 w 63"/>
                    <a:gd name="T41" fmla="*/ 0 h 172"/>
                    <a:gd name="T42" fmla="*/ 40 w 63"/>
                    <a:gd name="T43" fmla="*/ 0 h 172"/>
                    <a:gd name="T44" fmla="*/ 32 w 63"/>
                    <a:gd name="T45" fmla="*/ 6 h 172"/>
                    <a:gd name="T46" fmla="*/ 26 w 63"/>
                    <a:gd name="T47" fmla="*/ 14 h 172"/>
                    <a:gd name="T48" fmla="*/ 22 w 63"/>
                    <a:gd name="T49" fmla="*/ 26 h 172"/>
                    <a:gd name="T50" fmla="*/ 19 w 63"/>
                    <a:gd name="T51" fmla="*/ 38 h 172"/>
                    <a:gd name="T52" fmla="*/ 17 w 63"/>
                    <a:gd name="T53" fmla="*/ 51 h 172"/>
                    <a:gd name="T54" fmla="*/ 16 w 63"/>
                    <a:gd name="T55" fmla="*/ 61 h 172"/>
                    <a:gd name="T56" fmla="*/ 15 w 63"/>
                    <a:gd name="T57" fmla="*/ 69 h 17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3" h="172">
                      <a:moveTo>
                        <a:pt x="15" y="69"/>
                      </a:moveTo>
                      <a:lnTo>
                        <a:pt x="11" y="90"/>
                      </a:lnTo>
                      <a:lnTo>
                        <a:pt x="6" y="111"/>
                      </a:lnTo>
                      <a:lnTo>
                        <a:pt x="2" y="133"/>
                      </a:lnTo>
                      <a:lnTo>
                        <a:pt x="0" y="154"/>
                      </a:lnTo>
                      <a:lnTo>
                        <a:pt x="2" y="164"/>
                      </a:lnTo>
                      <a:lnTo>
                        <a:pt x="5" y="170"/>
                      </a:lnTo>
                      <a:lnTo>
                        <a:pt x="9" y="172"/>
                      </a:lnTo>
                      <a:lnTo>
                        <a:pt x="15" y="171"/>
                      </a:lnTo>
                      <a:lnTo>
                        <a:pt x="21" y="168"/>
                      </a:lnTo>
                      <a:lnTo>
                        <a:pt x="26" y="162"/>
                      </a:lnTo>
                      <a:lnTo>
                        <a:pt x="31" y="155"/>
                      </a:lnTo>
                      <a:lnTo>
                        <a:pt x="34" y="147"/>
                      </a:lnTo>
                      <a:lnTo>
                        <a:pt x="40" y="125"/>
                      </a:lnTo>
                      <a:lnTo>
                        <a:pt x="47" y="104"/>
                      </a:lnTo>
                      <a:lnTo>
                        <a:pt x="53" y="83"/>
                      </a:lnTo>
                      <a:lnTo>
                        <a:pt x="59" y="62"/>
                      </a:lnTo>
                      <a:lnTo>
                        <a:pt x="61" y="47"/>
                      </a:lnTo>
                      <a:lnTo>
                        <a:pt x="63" y="27"/>
                      </a:lnTo>
                      <a:lnTo>
                        <a:pt x="60" y="11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6"/>
                      </a:lnTo>
                      <a:lnTo>
                        <a:pt x="26" y="14"/>
                      </a:lnTo>
                      <a:lnTo>
                        <a:pt x="22" y="26"/>
                      </a:lnTo>
                      <a:lnTo>
                        <a:pt x="19" y="38"/>
                      </a:lnTo>
                      <a:lnTo>
                        <a:pt x="17" y="51"/>
                      </a:lnTo>
                      <a:lnTo>
                        <a:pt x="16" y="61"/>
                      </a:lnTo>
                      <a:lnTo>
                        <a:pt x="15" y="69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241"/>
                <p:cNvSpPr>
                  <a:spLocks/>
                </p:cNvSpPr>
                <p:nvPr/>
              </p:nvSpPr>
              <p:spPr bwMode="auto">
                <a:xfrm>
                  <a:off x="4089" y="1465"/>
                  <a:ext cx="68" cy="176"/>
                </a:xfrm>
                <a:custGeom>
                  <a:avLst/>
                  <a:gdLst>
                    <a:gd name="T0" fmla="*/ 20 w 68"/>
                    <a:gd name="T1" fmla="*/ 176 h 176"/>
                    <a:gd name="T2" fmla="*/ 27 w 68"/>
                    <a:gd name="T3" fmla="*/ 172 h 176"/>
                    <a:gd name="T4" fmla="*/ 32 w 68"/>
                    <a:gd name="T5" fmla="*/ 165 h 176"/>
                    <a:gd name="T6" fmla="*/ 36 w 68"/>
                    <a:gd name="T7" fmla="*/ 156 h 176"/>
                    <a:gd name="T8" fmla="*/ 40 w 68"/>
                    <a:gd name="T9" fmla="*/ 145 h 176"/>
                    <a:gd name="T10" fmla="*/ 43 w 68"/>
                    <a:gd name="T11" fmla="*/ 134 h 176"/>
                    <a:gd name="T12" fmla="*/ 45 w 68"/>
                    <a:gd name="T13" fmla="*/ 124 h 176"/>
                    <a:gd name="T14" fmla="*/ 47 w 68"/>
                    <a:gd name="T15" fmla="*/ 114 h 176"/>
                    <a:gd name="T16" fmla="*/ 49 w 68"/>
                    <a:gd name="T17" fmla="*/ 106 h 176"/>
                    <a:gd name="T18" fmla="*/ 53 w 68"/>
                    <a:gd name="T19" fmla="*/ 88 h 176"/>
                    <a:gd name="T20" fmla="*/ 57 w 68"/>
                    <a:gd name="T21" fmla="*/ 70 h 176"/>
                    <a:gd name="T22" fmla="*/ 60 w 68"/>
                    <a:gd name="T23" fmla="*/ 52 h 176"/>
                    <a:gd name="T24" fmla="*/ 66 w 68"/>
                    <a:gd name="T25" fmla="*/ 34 h 176"/>
                    <a:gd name="T26" fmla="*/ 68 w 68"/>
                    <a:gd name="T27" fmla="*/ 28 h 176"/>
                    <a:gd name="T28" fmla="*/ 68 w 68"/>
                    <a:gd name="T29" fmla="*/ 20 h 176"/>
                    <a:gd name="T30" fmla="*/ 67 w 68"/>
                    <a:gd name="T31" fmla="*/ 13 h 176"/>
                    <a:gd name="T32" fmla="*/ 64 w 68"/>
                    <a:gd name="T33" fmla="*/ 7 h 176"/>
                    <a:gd name="T34" fmla="*/ 61 w 68"/>
                    <a:gd name="T35" fmla="*/ 2 h 176"/>
                    <a:gd name="T36" fmla="*/ 56 w 68"/>
                    <a:gd name="T37" fmla="*/ 0 h 176"/>
                    <a:gd name="T38" fmla="*/ 50 w 68"/>
                    <a:gd name="T39" fmla="*/ 0 h 176"/>
                    <a:gd name="T40" fmla="*/ 43 w 68"/>
                    <a:gd name="T41" fmla="*/ 4 h 176"/>
                    <a:gd name="T42" fmla="*/ 37 w 68"/>
                    <a:gd name="T43" fmla="*/ 13 h 176"/>
                    <a:gd name="T44" fmla="*/ 33 w 68"/>
                    <a:gd name="T45" fmla="*/ 25 h 176"/>
                    <a:gd name="T46" fmla="*/ 29 w 68"/>
                    <a:gd name="T47" fmla="*/ 38 h 176"/>
                    <a:gd name="T48" fmla="*/ 26 w 68"/>
                    <a:gd name="T49" fmla="*/ 49 h 176"/>
                    <a:gd name="T50" fmla="*/ 21 w 68"/>
                    <a:gd name="T51" fmla="*/ 62 h 176"/>
                    <a:gd name="T52" fmla="*/ 17 w 68"/>
                    <a:gd name="T53" fmla="*/ 75 h 176"/>
                    <a:gd name="T54" fmla="*/ 12 w 68"/>
                    <a:gd name="T55" fmla="*/ 88 h 176"/>
                    <a:gd name="T56" fmla="*/ 7 w 68"/>
                    <a:gd name="T57" fmla="*/ 101 h 176"/>
                    <a:gd name="T58" fmla="*/ 4 w 68"/>
                    <a:gd name="T59" fmla="*/ 115 h 176"/>
                    <a:gd name="T60" fmla="*/ 1 w 68"/>
                    <a:gd name="T61" fmla="*/ 129 h 176"/>
                    <a:gd name="T62" fmla="*/ 0 w 68"/>
                    <a:gd name="T63" fmla="*/ 142 h 176"/>
                    <a:gd name="T64" fmla="*/ 0 w 68"/>
                    <a:gd name="T65" fmla="*/ 155 h 176"/>
                    <a:gd name="T66" fmla="*/ 1 w 68"/>
                    <a:gd name="T67" fmla="*/ 165 h 176"/>
                    <a:gd name="T68" fmla="*/ 5 w 68"/>
                    <a:gd name="T69" fmla="*/ 172 h 176"/>
                    <a:gd name="T70" fmla="*/ 11 w 68"/>
                    <a:gd name="T71" fmla="*/ 176 h 176"/>
                    <a:gd name="T72" fmla="*/ 20 w 68"/>
                    <a:gd name="T73" fmla="*/ 176 h 17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8" h="176">
                      <a:moveTo>
                        <a:pt x="20" y="176"/>
                      </a:moveTo>
                      <a:lnTo>
                        <a:pt x="27" y="172"/>
                      </a:lnTo>
                      <a:lnTo>
                        <a:pt x="32" y="165"/>
                      </a:lnTo>
                      <a:lnTo>
                        <a:pt x="36" y="156"/>
                      </a:lnTo>
                      <a:lnTo>
                        <a:pt x="40" y="145"/>
                      </a:lnTo>
                      <a:lnTo>
                        <a:pt x="43" y="134"/>
                      </a:lnTo>
                      <a:lnTo>
                        <a:pt x="45" y="124"/>
                      </a:lnTo>
                      <a:lnTo>
                        <a:pt x="47" y="114"/>
                      </a:lnTo>
                      <a:lnTo>
                        <a:pt x="49" y="106"/>
                      </a:lnTo>
                      <a:lnTo>
                        <a:pt x="53" y="88"/>
                      </a:lnTo>
                      <a:lnTo>
                        <a:pt x="57" y="70"/>
                      </a:lnTo>
                      <a:lnTo>
                        <a:pt x="60" y="52"/>
                      </a:lnTo>
                      <a:lnTo>
                        <a:pt x="66" y="34"/>
                      </a:lnTo>
                      <a:lnTo>
                        <a:pt x="68" y="28"/>
                      </a:lnTo>
                      <a:lnTo>
                        <a:pt x="68" y="20"/>
                      </a:lnTo>
                      <a:lnTo>
                        <a:pt x="67" y="13"/>
                      </a:lnTo>
                      <a:lnTo>
                        <a:pt x="64" y="7"/>
                      </a:lnTo>
                      <a:lnTo>
                        <a:pt x="61" y="2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3" y="4"/>
                      </a:lnTo>
                      <a:lnTo>
                        <a:pt x="37" y="13"/>
                      </a:lnTo>
                      <a:lnTo>
                        <a:pt x="33" y="25"/>
                      </a:lnTo>
                      <a:lnTo>
                        <a:pt x="29" y="38"/>
                      </a:lnTo>
                      <a:lnTo>
                        <a:pt x="26" y="49"/>
                      </a:lnTo>
                      <a:lnTo>
                        <a:pt x="21" y="62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7" y="101"/>
                      </a:lnTo>
                      <a:lnTo>
                        <a:pt x="4" y="115"/>
                      </a:lnTo>
                      <a:lnTo>
                        <a:pt x="1" y="129"/>
                      </a:lnTo>
                      <a:lnTo>
                        <a:pt x="0" y="142"/>
                      </a:lnTo>
                      <a:lnTo>
                        <a:pt x="0" y="155"/>
                      </a:lnTo>
                      <a:lnTo>
                        <a:pt x="1" y="165"/>
                      </a:lnTo>
                      <a:lnTo>
                        <a:pt x="5" y="172"/>
                      </a:lnTo>
                      <a:lnTo>
                        <a:pt x="11" y="176"/>
                      </a:lnTo>
                      <a:lnTo>
                        <a:pt x="20" y="176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242"/>
                <p:cNvSpPr>
                  <a:spLocks/>
                </p:cNvSpPr>
                <p:nvPr/>
              </p:nvSpPr>
              <p:spPr bwMode="auto">
                <a:xfrm>
                  <a:off x="4219" y="1439"/>
                  <a:ext cx="50" cy="109"/>
                </a:xfrm>
                <a:custGeom>
                  <a:avLst/>
                  <a:gdLst>
                    <a:gd name="T0" fmla="*/ 33 w 50"/>
                    <a:gd name="T1" fmla="*/ 1 h 109"/>
                    <a:gd name="T2" fmla="*/ 22 w 50"/>
                    <a:gd name="T3" fmla="*/ 9 h 109"/>
                    <a:gd name="T4" fmla="*/ 17 w 50"/>
                    <a:gd name="T5" fmla="*/ 21 h 109"/>
                    <a:gd name="T6" fmla="*/ 13 w 50"/>
                    <a:gd name="T7" fmla="*/ 36 h 109"/>
                    <a:gd name="T8" fmla="*/ 11 w 50"/>
                    <a:gd name="T9" fmla="*/ 49 h 109"/>
                    <a:gd name="T10" fmla="*/ 7 w 50"/>
                    <a:gd name="T11" fmla="*/ 61 h 109"/>
                    <a:gd name="T12" fmla="*/ 4 w 50"/>
                    <a:gd name="T13" fmla="*/ 73 h 109"/>
                    <a:gd name="T14" fmla="*/ 0 w 50"/>
                    <a:gd name="T15" fmla="*/ 85 h 109"/>
                    <a:gd name="T16" fmla="*/ 1 w 50"/>
                    <a:gd name="T17" fmla="*/ 96 h 109"/>
                    <a:gd name="T18" fmla="*/ 5 w 50"/>
                    <a:gd name="T19" fmla="*/ 103 h 109"/>
                    <a:gd name="T20" fmla="*/ 9 w 50"/>
                    <a:gd name="T21" fmla="*/ 107 h 109"/>
                    <a:gd name="T22" fmla="*/ 13 w 50"/>
                    <a:gd name="T23" fmla="*/ 109 h 109"/>
                    <a:gd name="T24" fmla="*/ 18 w 50"/>
                    <a:gd name="T25" fmla="*/ 108 h 109"/>
                    <a:gd name="T26" fmla="*/ 22 w 50"/>
                    <a:gd name="T27" fmla="*/ 105 h 109"/>
                    <a:gd name="T28" fmla="*/ 27 w 50"/>
                    <a:gd name="T29" fmla="*/ 101 h 109"/>
                    <a:gd name="T30" fmla="*/ 31 w 50"/>
                    <a:gd name="T31" fmla="*/ 96 h 109"/>
                    <a:gd name="T32" fmla="*/ 33 w 50"/>
                    <a:gd name="T33" fmla="*/ 90 h 109"/>
                    <a:gd name="T34" fmla="*/ 37 w 50"/>
                    <a:gd name="T35" fmla="*/ 82 h 109"/>
                    <a:gd name="T36" fmla="*/ 41 w 50"/>
                    <a:gd name="T37" fmla="*/ 68 h 109"/>
                    <a:gd name="T38" fmla="*/ 45 w 50"/>
                    <a:gd name="T39" fmla="*/ 53 h 109"/>
                    <a:gd name="T40" fmla="*/ 50 w 50"/>
                    <a:gd name="T41" fmla="*/ 35 h 109"/>
                    <a:gd name="T42" fmla="*/ 50 w 50"/>
                    <a:gd name="T43" fmla="*/ 20 h 109"/>
                    <a:gd name="T44" fmla="*/ 50 w 50"/>
                    <a:gd name="T45" fmla="*/ 7 h 109"/>
                    <a:gd name="T46" fmla="*/ 44 w 50"/>
                    <a:gd name="T47" fmla="*/ 0 h 109"/>
                    <a:gd name="T48" fmla="*/ 33 w 50"/>
                    <a:gd name="T49" fmla="*/ 1 h 10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109">
                      <a:moveTo>
                        <a:pt x="33" y="1"/>
                      </a:moveTo>
                      <a:lnTo>
                        <a:pt x="22" y="9"/>
                      </a:lnTo>
                      <a:lnTo>
                        <a:pt x="17" y="21"/>
                      </a:lnTo>
                      <a:lnTo>
                        <a:pt x="13" y="36"/>
                      </a:lnTo>
                      <a:lnTo>
                        <a:pt x="11" y="49"/>
                      </a:lnTo>
                      <a:lnTo>
                        <a:pt x="7" y="61"/>
                      </a:lnTo>
                      <a:lnTo>
                        <a:pt x="4" y="73"/>
                      </a:lnTo>
                      <a:lnTo>
                        <a:pt x="0" y="85"/>
                      </a:lnTo>
                      <a:lnTo>
                        <a:pt x="1" y="96"/>
                      </a:lnTo>
                      <a:lnTo>
                        <a:pt x="5" y="103"/>
                      </a:lnTo>
                      <a:lnTo>
                        <a:pt x="9" y="107"/>
                      </a:lnTo>
                      <a:lnTo>
                        <a:pt x="13" y="109"/>
                      </a:lnTo>
                      <a:lnTo>
                        <a:pt x="18" y="108"/>
                      </a:lnTo>
                      <a:lnTo>
                        <a:pt x="22" y="105"/>
                      </a:lnTo>
                      <a:lnTo>
                        <a:pt x="27" y="101"/>
                      </a:lnTo>
                      <a:lnTo>
                        <a:pt x="31" y="96"/>
                      </a:lnTo>
                      <a:lnTo>
                        <a:pt x="33" y="90"/>
                      </a:lnTo>
                      <a:lnTo>
                        <a:pt x="37" y="82"/>
                      </a:lnTo>
                      <a:lnTo>
                        <a:pt x="41" y="68"/>
                      </a:lnTo>
                      <a:lnTo>
                        <a:pt x="45" y="53"/>
                      </a:lnTo>
                      <a:lnTo>
                        <a:pt x="50" y="35"/>
                      </a:lnTo>
                      <a:lnTo>
                        <a:pt x="50" y="20"/>
                      </a:lnTo>
                      <a:lnTo>
                        <a:pt x="50" y="7"/>
                      </a:lnTo>
                      <a:lnTo>
                        <a:pt x="44" y="0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243"/>
                <p:cNvSpPr>
                  <a:spLocks/>
                </p:cNvSpPr>
                <p:nvPr/>
              </p:nvSpPr>
              <p:spPr bwMode="auto">
                <a:xfrm>
                  <a:off x="4190" y="1569"/>
                  <a:ext cx="54" cy="131"/>
                </a:xfrm>
                <a:custGeom>
                  <a:avLst/>
                  <a:gdLst>
                    <a:gd name="T0" fmla="*/ 25 w 54"/>
                    <a:gd name="T1" fmla="*/ 7 h 131"/>
                    <a:gd name="T2" fmla="*/ 18 w 54"/>
                    <a:gd name="T3" fmla="*/ 21 h 131"/>
                    <a:gd name="T4" fmla="*/ 14 w 54"/>
                    <a:gd name="T5" fmla="*/ 39 h 131"/>
                    <a:gd name="T6" fmla="*/ 12 w 54"/>
                    <a:gd name="T7" fmla="*/ 58 h 131"/>
                    <a:gd name="T8" fmla="*/ 8 w 54"/>
                    <a:gd name="T9" fmla="*/ 75 h 131"/>
                    <a:gd name="T10" fmla="*/ 5 w 54"/>
                    <a:gd name="T11" fmla="*/ 86 h 131"/>
                    <a:gd name="T12" fmla="*/ 1 w 54"/>
                    <a:gd name="T13" fmla="*/ 99 h 131"/>
                    <a:gd name="T14" fmla="*/ 0 w 54"/>
                    <a:gd name="T15" fmla="*/ 112 h 131"/>
                    <a:gd name="T16" fmla="*/ 4 w 54"/>
                    <a:gd name="T17" fmla="*/ 123 h 131"/>
                    <a:gd name="T18" fmla="*/ 10 w 54"/>
                    <a:gd name="T19" fmla="*/ 129 h 131"/>
                    <a:gd name="T20" fmla="*/ 16 w 54"/>
                    <a:gd name="T21" fmla="*/ 131 h 131"/>
                    <a:gd name="T22" fmla="*/ 21 w 54"/>
                    <a:gd name="T23" fmla="*/ 130 h 131"/>
                    <a:gd name="T24" fmla="*/ 26 w 54"/>
                    <a:gd name="T25" fmla="*/ 127 h 131"/>
                    <a:gd name="T26" fmla="*/ 30 w 54"/>
                    <a:gd name="T27" fmla="*/ 123 h 131"/>
                    <a:gd name="T28" fmla="*/ 34 w 54"/>
                    <a:gd name="T29" fmla="*/ 117 h 131"/>
                    <a:gd name="T30" fmla="*/ 37 w 54"/>
                    <a:gd name="T31" fmla="*/ 111 h 131"/>
                    <a:gd name="T32" fmla="*/ 39 w 54"/>
                    <a:gd name="T33" fmla="*/ 105 h 131"/>
                    <a:gd name="T34" fmla="*/ 44 w 54"/>
                    <a:gd name="T35" fmla="*/ 88 h 131"/>
                    <a:gd name="T36" fmla="*/ 49 w 54"/>
                    <a:gd name="T37" fmla="*/ 69 h 131"/>
                    <a:gd name="T38" fmla="*/ 52 w 54"/>
                    <a:gd name="T39" fmla="*/ 51 h 131"/>
                    <a:gd name="T40" fmla="*/ 54 w 54"/>
                    <a:gd name="T41" fmla="*/ 34 h 131"/>
                    <a:gd name="T42" fmla="*/ 54 w 54"/>
                    <a:gd name="T43" fmla="*/ 27 h 131"/>
                    <a:gd name="T44" fmla="*/ 52 w 54"/>
                    <a:gd name="T45" fmla="*/ 20 h 131"/>
                    <a:gd name="T46" fmla="*/ 50 w 54"/>
                    <a:gd name="T47" fmla="*/ 13 h 131"/>
                    <a:gd name="T48" fmla="*/ 46 w 54"/>
                    <a:gd name="T49" fmla="*/ 6 h 131"/>
                    <a:gd name="T50" fmla="*/ 42 w 54"/>
                    <a:gd name="T51" fmla="*/ 1 h 131"/>
                    <a:gd name="T52" fmla="*/ 37 w 54"/>
                    <a:gd name="T53" fmla="*/ 0 h 131"/>
                    <a:gd name="T54" fmla="*/ 31 w 54"/>
                    <a:gd name="T55" fmla="*/ 0 h 131"/>
                    <a:gd name="T56" fmla="*/ 25 w 54"/>
                    <a:gd name="T57" fmla="*/ 7 h 1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54" h="131">
                      <a:moveTo>
                        <a:pt x="25" y="7"/>
                      </a:moveTo>
                      <a:lnTo>
                        <a:pt x="18" y="21"/>
                      </a:lnTo>
                      <a:lnTo>
                        <a:pt x="14" y="39"/>
                      </a:lnTo>
                      <a:lnTo>
                        <a:pt x="12" y="58"/>
                      </a:lnTo>
                      <a:lnTo>
                        <a:pt x="8" y="75"/>
                      </a:lnTo>
                      <a:lnTo>
                        <a:pt x="5" y="86"/>
                      </a:lnTo>
                      <a:lnTo>
                        <a:pt x="1" y="99"/>
                      </a:lnTo>
                      <a:lnTo>
                        <a:pt x="0" y="112"/>
                      </a:lnTo>
                      <a:lnTo>
                        <a:pt x="4" y="123"/>
                      </a:lnTo>
                      <a:lnTo>
                        <a:pt x="10" y="129"/>
                      </a:lnTo>
                      <a:lnTo>
                        <a:pt x="16" y="131"/>
                      </a:lnTo>
                      <a:lnTo>
                        <a:pt x="21" y="130"/>
                      </a:lnTo>
                      <a:lnTo>
                        <a:pt x="26" y="127"/>
                      </a:lnTo>
                      <a:lnTo>
                        <a:pt x="30" y="123"/>
                      </a:lnTo>
                      <a:lnTo>
                        <a:pt x="34" y="117"/>
                      </a:lnTo>
                      <a:lnTo>
                        <a:pt x="37" y="111"/>
                      </a:lnTo>
                      <a:lnTo>
                        <a:pt x="39" y="105"/>
                      </a:lnTo>
                      <a:lnTo>
                        <a:pt x="44" y="88"/>
                      </a:lnTo>
                      <a:lnTo>
                        <a:pt x="49" y="69"/>
                      </a:lnTo>
                      <a:lnTo>
                        <a:pt x="52" y="51"/>
                      </a:lnTo>
                      <a:lnTo>
                        <a:pt x="54" y="34"/>
                      </a:lnTo>
                      <a:lnTo>
                        <a:pt x="54" y="27"/>
                      </a:lnTo>
                      <a:lnTo>
                        <a:pt x="52" y="20"/>
                      </a:lnTo>
                      <a:lnTo>
                        <a:pt x="50" y="13"/>
                      </a:lnTo>
                      <a:lnTo>
                        <a:pt x="46" y="6"/>
                      </a:lnTo>
                      <a:lnTo>
                        <a:pt x="42" y="1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244"/>
                <p:cNvSpPr>
                  <a:spLocks/>
                </p:cNvSpPr>
                <p:nvPr/>
              </p:nvSpPr>
              <p:spPr bwMode="auto">
                <a:xfrm>
                  <a:off x="4164" y="1717"/>
                  <a:ext cx="49" cy="134"/>
                </a:xfrm>
                <a:custGeom>
                  <a:avLst/>
                  <a:gdLst>
                    <a:gd name="T0" fmla="*/ 27 w 49"/>
                    <a:gd name="T1" fmla="*/ 5 h 134"/>
                    <a:gd name="T2" fmla="*/ 20 w 49"/>
                    <a:gd name="T3" fmla="*/ 16 h 134"/>
                    <a:gd name="T4" fmla="*/ 15 w 49"/>
                    <a:gd name="T5" fmla="*/ 32 h 134"/>
                    <a:gd name="T6" fmla="*/ 12 w 49"/>
                    <a:gd name="T7" fmla="*/ 49 h 134"/>
                    <a:gd name="T8" fmla="*/ 10 w 49"/>
                    <a:gd name="T9" fmla="*/ 63 h 134"/>
                    <a:gd name="T10" fmla="*/ 6 w 49"/>
                    <a:gd name="T11" fmla="*/ 77 h 134"/>
                    <a:gd name="T12" fmla="*/ 2 w 49"/>
                    <a:gd name="T13" fmla="*/ 97 h 134"/>
                    <a:gd name="T14" fmla="*/ 0 w 49"/>
                    <a:gd name="T15" fmla="*/ 115 h 134"/>
                    <a:gd name="T16" fmla="*/ 5 w 49"/>
                    <a:gd name="T17" fmla="*/ 129 h 134"/>
                    <a:gd name="T18" fmla="*/ 11 w 49"/>
                    <a:gd name="T19" fmla="*/ 133 h 134"/>
                    <a:gd name="T20" fmla="*/ 16 w 49"/>
                    <a:gd name="T21" fmla="*/ 134 h 134"/>
                    <a:gd name="T22" fmla="*/ 21 w 49"/>
                    <a:gd name="T23" fmla="*/ 132 h 134"/>
                    <a:gd name="T24" fmla="*/ 27 w 49"/>
                    <a:gd name="T25" fmla="*/ 126 h 134"/>
                    <a:gd name="T26" fmla="*/ 31 w 49"/>
                    <a:gd name="T27" fmla="*/ 120 h 134"/>
                    <a:gd name="T28" fmla="*/ 34 w 49"/>
                    <a:gd name="T29" fmla="*/ 114 h 134"/>
                    <a:gd name="T30" fmla="*/ 38 w 49"/>
                    <a:gd name="T31" fmla="*/ 107 h 134"/>
                    <a:gd name="T32" fmla="*/ 39 w 49"/>
                    <a:gd name="T33" fmla="*/ 102 h 134"/>
                    <a:gd name="T34" fmla="*/ 42 w 49"/>
                    <a:gd name="T35" fmla="*/ 92 h 134"/>
                    <a:gd name="T36" fmla="*/ 44 w 49"/>
                    <a:gd name="T37" fmla="*/ 77 h 134"/>
                    <a:gd name="T38" fmla="*/ 47 w 49"/>
                    <a:gd name="T39" fmla="*/ 57 h 134"/>
                    <a:gd name="T40" fmla="*/ 49 w 49"/>
                    <a:gd name="T41" fmla="*/ 36 h 134"/>
                    <a:gd name="T42" fmla="*/ 48 w 49"/>
                    <a:gd name="T43" fmla="*/ 18 h 134"/>
                    <a:gd name="T44" fmla="*/ 44 w 49"/>
                    <a:gd name="T45" fmla="*/ 5 h 134"/>
                    <a:gd name="T46" fmla="*/ 38 w 49"/>
                    <a:gd name="T47" fmla="*/ 0 h 134"/>
                    <a:gd name="T48" fmla="*/ 27 w 49"/>
                    <a:gd name="T49" fmla="*/ 5 h 1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134">
                      <a:moveTo>
                        <a:pt x="27" y="5"/>
                      </a:moveTo>
                      <a:lnTo>
                        <a:pt x="20" y="16"/>
                      </a:lnTo>
                      <a:lnTo>
                        <a:pt x="15" y="32"/>
                      </a:lnTo>
                      <a:lnTo>
                        <a:pt x="12" y="49"/>
                      </a:lnTo>
                      <a:lnTo>
                        <a:pt x="10" y="63"/>
                      </a:lnTo>
                      <a:lnTo>
                        <a:pt x="6" y="77"/>
                      </a:lnTo>
                      <a:lnTo>
                        <a:pt x="2" y="97"/>
                      </a:lnTo>
                      <a:lnTo>
                        <a:pt x="0" y="115"/>
                      </a:lnTo>
                      <a:lnTo>
                        <a:pt x="5" y="129"/>
                      </a:lnTo>
                      <a:lnTo>
                        <a:pt x="11" y="133"/>
                      </a:lnTo>
                      <a:lnTo>
                        <a:pt x="16" y="134"/>
                      </a:lnTo>
                      <a:lnTo>
                        <a:pt x="21" y="132"/>
                      </a:lnTo>
                      <a:lnTo>
                        <a:pt x="27" y="126"/>
                      </a:lnTo>
                      <a:lnTo>
                        <a:pt x="31" y="120"/>
                      </a:lnTo>
                      <a:lnTo>
                        <a:pt x="34" y="114"/>
                      </a:lnTo>
                      <a:lnTo>
                        <a:pt x="38" y="107"/>
                      </a:lnTo>
                      <a:lnTo>
                        <a:pt x="39" y="102"/>
                      </a:lnTo>
                      <a:lnTo>
                        <a:pt x="42" y="92"/>
                      </a:lnTo>
                      <a:lnTo>
                        <a:pt x="44" y="77"/>
                      </a:lnTo>
                      <a:lnTo>
                        <a:pt x="47" y="57"/>
                      </a:lnTo>
                      <a:lnTo>
                        <a:pt x="49" y="36"/>
                      </a:lnTo>
                      <a:lnTo>
                        <a:pt x="48" y="18"/>
                      </a:lnTo>
                      <a:lnTo>
                        <a:pt x="44" y="5"/>
                      </a:lnTo>
                      <a:lnTo>
                        <a:pt x="38" y="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245"/>
                <p:cNvSpPr>
                  <a:spLocks/>
                </p:cNvSpPr>
                <p:nvPr/>
              </p:nvSpPr>
              <p:spPr bwMode="auto">
                <a:xfrm>
                  <a:off x="3787" y="1634"/>
                  <a:ext cx="74" cy="140"/>
                </a:xfrm>
                <a:custGeom>
                  <a:avLst/>
                  <a:gdLst>
                    <a:gd name="T0" fmla="*/ 24 w 74"/>
                    <a:gd name="T1" fmla="*/ 46 h 140"/>
                    <a:gd name="T2" fmla="*/ 17 w 74"/>
                    <a:gd name="T3" fmla="*/ 64 h 140"/>
                    <a:gd name="T4" fmla="*/ 9 w 74"/>
                    <a:gd name="T5" fmla="*/ 83 h 140"/>
                    <a:gd name="T6" fmla="*/ 3 w 74"/>
                    <a:gd name="T7" fmla="*/ 103 h 140"/>
                    <a:gd name="T8" fmla="*/ 0 w 74"/>
                    <a:gd name="T9" fmla="*/ 121 h 140"/>
                    <a:gd name="T10" fmla="*/ 1 w 74"/>
                    <a:gd name="T11" fmla="*/ 129 h 140"/>
                    <a:gd name="T12" fmla="*/ 3 w 74"/>
                    <a:gd name="T13" fmla="*/ 135 h 140"/>
                    <a:gd name="T14" fmla="*/ 7 w 74"/>
                    <a:gd name="T15" fmla="*/ 139 h 140"/>
                    <a:gd name="T16" fmla="*/ 11 w 74"/>
                    <a:gd name="T17" fmla="*/ 140 h 140"/>
                    <a:gd name="T18" fmla="*/ 17 w 74"/>
                    <a:gd name="T19" fmla="*/ 140 h 140"/>
                    <a:gd name="T20" fmla="*/ 22 w 74"/>
                    <a:gd name="T21" fmla="*/ 139 h 140"/>
                    <a:gd name="T22" fmla="*/ 27 w 74"/>
                    <a:gd name="T23" fmla="*/ 135 h 140"/>
                    <a:gd name="T24" fmla="*/ 32 w 74"/>
                    <a:gd name="T25" fmla="*/ 130 h 140"/>
                    <a:gd name="T26" fmla="*/ 36 w 74"/>
                    <a:gd name="T27" fmla="*/ 123 h 140"/>
                    <a:gd name="T28" fmla="*/ 40 w 74"/>
                    <a:gd name="T29" fmla="*/ 116 h 140"/>
                    <a:gd name="T30" fmla="*/ 44 w 74"/>
                    <a:gd name="T31" fmla="*/ 107 h 140"/>
                    <a:gd name="T32" fmla="*/ 48 w 74"/>
                    <a:gd name="T33" fmla="*/ 99 h 140"/>
                    <a:gd name="T34" fmla="*/ 50 w 74"/>
                    <a:gd name="T35" fmla="*/ 92 h 140"/>
                    <a:gd name="T36" fmla="*/ 54 w 74"/>
                    <a:gd name="T37" fmla="*/ 83 h 140"/>
                    <a:gd name="T38" fmla="*/ 56 w 74"/>
                    <a:gd name="T39" fmla="*/ 75 h 140"/>
                    <a:gd name="T40" fmla="*/ 59 w 74"/>
                    <a:gd name="T41" fmla="*/ 67 h 140"/>
                    <a:gd name="T42" fmla="*/ 62 w 74"/>
                    <a:gd name="T43" fmla="*/ 60 h 140"/>
                    <a:gd name="T44" fmla="*/ 65 w 74"/>
                    <a:gd name="T45" fmla="*/ 52 h 140"/>
                    <a:gd name="T46" fmla="*/ 68 w 74"/>
                    <a:gd name="T47" fmla="*/ 43 h 140"/>
                    <a:gd name="T48" fmla="*/ 72 w 74"/>
                    <a:gd name="T49" fmla="*/ 33 h 140"/>
                    <a:gd name="T50" fmla="*/ 74 w 74"/>
                    <a:gd name="T51" fmla="*/ 24 h 140"/>
                    <a:gd name="T52" fmla="*/ 74 w 74"/>
                    <a:gd name="T53" fmla="*/ 15 h 140"/>
                    <a:gd name="T54" fmla="*/ 72 w 74"/>
                    <a:gd name="T55" fmla="*/ 7 h 140"/>
                    <a:gd name="T56" fmla="*/ 66 w 74"/>
                    <a:gd name="T57" fmla="*/ 2 h 140"/>
                    <a:gd name="T58" fmla="*/ 59 w 74"/>
                    <a:gd name="T59" fmla="*/ 0 h 140"/>
                    <a:gd name="T60" fmla="*/ 51 w 74"/>
                    <a:gd name="T61" fmla="*/ 3 h 140"/>
                    <a:gd name="T62" fmla="*/ 45 w 74"/>
                    <a:gd name="T63" fmla="*/ 8 h 140"/>
                    <a:gd name="T64" fmla="*/ 39 w 74"/>
                    <a:gd name="T65" fmla="*/ 15 h 140"/>
                    <a:gd name="T66" fmla="*/ 34 w 74"/>
                    <a:gd name="T67" fmla="*/ 24 h 140"/>
                    <a:gd name="T68" fmla="*/ 30 w 74"/>
                    <a:gd name="T69" fmla="*/ 32 h 140"/>
                    <a:gd name="T70" fmla="*/ 27 w 74"/>
                    <a:gd name="T71" fmla="*/ 40 h 140"/>
                    <a:gd name="T72" fmla="*/ 24 w 74"/>
                    <a:gd name="T73" fmla="*/ 46 h 1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4" h="140">
                      <a:moveTo>
                        <a:pt x="24" y="46"/>
                      </a:moveTo>
                      <a:lnTo>
                        <a:pt x="17" y="64"/>
                      </a:lnTo>
                      <a:lnTo>
                        <a:pt x="9" y="83"/>
                      </a:lnTo>
                      <a:lnTo>
                        <a:pt x="3" y="103"/>
                      </a:lnTo>
                      <a:lnTo>
                        <a:pt x="0" y="121"/>
                      </a:lnTo>
                      <a:lnTo>
                        <a:pt x="1" y="129"/>
                      </a:lnTo>
                      <a:lnTo>
                        <a:pt x="3" y="135"/>
                      </a:lnTo>
                      <a:lnTo>
                        <a:pt x="7" y="139"/>
                      </a:lnTo>
                      <a:lnTo>
                        <a:pt x="11" y="140"/>
                      </a:lnTo>
                      <a:lnTo>
                        <a:pt x="17" y="140"/>
                      </a:lnTo>
                      <a:lnTo>
                        <a:pt x="22" y="139"/>
                      </a:lnTo>
                      <a:lnTo>
                        <a:pt x="27" y="135"/>
                      </a:lnTo>
                      <a:lnTo>
                        <a:pt x="32" y="130"/>
                      </a:lnTo>
                      <a:lnTo>
                        <a:pt x="36" y="123"/>
                      </a:lnTo>
                      <a:lnTo>
                        <a:pt x="40" y="116"/>
                      </a:lnTo>
                      <a:lnTo>
                        <a:pt x="44" y="107"/>
                      </a:lnTo>
                      <a:lnTo>
                        <a:pt x="48" y="99"/>
                      </a:lnTo>
                      <a:lnTo>
                        <a:pt x="50" y="92"/>
                      </a:lnTo>
                      <a:lnTo>
                        <a:pt x="54" y="83"/>
                      </a:lnTo>
                      <a:lnTo>
                        <a:pt x="56" y="75"/>
                      </a:lnTo>
                      <a:lnTo>
                        <a:pt x="59" y="67"/>
                      </a:lnTo>
                      <a:lnTo>
                        <a:pt x="62" y="60"/>
                      </a:lnTo>
                      <a:lnTo>
                        <a:pt x="65" y="52"/>
                      </a:lnTo>
                      <a:lnTo>
                        <a:pt x="68" y="43"/>
                      </a:lnTo>
                      <a:lnTo>
                        <a:pt x="72" y="33"/>
                      </a:lnTo>
                      <a:lnTo>
                        <a:pt x="74" y="24"/>
                      </a:lnTo>
                      <a:lnTo>
                        <a:pt x="74" y="15"/>
                      </a:lnTo>
                      <a:lnTo>
                        <a:pt x="72" y="7"/>
                      </a:lnTo>
                      <a:lnTo>
                        <a:pt x="66" y="2"/>
                      </a:lnTo>
                      <a:lnTo>
                        <a:pt x="59" y="0"/>
                      </a:lnTo>
                      <a:lnTo>
                        <a:pt x="51" y="3"/>
                      </a:lnTo>
                      <a:lnTo>
                        <a:pt x="45" y="8"/>
                      </a:lnTo>
                      <a:lnTo>
                        <a:pt x="39" y="15"/>
                      </a:lnTo>
                      <a:lnTo>
                        <a:pt x="34" y="24"/>
                      </a:lnTo>
                      <a:lnTo>
                        <a:pt x="30" y="32"/>
                      </a:lnTo>
                      <a:lnTo>
                        <a:pt x="27" y="40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246"/>
                <p:cNvSpPr>
                  <a:spLocks/>
                </p:cNvSpPr>
                <p:nvPr/>
              </p:nvSpPr>
              <p:spPr bwMode="auto">
                <a:xfrm>
                  <a:off x="3855" y="1452"/>
                  <a:ext cx="79" cy="134"/>
                </a:xfrm>
                <a:custGeom>
                  <a:avLst/>
                  <a:gdLst>
                    <a:gd name="T0" fmla="*/ 24 w 79"/>
                    <a:gd name="T1" fmla="*/ 53 h 134"/>
                    <a:gd name="T2" fmla="*/ 16 w 79"/>
                    <a:gd name="T3" fmla="*/ 66 h 134"/>
                    <a:gd name="T4" fmla="*/ 9 w 79"/>
                    <a:gd name="T5" fmla="*/ 82 h 134"/>
                    <a:gd name="T6" fmla="*/ 3 w 79"/>
                    <a:gd name="T7" fmla="*/ 98 h 134"/>
                    <a:gd name="T8" fmla="*/ 0 w 79"/>
                    <a:gd name="T9" fmla="*/ 114 h 134"/>
                    <a:gd name="T10" fmla="*/ 1 w 79"/>
                    <a:gd name="T11" fmla="*/ 124 h 134"/>
                    <a:gd name="T12" fmla="*/ 4 w 79"/>
                    <a:gd name="T13" fmla="*/ 130 h 134"/>
                    <a:gd name="T14" fmla="*/ 9 w 79"/>
                    <a:gd name="T15" fmla="*/ 134 h 134"/>
                    <a:gd name="T16" fmla="*/ 15 w 79"/>
                    <a:gd name="T17" fmla="*/ 134 h 134"/>
                    <a:gd name="T18" fmla="*/ 22 w 79"/>
                    <a:gd name="T19" fmla="*/ 132 h 134"/>
                    <a:gd name="T20" fmla="*/ 28 w 79"/>
                    <a:gd name="T21" fmla="*/ 128 h 134"/>
                    <a:gd name="T22" fmla="*/ 34 w 79"/>
                    <a:gd name="T23" fmla="*/ 123 h 134"/>
                    <a:gd name="T24" fmla="*/ 39 w 79"/>
                    <a:gd name="T25" fmla="*/ 116 h 134"/>
                    <a:gd name="T26" fmla="*/ 43 w 79"/>
                    <a:gd name="T27" fmla="*/ 109 h 134"/>
                    <a:gd name="T28" fmla="*/ 46 w 79"/>
                    <a:gd name="T29" fmla="*/ 102 h 134"/>
                    <a:gd name="T30" fmla="*/ 50 w 79"/>
                    <a:gd name="T31" fmla="*/ 95 h 134"/>
                    <a:gd name="T32" fmla="*/ 53 w 79"/>
                    <a:gd name="T33" fmla="*/ 87 h 134"/>
                    <a:gd name="T34" fmla="*/ 56 w 79"/>
                    <a:gd name="T35" fmla="*/ 80 h 134"/>
                    <a:gd name="T36" fmla="*/ 59 w 79"/>
                    <a:gd name="T37" fmla="*/ 73 h 134"/>
                    <a:gd name="T38" fmla="*/ 62 w 79"/>
                    <a:gd name="T39" fmla="*/ 65 h 134"/>
                    <a:gd name="T40" fmla="*/ 66 w 79"/>
                    <a:gd name="T41" fmla="*/ 58 h 134"/>
                    <a:gd name="T42" fmla="*/ 72 w 79"/>
                    <a:gd name="T43" fmla="*/ 47 h 134"/>
                    <a:gd name="T44" fmla="*/ 77 w 79"/>
                    <a:gd name="T45" fmla="*/ 32 h 134"/>
                    <a:gd name="T46" fmla="*/ 79 w 79"/>
                    <a:gd name="T47" fmla="*/ 16 h 134"/>
                    <a:gd name="T48" fmla="*/ 76 w 79"/>
                    <a:gd name="T49" fmla="*/ 5 h 134"/>
                    <a:gd name="T50" fmla="*/ 68 w 79"/>
                    <a:gd name="T51" fmla="*/ 0 h 134"/>
                    <a:gd name="T52" fmla="*/ 60 w 79"/>
                    <a:gd name="T53" fmla="*/ 1 h 134"/>
                    <a:gd name="T54" fmla="*/ 52 w 79"/>
                    <a:gd name="T55" fmla="*/ 7 h 134"/>
                    <a:gd name="T56" fmla="*/ 45 w 79"/>
                    <a:gd name="T57" fmla="*/ 15 h 134"/>
                    <a:gd name="T58" fmla="*/ 38 w 79"/>
                    <a:gd name="T59" fmla="*/ 27 h 134"/>
                    <a:gd name="T60" fmla="*/ 33 w 79"/>
                    <a:gd name="T61" fmla="*/ 37 h 134"/>
                    <a:gd name="T62" fmla="*/ 27 w 79"/>
                    <a:gd name="T63" fmla="*/ 47 h 134"/>
                    <a:gd name="T64" fmla="*/ 24 w 79"/>
                    <a:gd name="T65" fmla="*/ 53 h 1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" h="134">
                      <a:moveTo>
                        <a:pt x="24" y="53"/>
                      </a:moveTo>
                      <a:lnTo>
                        <a:pt x="16" y="66"/>
                      </a:lnTo>
                      <a:lnTo>
                        <a:pt x="9" y="82"/>
                      </a:lnTo>
                      <a:lnTo>
                        <a:pt x="3" y="98"/>
                      </a:lnTo>
                      <a:lnTo>
                        <a:pt x="0" y="114"/>
                      </a:lnTo>
                      <a:lnTo>
                        <a:pt x="1" y="124"/>
                      </a:lnTo>
                      <a:lnTo>
                        <a:pt x="4" y="130"/>
                      </a:lnTo>
                      <a:lnTo>
                        <a:pt x="9" y="134"/>
                      </a:lnTo>
                      <a:lnTo>
                        <a:pt x="15" y="134"/>
                      </a:lnTo>
                      <a:lnTo>
                        <a:pt x="22" y="132"/>
                      </a:lnTo>
                      <a:lnTo>
                        <a:pt x="28" y="128"/>
                      </a:lnTo>
                      <a:lnTo>
                        <a:pt x="34" y="123"/>
                      </a:lnTo>
                      <a:lnTo>
                        <a:pt x="39" y="116"/>
                      </a:lnTo>
                      <a:lnTo>
                        <a:pt x="43" y="109"/>
                      </a:lnTo>
                      <a:lnTo>
                        <a:pt x="46" y="102"/>
                      </a:lnTo>
                      <a:lnTo>
                        <a:pt x="50" y="95"/>
                      </a:lnTo>
                      <a:lnTo>
                        <a:pt x="53" y="87"/>
                      </a:lnTo>
                      <a:lnTo>
                        <a:pt x="56" y="80"/>
                      </a:lnTo>
                      <a:lnTo>
                        <a:pt x="59" y="73"/>
                      </a:lnTo>
                      <a:lnTo>
                        <a:pt x="62" y="65"/>
                      </a:lnTo>
                      <a:lnTo>
                        <a:pt x="66" y="58"/>
                      </a:lnTo>
                      <a:lnTo>
                        <a:pt x="72" y="47"/>
                      </a:lnTo>
                      <a:lnTo>
                        <a:pt x="77" y="32"/>
                      </a:lnTo>
                      <a:lnTo>
                        <a:pt x="79" y="16"/>
                      </a:lnTo>
                      <a:lnTo>
                        <a:pt x="76" y="5"/>
                      </a:lnTo>
                      <a:lnTo>
                        <a:pt x="68" y="0"/>
                      </a:lnTo>
                      <a:lnTo>
                        <a:pt x="60" y="1"/>
                      </a:lnTo>
                      <a:lnTo>
                        <a:pt x="52" y="7"/>
                      </a:lnTo>
                      <a:lnTo>
                        <a:pt x="45" y="15"/>
                      </a:lnTo>
                      <a:lnTo>
                        <a:pt x="38" y="27"/>
                      </a:lnTo>
                      <a:lnTo>
                        <a:pt x="33" y="37"/>
                      </a:lnTo>
                      <a:lnTo>
                        <a:pt x="27" y="47"/>
                      </a:lnTo>
                      <a:lnTo>
                        <a:pt x="24" y="53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247"/>
                <p:cNvSpPr>
                  <a:spLocks/>
                </p:cNvSpPr>
                <p:nvPr/>
              </p:nvSpPr>
              <p:spPr bwMode="auto">
                <a:xfrm>
                  <a:off x="3744" y="1006"/>
                  <a:ext cx="777" cy="445"/>
                </a:xfrm>
                <a:custGeom>
                  <a:avLst/>
                  <a:gdLst>
                    <a:gd name="T0" fmla="*/ 491 w 777"/>
                    <a:gd name="T1" fmla="*/ 417 h 445"/>
                    <a:gd name="T2" fmla="*/ 458 w 777"/>
                    <a:gd name="T3" fmla="*/ 426 h 445"/>
                    <a:gd name="T4" fmla="*/ 427 w 777"/>
                    <a:gd name="T5" fmla="*/ 431 h 445"/>
                    <a:gd name="T6" fmla="*/ 379 w 777"/>
                    <a:gd name="T7" fmla="*/ 438 h 445"/>
                    <a:gd name="T8" fmla="*/ 333 w 777"/>
                    <a:gd name="T9" fmla="*/ 438 h 445"/>
                    <a:gd name="T10" fmla="*/ 286 w 777"/>
                    <a:gd name="T11" fmla="*/ 435 h 445"/>
                    <a:gd name="T12" fmla="*/ 248 w 777"/>
                    <a:gd name="T13" fmla="*/ 430 h 445"/>
                    <a:gd name="T14" fmla="*/ 210 w 777"/>
                    <a:gd name="T15" fmla="*/ 415 h 445"/>
                    <a:gd name="T16" fmla="*/ 177 w 777"/>
                    <a:gd name="T17" fmla="*/ 417 h 445"/>
                    <a:gd name="T18" fmla="*/ 143 w 777"/>
                    <a:gd name="T19" fmla="*/ 426 h 445"/>
                    <a:gd name="T20" fmla="*/ 109 w 777"/>
                    <a:gd name="T21" fmla="*/ 430 h 445"/>
                    <a:gd name="T22" fmla="*/ 66 w 777"/>
                    <a:gd name="T23" fmla="*/ 419 h 445"/>
                    <a:gd name="T24" fmla="*/ 33 w 777"/>
                    <a:gd name="T25" fmla="*/ 385 h 445"/>
                    <a:gd name="T26" fmla="*/ 12 w 777"/>
                    <a:gd name="T27" fmla="*/ 337 h 445"/>
                    <a:gd name="T28" fmla="*/ 9 w 777"/>
                    <a:gd name="T29" fmla="*/ 286 h 445"/>
                    <a:gd name="T30" fmla="*/ 28 w 777"/>
                    <a:gd name="T31" fmla="*/ 241 h 445"/>
                    <a:gd name="T32" fmla="*/ 22 w 777"/>
                    <a:gd name="T33" fmla="*/ 214 h 445"/>
                    <a:gd name="T34" fmla="*/ 6 w 777"/>
                    <a:gd name="T35" fmla="*/ 184 h 445"/>
                    <a:gd name="T36" fmla="*/ 0 w 777"/>
                    <a:gd name="T37" fmla="*/ 149 h 445"/>
                    <a:gd name="T38" fmla="*/ 4 w 777"/>
                    <a:gd name="T39" fmla="*/ 109 h 445"/>
                    <a:gd name="T40" fmla="*/ 21 w 777"/>
                    <a:gd name="T41" fmla="*/ 75 h 445"/>
                    <a:gd name="T42" fmla="*/ 46 w 777"/>
                    <a:gd name="T43" fmla="*/ 45 h 445"/>
                    <a:gd name="T44" fmla="*/ 73 w 777"/>
                    <a:gd name="T45" fmla="*/ 24 h 445"/>
                    <a:gd name="T46" fmla="*/ 101 w 777"/>
                    <a:gd name="T47" fmla="*/ 9 h 445"/>
                    <a:gd name="T48" fmla="*/ 130 w 777"/>
                    <a:gd name="T49" fmla="*/ 2 h 445"/>
                    <a:gd name="T50" fmla="*/ 161 w 777"/>
                    <a:gd name="T51" fmla="*/ 0 h 445"/>
                    <a:gd name="T52" fmla="*/ 194 w 777"/>
                    <a:gd name="T53" fmla="*/ 3 h 445"/>
                    <a:gd name="T54" fmla="*/ 234 w 777"/>
                    <a:gd name="T55" fmla="*/ 19 h 445"/>
                    <a:gd name="T56" fmla="*/ 276 w 777"/>
                    <a:gd name="T57" fmla="*/ 43 h 445"/>
                    <a:gd name="T58" fmla="*/ 298 w 777"/>
                    <a:gd name="T59" fmla="*/ 49 h 445"/>
                    <a:gd name="T60" fmla="*/ 329 w 777"/>
                    <a:gd name="T61" fmla="*/ 32 h 445"/>
                    <a:gd name="T62" fmla="*/ 368 w 777"/>
                    <a:gd name="T63" fmla="*/ 23 h 445"/>
                    <a:gd name="T64" fmla="*/ 405 w 777"/>
                    <a:gd name="T65" fmla="*/ 24 h 445"/>
                    <a:gd name="T66" fmla="*/ 441 w 777"/>
                    <a:gd name="T67" fmla="*/ 38 h 445"/>
                    <a:gd name="T68" fmla="*/ 474 w 777"/>
                    <a:gd name="T69" fmla="*/ 62 h 445"/>
                    <a:gd name="T70" fmla="*/ 500 w 777"/>
                    <a:gd name="T71" fmla="*/ 58 h 445"/>
                    <a:gd name="T72" fmla="*/ 529 w 777"/>
                    <a:gd name="T73" fmla="*/ 57 h 445"/>
                    <a:gd name="T74" fmla="*/ 557 w 777"/>
                    <a:gd name="T75" fmla="*/ 57 h 445"/>
                    <a:gd name="T76" fmla="*/ 587 w 777"/>
                    <a:gd name="T77" fmla="*/ 62 h 445"/>
                    <a:gd name="T78" fmla="*/ 616 w 777"/>
                    <a:gd name="T79" fmla="*/ 70 h 445"/>
                    <a:gd name="T80" fmla="*/ 659 w 777"/>
                    <a:gd name="T81" fmla="*/ 95 h 445"/>
                    <a:gd name="T82" fmla="*/ 687 w 777"/>
                    <a:gd name="T83" fmla="*/ 142 h 445"/>
                    <a:gd name="T84" fmla="*/ 692 w 777"/>
                    <a:gd name="T85" fmla="*/ 199 h 445"/>
                    <a:gd name="T86" fmla="*/ 734 w 777"/>
                    <a:gd name="T87" fmla="*/ 217 h 445"/>
                    <a:gd name="T88" fmla="*/ 766 w 777"/>
                    <a:gd name="T89" fmla="*/ 249 h 445"/>
                    <a:gd name="T90" fmla="*/ 777 w 777"/>
                    <a:gd name="T91" fmla="*/ 299 h 445"/>
                    <a:gd name="T92" fmla="*/ 767 w 777"/>
                    <a:gd name="T93" fmla="*/ 360 h 445"/>
                    <a:gd name="T94" fmla="*/ 733 w 777"/>
                    <a:gd name="T95" fmla="*/ 411 h 445"/>
                    <a:gd name="T96" fmla="*/ 693 w 777"/>
                    <a:gd name="T97" fmla="*/ 433 h 445"/>
                    <a:gd name="T98" fmla="*/ 652 w 777"/>
                    <a:gd name="T99" fmla="*/ 442 h 445"/>
                    <a:gd name="T100" fmla="*/ 608 w 777"/>
                    <a:gd name="T101" fmla="*/ 445 h 445"/>
                    <a:gd name="T102" fmla="*/ 564 w 777"/>
                    <a:gd name="T103" fmla="*/ 439 h 445"/>
                    <a:gd name="T104" fmla="*/ 527 w 777"/>
                    <a:gd name="T105" fmla="*/ 423 h 44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77" h="445">
                      <a:moveTo>
                        <a:pt x="508" y="408"/>
                      </a:moveTo>
                      <a:lnTo>
                        <a:pt x="500" y="413"/>
                      </a:lnTo>
                      <a:lnTo>
                        <a:pt x="491" y="417"/>
                      </a:lnTo>
                      <a:lnTo>
                        <a:pt x="480" y="420"/>
                      </a:lnTo>
                      <a:lnTo>
                        <a:pt x="469" y="423"/>
                      </a:lnTo>
                      <a:lnTo>
                        <a:pt x="458" y="426"/>
                      </a:lnTo>
                      <a:lnTo>
                        <a:pt x="447" y="427"/>
                      </a:lnTo>
                      <a:lnTo>
                        <a:pt x="436" y="429"/>
                      </a:lnTo>
                      <a:lnTo>
                        <a:pt x="427" y="431"/>
                      </a:lnTo>
                      <a:lnTo>
                        <a:pt x="410" y="434"/>
                      </a:lnTo>
                      <a:lnTo>
                        <a:pt x="394" y="436"/>
                      </a:lnTo>
                      <a:lnTo>
                        <a:pt x="379" y="438"/>
                      </a:lnTo>
                      <a:lnTo>
                        <a:pt x="363" y="438"/>
                      </a:lnTo>
                      <a:lnTo>
                        <a:pt x="348" y="438"/>
                      </a:lnTo>
                      <a:lnTo>
                        <a:pt x="333" y="438"/>
                      </a:lnTo>
                      <a:lnTo>
                        <a:pt x="317" y="437"/>
                      </a:lnTo>
                      <a:lnTo>
                        <a:pt x="300" y="436"/>
                      </a:lnTo>
                      <a:lnTo>
                        <a:pt x="286" y="435"/>
                      </a:lnTo>
                      <a:lnTo>
                        <a:pt x="273" y="434"/>
                      </a:lnTo>
                      <a:lnTo>
                        <a:pt x="260" y="433"/>
                      </a:lnTo>
                      <a:lnTo>
                        <a:pt x="248" y="430"/>
                      </a:lnTo>
                      <a:lnTo>
                        <a:pt x="235" y="426"/>
                      </a:lnTo>
                      <a:lnTo>
                        <a:pt x="222" y="421"/>
                      </a:lnTo>
                      <a:lnTo>
                        <a:pt x="210" y="415"/>
                      </a:lnTo>
                      <a:lnTo>
                        <a:pt x="197" y="408"/>
                      </a:lnTo>
                      <a:lnTo>
                        <a:pt x="188" y="412"/>
                      </a:lnTo>
                      <a:lnTo>
                        <a:pt x="177" y="417"/>
                      </a:lnTo>
                      <a:lnTo>
                        <a:pt x="166" y="420"/>
                      </a:lnTo>
                      <a:lnTo>
                        <a:pt x="155" y="423"/>
                      </a:lnTo>
                      <a:lnTo>
                        <a:pt x="143" y="426"/>
                      </a:lnTo>
                      <a:lnTo>
                        <a:pt x="131" y="427"/>
                      </a:lnTo>
                      <a:lnTo>
                        <a:pt x="120" y="429"/>
                      </a:lnTo>
                      <a:lnTo>
                        <a:pt x="109" y="430"/>
                      </a:lnTo>
                      <a:lnTo>
                        <a:pt x="94" y="429"/>
                      </a:lnTo>
                      <a:lnTo>
                        <a:pt x="80" y="426"/>
                      </a:lnTo>
                      <a:lnTo>
                        <a:pt x="66" y="419"/>
                      </a:lnTo>
                      <a:lnTo>
                        <a:pt x="54" y="410"/>
                      </a:lnTo>
                      <a:lnTo>
                        <a:pt x="43" y="398"/>
                      </a:lnTo>
                      <a:lnTo>
                        <a:pt x="33" y="385"/>
                      </a:lnTo>
                      <a:lnTo>
                        <a:pt x="25" y="370"/>
                      </a:lnTo>
                      <a:lnTo>
                        <a:pt x="17" y="354"/>
                      </a:lnTo>
                      <a:lnTo>
                        <a:pt x="12" y="337"/>
                      </a:lnTo>
                      <a:lnTo>
                        <a:pt x="9" y="320"/>
                      </a:lnTo>
                      <a:lnTo>
                        <a:pt x="8" y="303"/>
                      </a:lnTo>
                      <a:lnTo>
                        <a:pt x="9" y="286"/>
                      </a:lnTo>
                      <a:lnTo>
                        <a:pt x="13" y="269"/>
                      </a:lnTo>
                      <a:lnTo>
                        <a:pt x="19" y="255"/>
                      </a:lnTo>
                      <a:lnTo>
                        <a:pt x="28" y="241"/>
                      </a:lnTo>
                      <a:lnTo>
                        <a:pt x="40" y="229"/>
                      </a:lnTo>
                      <a:lnTo>
                        <a:pt x="31" y="222"/>
                      </a:lnTo>
                      <a:lnTo>
                        <a:pt x="22" y="214"/>
                      </a:lnTo>
                      <a:lnTo>
                        <a:pt x="15" y="205"/>
                      </a:lnTo>
                      <a:lnTo>
                        <a:pt x="10" y="194"/>
                      </a:lnTo>
                      <a:lnTo>
                        <a:pt x="6" y="184"/>
                      </a:lnTo>
                      <a:lnTo>
                        <a:pt x="3" y="173"/>
                      </a:lnTo>
                      <a:lnTo>
                        <a:pt x="1" y="161"/>
                      </a:lnTo>
                      <a:lnTo>
                        <a:pt x="0" y="149"/>
                      </a:lnTo>
                      <a:lnTo>
                        <a:pt x="1" y="135"/>
                      </a:lnTo>
                      <a:lnTo>
                        <a:pt x="2" y="122"/>
                      </a:lnTo>
                      <a:lnTo>
                        <a:pt x="4" y="109"/>
                      </a:lnTo>
                      <a:lnTo>
                        <a:pt x="9" y="98"/>
                      </a:lnTo>
                      <a:lnTo>
                        <a:pt x="14" y="86"/>
                      </a:lnTo>
                      <a:lnTo>
                        <a:pt x="21" y="75"/>
                      </a:lnTo>
                      <a:lnTo>
                        <a:pt x="28" y="64"/>
                      </a:lnTo>
                      <a:lnTo>
                        <a:pt x="37" y="54"/>
                      </a:lnTo>
                      <a:lnTo>
                        <a:pt x="46" y="45"/>
                      </a:lnTo>
                      <a:lnTo>
                        <a:pt x="55" y="37"/>
                      </a:lnTo>
                      <a:lnTo>
                        <a:pt x="64" y="30"/>
                      </a:lnTo>
                      <a:lnTo>
                        <a:pt x="73" y="24"/>
                      </a:lnTo>
                      <a:lnTo>
                        <a:pt x="82" y="19"/>
                      </a:lnTo>
                      <a:lnTo>
                        <a:pt x="91" y="14"/>
                      </a:lnTo>
                      <a:lnTo>
                        <a:pt x="101" y="9"/>
                      </a:lnTo>
                      <a:lnTo>
                        <a:pt x="110" y="6"/>
                      </a:lnTo>
                      <a:lnTo>
                        <a:pt x="120" y="3"/>
                      </a:lnTo>
                      <a:lnTo>
                        <a:pt x="130" y="2"/>
                      </a:lnTo>
                      <a:lnTo>
                        <a:pt x="140" y="0"/>
                      </a:lnTo>
                      <a:lnTo>
                        <a:pt x="150" y="0"/>
                      </a:lnTo>
                      <a:lnTo>
                        <a:pt x="161" y="0"/>
                      </a:lnTo>
                      <a:lnTo>
                        <a:pt x="172" y="0"/>
                      </a:lnTo>
                      <a:lnTo>
                        <a:pt x="183" y="2"/>
                      </a:lnTo>
                      <a:lnTo>
                        <a:pt x="194" y="3"/>
                      </a:lnTo>
                      <a:lnTo>
                        <a:pt x="206" y="6"/>
                      </a:lnTo>
                      <a:lnTo>
                        <a:pt x="220" y="12"/>
                      </a:lnTo>
                      <a:lnTo>
                        <a:pt x="234" y="19"/>
                      </a:lnTo>
                      <a:lnTo>
                        <a:pt x="250" y="27"/>
                      </a:lnTo>
                      <a:lnTo>
                        <a:pt x="263" y="35"/>
                      </a:lnTo>
                      <a:lnTo>
                        <a:pt x="276" y="43"/>
                      </a:lnTo>
                      <a:lnTo>
                        <a:pt x="285" y="50"/>
                      </a:lnTo>
                      <a:lnTo>
                        <a:pt x="291" y="55"/>
                      </a:lnTo>
                      <a:lnTo>
                        <a:pt x="298" y="49"/>
                      </a:lnTo>
                      <a:lnTo>
                        <a:pt x="307" y="43"/>
                      </a:lnTo>
                      <a:lnTo>
                        <a:pt x="318" y="37"/>
                      </a:lnTo>
                      <a:lnTo>
                        <a:pt x="329" y="32"/>
                      </a:lnTo>
                      <a:lnTo>
                        <a:pt x="342" y="28"/>
                      </a:lnTo>
                      <a:lnTo>
                        <a:pt x="355" y="24"/>
                      </a:lnTo>
                      <a:lnTo>
                        <a:pt x="368" y="23"/>
                      </a:lnTo>
                      <a:lnTo>
                        <a:pt x="381" y="22"/>
                      </a:lnTo>
                      <a:lnTo>
                        <a:pt x="393" y="23"/>
                      </a:lnTo>
                      <a:lnTo>
                        <a:pt x="405" y="24"/>
                      </a:lnTo>
                      <a:lnTo>
                        <a:pt x="417" y="28"/>
                      </a:lnTo>
                      <a:lnTo>
                        <a:pt x="430" y="32"/>
                      </a:lnTo>
                      <a:lnTo>
                        <a:pt x="441" y="38"/>
                      </a:lnTo>
                      <a:lnTo>
                        <a:pt x="453" y="45"/>
                      </a:lnTo>
                      <a:lnTo>
                        <a:pt x="463" y="53"/>
                      </a:lnTo>
                      <a:lnTo>
                        <a:pt x="474" y="62"/>
                      </a:lnTo>
                      <a:lnTo>
                        <a:pt x="482" y="61"/>
                      </a:lnTo>
                      <a:lnTo>
                        <a:pt x="491" y="59"/>
                      </a:lnTo>
                      <a:lnTo>
                        <a:pt x="500" y="58"/>
                      </a:lnTo>
                      <a:lnTo>
                        <a:pt x="509" y="57"/>
                      </a:lnTo>
                      <a:lnTo>
                        <a:pt x="520" y="57"/>
                      </a:lnTo>
                      <a:lnTo>
                        <a:pt x="529" y="57"/>
                      </a:lnTo>
                      <a:lnTo>
                        <a:pt x="538" y="57"/>
                      </a:lnTo>
                      <a:lnTo>
                        <a:pt x="547" y="57"/>
                      </a:lnTo>
                      <a:lnTo>
                        <a:pt x="557" y="57"/>
                      </a:lnTo>
                      <a:lnTo>
                        <a:pt x="567" y="58"/>
                      </a:lnTo>
                      <a:lnTo>
                        <a:pt x="577" y="60"/>
                      </a:lnTo>
                      <a:lnTo>
                        <a:pt x="587" y="62"/>
                      </a:lnTo>
                      <a:lnTo>
                        <a:pt x="597" y="64"/>
                      </a:lnTo>
                      <a:lnTo>
                        <a:pt x="606" y="67"/>
                      </a:lnTo>
                      <a:lnTo>
                        <a:pt x="616" y="70"/>
                      </a:lnTo>
                      <a:lnTo>
                        <a:pt x="626" y="74"/>
                      </a:lnTo>
                      <a:lnTo>
                        <a:pt x="644" y="84"/>
                      </a:lnTo>
                      <a:lnTo>
                        <a:pt x="659" y="95"/>
                      </a:lnTo>
                      <a:lnTo>
                        <a:pt x="671" y="109"/>
                      </a:lnTo>
                      <a:lnTo>
                        <a:pt x="680" y="125"/>
                      </a:lnTo>
                      <a:lnTo>
                        <a:pt x="687" y="142"/>
                      </a:lnTo>
                      <a:lnTo>
                        <a:pt x="691" y="160"/>
                      </a:lnTo>
                      <a:lnTo>
                        <a:pt x="693" y="180"/>
                      </a:lnTo>
                      <a:lnTo>
                        <a:pt x="692" y="199"/>
                      </a:lnTo>
                      <a:lnTo>
                        <a:pt x="707" y="203"/>
                      </a:lnTo>
                      <a:lnTo>
                        <a:pt x="721" y="209"/>
                      </a:lnTo>
                      <a:lnTo>
                        <a:pt x="734" y="217"/>
                      </a:lnTo>
                      <a:lnTo>
                        <a:pt x="747" y="227"/>
                      </a:lnTo>
                      <a:lnTo>
                        <a:pt x="757" y="237"/>
                      </a:lnTo>
                      <a:lnTo>
                        <a:pt x="766" y="249"/>
                      </a:lnTo>
                      <a:lnTo>
                        <a:pt x="772" y="263"/>
                      </a:lnTo>
                      <a:lnTo>
                        <a:pt x="776" y="278"/>
                      </a:lnTo>
                      <a:lnTo>
                        <a:pt x="777" y="299"/>
                      </a:lnTo>
                      <a:lnTo>
                        <a:pt x="777" y="320"/>
                      </a:lnTo>
                      <a:lnTo>
                        <a:pt x="773" y="341"/>
                      </a:lnTo>
                      <a:lnTo>
                        <a:pt x="767" y="360"/>
                      </a:lnTo>
                      <a:lnTo>
                        <a:pt x="758" y="379"/>
                      </a:lnTo>
                      <a:lnTo>
                        <a:pt x="747" y="396"/>
                      </a:lnTo>
                      <a:lnTo>
                        <a:pt x="733" y="411"/>
                      </a:lnTo>
                      <a:lnTo>
                        <a:pt x="716" y="422"/>
                      </a:lnTo>
                      <a:lnTo>
                        <a:pt x="705" y="427"/>
                      </a:lnTo>
                      <a:lnTo>
                        <a:pt x="693" y="433"/>
                      </a:lnTo>
                      <a:lnTo>
                        <a:pt x="680" y="437"/>
                      </a:lnTo>
                      <a:lnTo>
                        <a:pt x="666" y="440"/>
                      </a:lnTo>
                      <a:lnTo>
                        <a:pt x="652" y="442"/>
                      </a:lnTo>
                      <a:lnTo>
                        <a:pt x="637" y="444"/>
                      </a:lnTo>
                      <a:lnTo>
                        <a:pt x="623" y="445"/>
                      </a:lnTo>
                      <a:lnTo>
                        <a:pt x="608" y="445"/>
                      </a:lnTo>
                      <a:lnTo>
                        <a:pt x="593" y="443"/>
                      </a:lnTo>
                      <a:lnTo>
                        <a:pt x="579" y="441"/>
                      </a:lnTo>
                      <a:lnTo>
                        <a:pt x="564" y="439"/>
                      </a:lnTo>
                      <a:lnTo>
                        <a:pt x="552" y="434"/>
                      </a:lnTo>
                      <a:lnTo>
                        <a:pt x="539" y="429"/>
                      </a:lnTo>
                      <a:lnTo>
                        <a:pt x="527" y="423"/>
                      </a:lnTo>
                      <a:lnTo>
                        <a:pt x="517" y="416"/>
                      </a:lnTo>
                      <a:lnTo>
                        <a:pt x="508" y="408"/>
                      </a:lnTo>
                      <a:close/>
                    </a:path>
                  </a:pathLst>
                </a:custGeom>
                <a:solidFill>
                  <a:srgbClr val="84B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248"/>
                <p:cNvSpPr>
                  <a:spLocks/>
                </p:cNvSpPr>
                <p:nvPr/>
              </p:nvSpPr>
              <p:spPr bwMode="auto">
                <a:xfrm>
                  <a:off x="3890" y="1341"/>
                  <a:ext cx="390" cy="84"/>
                </a:xfrm>
                <a:custGeom>
                  <a:avLst/>
                  <a:gdLst>
                    <a:gd name="T0" fmla="*/ 365 w 390"/>
                    <a:gd name="T1" fmla="*/ 28 h 84"/>
                    <a:gd name="T2" fmla="*/ 344 w 390"/>
                    <a:gd name="T3" fmla="*/ 40 h 84"/>
                    <a:gd name="T4" fmla="*/ 323 w 390"/>
                    <a:gd name="T5" fmla="*/ 49 h 84"/>
                    <a:gd name="T6" fmla="*/ 301 w 390"/>
                    <a:gd name="T7" fmla="*/ 56 h 84"/>
                    <a:gd name="T8" fmla="*/ 278 w 390"/>
                    <a:gd name="T9" fmla="*/ 61 h 84"/>
                    <a:gd name="T10" fmla="*/ 254 w 390"/>
                    <a:gd name="T11" fmla="*/ 64 h 84"/>
                    <a:gd name="T12" fmla="*/ 230 w 390"/>
                    <a:gd name="T13" fmla="*/ 65 h 84"/>
                    <a:gd name="T14" fmla="*/ 205 w 390"/>
                    <a:gd name="T15" fmla="*/ 65 h 84"/>
                    <a:gd name="T16" fmla="*/ 178 w 390"/>
                    <a:gd name="T17" fmla="*/ 64 h 84"/>
                    <a:gd name="T18" fmla="*/ 153 w 390"/>
                    <a:gd name="T19" fmla="*/ 63 h 84"/>
                    <a:gd name="T20" fmla="*/ 127 w 390"/>
                    <a:gd name="T21" fmla="*/ 59 h 84"/>
                    <a:gd name="T22" fmla="*/ 101 w 390"/>
                    <a:gd name="T23" fmla="*/ 54 h 84"/>
                    <a:gd name="T24" fmla="*/ 77 w 390"/>
                    <a:gd name="T25" fmla="*/ 46 h 84"/>
                    <a:gd name="T26" fmla="*/ 55 w 390"/>
                    <a:gd name="T27" fmla="*/ 37 h 84"/>
                    <a:gd name="T28" fmla="*/ 37 w 390"/>
                    <a:gd name="T29" fmla="*/ 25 h 84"/>
                    <a:gd name="T30" fmla="*/ 21 w 390"/>
                    <a:gd name="T31" fmla="*/ 12 h 84"/>
                    <a:gd name="T32" fmla="*/ 13 w 390"/>
                    <a:gd name="T33" fmla="*/ 2 h 84"/>
                    <a:gd name="T34" fmla="*/ 7 w 390"/>
                    <a:gd name="T35" fmla="*/ 0 h 84"/>
                    <a:gd name="T36" fmla="*/ 1 w 390"/>
                    <a:gd name="T37" fmla="*/ 4 h 84"/>
                    <a:gd name="T38" fmla="*/ 0 w 390"/>
                    <a:gd name="T39" fmla="*/ 11 h 84"/>
                    <a:gd name="T40" fmla="*/ 9 w 390"/>
                    <a:gd name="T41" fmla="*/ 25 h 84"/>
                    <a:gd name="T42" fmla="*/ 31 w 390"/>
                    <a:gd name="T43" fmla="*/ 43 h 84"/>
                    <a:gd name="T44" fmla="*/ 56 w 390"/>
                    <a:gd name="T45" fmla="*/ 57 h 84"/>
                    <a:gd name="T46" fmla="*/ 84 w 390"/>
                    <a:gd name="T47" fmla="*/ 68 h 84"/>
                    <a:gd name="T48" fmla="*/ 112 w 390"/>
                    <a:gd name="T49" fmla="*/ 75 h 84"/>
                    <a:gd name="T50" fmla="*/ 140 w 390"/>
                    <a:gd name="T51" fmla="*/ 79 h 84"/>
                    <a:gd name="T52" fmla="*/ 164 w 390"/>
                    <a:gd name="T53" fmla="*/ 82 h 84"/>
                    <a:gd name="T54" fmla="*/ 183 w 390"/>
                    <a:gd name="T55" fmla="*/ 84 h 84"/>
                    <a:gd name="T56" fmla="*/ 205 w 390"/>
                    <a:gd name="T57" fmla="*/ 84 h 84"/>
                    <a:gd name="T58" fmla="*/ 231 w 390"/>
                    <a:gd name="T59" fmla="*/ 84 h 84"/>
                    <a:gd name="T60" fmla="*/ 257 w 390"/>
                    <a:gd name="T61" fmla="*/ 82 h 84"/>
                    <a:gd name="T62" fmla="*/ 282 w 390"/>
                    <a:gd name="T63" fmla="*/ 78 h 84"/>
                    <a:gd name="T64" fmla="*/ 306 w 390"/>
                    <a:gd name="T65" fmla="*/ 73 h 84"/>
                    <a:gd name="T66" fmla="*/ 329 w 390"/>
                    <a:gd name="T67" fmla="*/ 66 h 84"/>
                    <a:gd name="T68" fmla="*/ 351 w 390"/>
                    <a:gd name="T69" fmla="*/ 57 h 84"/>
                    <a:gd name="T70" fmla="*/ 374 w 390"/>
                    <a:gd name="T71" fmla="*/ 43 h 84"/>
                    <a:gd name="T72" fmla="*/ 388 w 390"/>
                    <a:gd name="T73" fmla="*/ 34 h 84"/>
                    <a:gd name="T74" fmla="*/ 390 w 390"/>
                    <a:gd name="T75" fmla="*/ 27 h 84"/>
                    <a:gd name="T76" fmla="*/ 385 w 390"/>
                    <a:gd name="T77" fmla="*/ 21 h 84"/>
                    <a:gd name="T78" fmla="*/ 379 w 390"/>
                    <a:gd name="T79" fmla="*/ 19 h 8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90" h="84">
                      <a:moveTo>
                        <a:pt x="375" y="21"/>
                      </a:moveTo>
                      <a:lnTo>
                        <a:pt x="365" y="28"/>
                      </a:lnTo>
                      <a:lnTo>
                        <a:pt x="354" y="34"/>
                      </a:lnTo>
                      <a:lnTo>
                        <a:pt x="344" y="40"/>
                      </a:lnTo>
                      <a:lnTo>
                        <a:pt x="333" y="44"/>
                      </a:lnTo>
                      <a:lnTo>
                        <a:pt x="323" y="49"/>
                      </a:lnTo>
                      <a:lnTo>
                        <a:pt x="312" y="52"/>
                      </a:lnTo>
                      <a:lnTo>
                        <a:pt x="301" y="56"/>
                      </a:lnTo>
                      <a:lnTo>
                        <a:pt x="289" y="58"/>
                      </a:lnTo>
                      <a:lnTo>
                        <a:pt x="278" y="61"/>
                      </a:lnTo>
                      <a:lnTo>
                        <a:pt x="266" y="63"/>
                      </a:lnTo>
                      <a:lnTo>
                        <a:pt x="254" y="64"/>
                      </a:lnTo>
                      <a:lnTo>
                        <a:pt x="242" y="64"/>
                      </a:lnTo>
                      <a:lnTo>
                        <a:pt x="230" y="65"/>
                      </a:lnTo>
                      <a:lnTo>
                        <a:pt x="217" y="65"/>
                      </a:lnTo>
                      <a:lnTo>
                        <a:pt x="205" y="65"/>
                      </a:lnTo>
                      <a:lnTo>
                        <a:pt x="191" y="65"/>
                      </a:lnTo>
                      <a:lnTo>
                        <a:pt x="178" y="64"/>
                      </a:lnTo>
                      <a:lnTo>
                        <a:pt x="166" y="64"/>
                      </a:lnTo>
                      <a:lnTo>
                        <a:pt x="153" y="63"/>
                      </a:lnTo>
                      <a:lnTo>
                        <a:pt x="140" y="61"/>
                      </a:lnTo>
                      <a:lnTo>
                        <a:pt x="127" y="59"/>
                      </a:lnTo>
                      <a:lnTo>
                        <a:pt x="114" y="57"/>
                      </a:lnTo>
                      <a:lnTo>
                        <a:pt x="101" y="54"/>
                      </a:lnTo>
                      <a:lnTo>
                        <a:pt x="89" y="50"/>
                      </a:lnTo>
                      <a:lnTo>
                        <a:pt x="77" y="46"/>
                      </a:lnTo>
                      <a:lnTo>
                        <a:pt x="66" y="42"/>
                      </a:lnTo>
                      <a:lnTo>
                        <a:pt x="55" y="37"/>
                      </a:lnTo>
                      <a:lnTo>
                        <a:pt x="46" y="31"/>
                      </a:lnTo>
                      <a:lnTo>
                        <a:pt x="37" y="25"/>
                      </a:lnTo>
                      <a:lnTo>
                        <a:pt x="28" y="19"/>
                      </a:lnTo>
                      <a:lnTo>
                        <a:pt x="21" y="12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9" y="25"/>
                      </a:lnTo>
                      <a:lnTo>
                        <a:pt x="20" y="35"/>
                      </a:lnTo>
                      <a:lnTo>
                        <a:pt x="31" y="43"/>
                      </a:lnTo>
                      <a:lnTo>
                        <a:pt x="43" y="50"/>
                      </a:lnTo>
                      <a:lnTo>
                        <a:pt x="56" y="57"/>
                      </a:lnTo>
                      <a:lnTo>
                        <a:pt x="70" y="63"/>
                      </a:lnTo>
                      <a:lnTo>
                        <a:pt x="84" y="68"/>
                      </a:lnTo>
                      <a:lnTo>
                        <a:pt x="99" y="71"/>
                      </a:lnTo>
                      <a:lnTo>
                        <a:pt x="112" y="75"/>
                      </a:lnTo>
                      <a:lnTo>
                        <a:pt x="127" y="77"/>
                      </a:lnTo>
                      <a:lnTo>
                        <a:pt x="140" y="79"/>
                      </a:lnTo>
                      <a:lnTo>
                        <a:pt x="152" y="81"/>
                      </a:lnTo>
                      <a:lnTo>
                        <a:pt x="164" y="82"/>
                      </a:lnTo>
                      <a:lnTo>
                        <a:pt x="175" y="83"/>
                      </a:lnTo>
                      <a:lnTo>
                        <a:pt x="183" y="84"/>
                      </a:lnTo>
                      <a:lnTo>
                        <a:pt x="191" y="84"/>
                      </a:lnTo>
                      <a:lnTo>
                        <a:pt x="205" y="84"/>
                      </a:lnTo>
                      <a:lnTo>
                        <a:pt x="218" y="84"/>
                      </a:lnTo>
                      <a:lnTo>
                        <a:pt x="231" y="84"/>
                      </a:lnTo>
                      <a:lnTo>
                        <a:pt x="245" y="83"/>
                      </a:lnTo>
                      <a:lnTo>
                        <a:pt x="257" y="82"/>
                      </a:lnTo>
                      <a:lnTo>
                        <a:pt x="269" y="80"/>
                      </a:lnTo>
                      <a:lnTo>
                        <a:pt x="282" y="78"/>
                      </a:lnTo>
                      <a:lnTo>
                        <a:pt x="294" y="76"/>
                      </a:lnTo>
                      <a:lnTo>
                        <a:pt x="306" y="73"/>
                      </a:lnTo>
                      <a:lnTo>
                        <a:pt x="317" y="70"/>
                      </a:lnTo>
                      <a:lnTo>
                        <a:pt x="329" y="66"/>
                      </a:lnTo>
                      <a:lnTo>
                        <a:pt x="340" y="62"/>
                      </a:lnTo>
                      <a:lnTo>
                        <a:pt x="351" y="57"/>
                      </a:lnTo>
                      <a:lnTo>
                        <a:pt x="363" y="50"/>
                      </a:lnTo>
                      <a:lnTo>
                        <a:pt x="374" y="43"/>
                      </a:lnTo>
                      <a:lnTo>
                        <a:pt x="385" y="36"/>
                      </a:lnTo>
                      <a:lnTo>
                        <a:pt x="388" y="34"/>
                      </a:lnTo>
                      <a:lnTo>
                        <a:pt x="390" y="30"/>
                      </a:lnTo>
                      <a:lnTo>
                        <a:pt x="390" y="27"/>
                      </a:lnTo>
                      <a:lnTo>
                        <a:pt x="388" y="23"/>
                      </a:lnTo>
                      <a:lnTo>
                        <a:pt x="385" y="21"/>
                      </a:lnTo>
                      <a:lnTo>
                        <a:pt x="382" y="19"/>
                      </a:lnTo>
                      <a:lnTo>
                        <a:pt x="379" y="19"/>
                      </a:lnTo>
                      <a:lnTo>
                        <a:pt x="375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249"/>
                <p:cNvSpPr>
                  <a:spLocks/>
                </p:cNvSpPr>
                <p:nvPr/>
              </p:nvSpPr>
              <p:spPr bwMode="auto">
                <a:xfrm>
                  <a:off x="4262" y="1209"/>
                  <a:ext cx="241" cy="226"/>
                </a:xfrm>
                <a:custGeom>
                  <a:avLst/>
                  <a:gdLst>
                    <a:gd name="T0" fmla="*/ 214 w 241"/>
                    <a:gd name="T1" fmla="*/ 40 h 226"/>
                    <a:gd name="T2" fmla="*/ 189 w 241"/>
                    <a:gd name="T3" fmla="*/ 20 h 226"/>
                    <a:gd name="T4" fmla="*/ 160 w 241"/>
                    <a:gd name="T5" fmla="*/ 6 h 226"/>
                    <a:gd name="T6" fmla="*/ 129 w 241"/>
                    <a:gd name="T7" fmla="*/ 0 h 226"/>
                    <a:gd name="T8" fmla="*/ 109 w 241"/>
                    <a:gd name="T9" fmla="*/ 2 h 226"/>
                    <a:gd name="T10" fmla="*/ 105 w 241"/>
                    <a:gd name="T11" fmla="*/ 8 h 226"/>
                    <a:gd name="T12" fmla="*/ 106 w 241"/>
                    <a:gd name="T13" fmla="*/ 15 h 226"/>
                    <a:gd name="T14" fmla="*/ 111 w 241"/>
                    <a:gd name="T15" fmla="*/ 19 h 226"/>
                    <a:gd name="T16" fmla="*/ 128 w 241"/>
                    <a:gd name="T17" fmla="*/ 18 h 226"/>
                    <a:gd name="T18" fmla="*/ 155 w 241"/>
                    <a:gd name="T19" fmla="*/ 24 h 226"/>
                    <a:gd name="T20" fmla="*/ 180 w 241"/>
                    <a:gd name="T21" fmla="*/ 35 h 226"/>
                    <a:gd name="T22" fmla="*/ 201 w 241"/>
                    <a:gd name="T23" fmla="*/ 53 h 226"/>
                    <a:gd name="T24" fmla="*/ 219 w 241"/>
                    <a:gd name="T25" fmla="*/ 84 h 226"/>
                    <a:gd name="T26" fmla="*/ 220 w 241"/>
                    <a:gd name="T27" fmla="*/ 126 h 226"/>
                    <a:gd name="T28" fmla="*/ 207 w 241"/>
                    <a:gd name="T29" fmla="*/ 157 h 226"/>
                    <a:gd name="T30" fmla="*/ 192 w 241"/>
                    <a:gd name="T31" fmla="*/ 175 h 226"/>
                    <a:gd name="T32" fmla="*/ 174 w 241"/>
                    <a:gd name="T33" fmla="*/ 189 h 226"/>
                    <a:gd name="T34" fmla="*/ 152 w 241"/>
                    <a:gd name="T35" fmla="*/ 200 h 226"/>
                    <a:gd name="T36" fmla="*/ 123 w 241"/>
                    <a:gd name="T37" fmla="*/ 207 h 226"/>
                    <a:gd name="T38" fmla="*/ 89 w 241"/>
                    <a:gd name="T39" fmla="*/ 208 h 226"/>
                    <a:gd name="T40" fmla="*/ 57 w 241"/>
                    <a:gd name="T41" fmla="*/ 202 h 226"/>
                    <a:gd name="T42" fmla="*/ 27 w 241"/>
                    <a:gd name="T43" fmla="*/ 190 h 226"/>
                    <a:gd name="T44" fmla="*/ 11 w 241"/>
                    <a:gd name="T45" fmla="*/ 181 h 226"/>
                    <a:gd name="T46" fmla="*/ 4 w 241"/>
                    <a:gd name="T47" fmla="*/ 182 h 226"/>
                    <a:gd name="T48" fmla="*/ 0 w 241"/>
                    <a:gd name="T49" fmla="*/ 189 h 226"/>
                    <a:gd name="T50" fmla="*/ 2 w 241"/>
                    <a:gd name="T51" fmla="*/ 195 h 226"/>
                    <a:gd name="T52" fmla="*/ 11 w 241"/>
                    <a:gd name="T53" fmla="*/ 202 h 226"/>
                    <a:gd name="T54" fmla="*/ 26 w 241"/>
                    <a:gd name="T55" fmla="*/ 210 h 226"/>
                    <a:gd name="T56" fmla="*/ 43 w 241"/>
                    <a:gd name="T57" fmla="*/ 217 h 226"/>
                    <a:gd name="T58" fmla="*/ 60 w 241"/>
                    <a:gd name="T59" fmla="*/ 222 h 226"/>
                    <a:gd name="T60" fmla="*/ 79 w 241"/>
                    <a:gd name="T61" fmla="*/ 225 h 226"/>
                    <a:gd name="T62" fmla="*/ 97 w 241"/>
                    <a:gd name="T63" fmla="*/ 226 h 226"/>
                    <a:gd name="T64" fmla="*/ 115 w 241"/>
                    <a:gd name="T65" fmla="*/ 225 h 226"/>
                    <a:gd name="T66" fmla="*/ 134 w 241"/>
                    <a:gd name="T67" fmla="*/ 223 h 226"/>
                    <a:gd name="T68" fmla="*/ 158 w 241"/>
                    <a:gd name="T69" fmla="*/ 216 h 226"/>
                    <a:gd name="T70" fmla="*/ 183 w 241"/>
                    <a:gd name="T71" fmla="*/ 204 h 226"/>
                    <a:gd name="T72" fmla="*/ 205 w 241"/>
                    <a:gd name="T73" fmla="*/ 188 h 226"/>
                    <a:gd name="T74" fmla="*/ 222 w 241"/>
                    <a:gd name="T75" fmla="*/ 167 h 226"/>
                    <a:gd name="T76" fmla="*/ 238 w 241"/>
                    <a:gd name="T77" fmla="*/ 129 h 226"/>
                    <a:gd name="T78" fmla="*/ 236 w 241"/>
                    <a:gd name="T79" fmla="*/ 78 h 22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41" h="226">
                      <a:moveTo>
                        <a:pt x="224" y="53"/>
                      </a:moveTo>
                      <a:lnTo>
                        <a:pt x="214" y="40"/>
                      </a:lnTo>
                      <a:lnTo>
                        <a:pt x="203" y="30"/>
                      </a:lnTo>
                      <a:lnTo>
                        <a:pt x="189" y="20"/>
                      </a:lnTo>
                      <a:lnTo>
                        <a:pt x="175" y="12"/>
                      </a:lnTo>
                      <a:lnTo>
                        <a:pt x="160" y="6"/>
                      </a:lnTo>
                      <a:lnTo>
                        <a:pt x="145" y="2"/>
                      </a:lnTo>
                      <a:lnTo>
                        <a:pt x="129" y="0"/>
                      </a:lnTo>
                      <a:lnTo>
                        <a:pt x="113" y="1"/>
                      </a:lnTo>
                      <a:lnTo>
                        <a:pt x="109" y="2"/>
                      </a:lnTo>
                      <a:lnTo>
                        <a:pt x="107" y="4"/>
                      </a:lnTo>
                      <a:lnTo>
                        <a:pt x="105" y="8"/>
                      </a:lnTo>
                      <a:lnTo>
                        <a:pt x="105" y="11"/>
                      </a:lnTo>
                      <a:lnTo>
                        <a:pt x="106" y="15"/>
                      </a:lnTo>
                      <a:lnTo>
                        <a:pt x="108" y="18"/>
                      </a:lnTo>
                      <a:lnTo>
                        <a:pt x="111" y="19"/>
                      </a:lnTo>
                      <a:lnTo>
                        <a:pt x="114" y="19"/>
                      </a:lnTo>
                      <a:lnTo>
                        <a:pt x="128" y="18"/>
                      </a:lnTo>
                      <a:lnTo>
                        <a:pt x="142" y="20"/>
                      </a:lnTo>
                      <a:lnTo>
                        <a:pt x="155" y="24"/>
                      </a:lnTo>
                      <a:lnTo>
                        <a:pt x="168" y="28"/>
                      </a:lnTo>
                      <a:lnTo>
                        <a:pt x="180" y="35"/>
                      </a:lnTo>
                      <a:lnTo>
                        <a:pt x="191" y="44"/>
                      </a:lnTo>
                      <a:lnTo>
                        <a:pt x="201" y="53"/>
                      </a:lnTo>
                      <a:lnTo>
                        <a:pt x="209" y="64"/>
                      </a:lnTo>
                      <a:lnTo>
                        <a:pt x="219" y="84"/>
                      </a:lnTo>
                      <a:lnTo>
                        <a:pt x="223" y="104"/>
                      </a:lnTo>
                      <a:lnTo>
                        <a:pt x="220" y="126"/>
                      </a:lnTo>
                      <a:lnTo>
                        <a:pt x="213" y="147"/>
                      </a:lnTo>
                      <a:lnTo>
                        <a:pt x="207" y="157"/>
                      </a:lnTo>
                      <a:lnTo>
                        <a:pt x="200" y="166"/>
                      </a:lnTo>
                      <a:lnTo>
                        <a:pt x="192" y="175"/>
                      </a:lnTo>
                      <a:lnTo>
                        <a:pt x="184" y="182"/>
                      </a:lnTo>
                      <a:lnTo>
                        <a:pt x="174" y="189"/>
                      </a:lnTo>
                      <a:lnTo>
                        <a:pt x="163" y="195"/>
                      </a:lnTo>
                      <a:lnTo>
                        <a:pt x="152" y="200"/>
                      </a:lnTo>
                      <a:lnTo>
                        <a:pt x="139" y="203"/>
                      </a:lnTo>
                      <a:lnTo>
                        <a:pt x="123" y="207"/>
                      </a:lnTo>
                      <a:lnTo>
                        <a:pt x="106" y="208"/>
                      </a:lnTo>
                      <a:lnTo>
                        <a:pt x="89" y="208"/>
                      </a:lnTo>
                      <a:lnTo>
                        <a:pt x="73" y="206"/>
                      </a:lnTo>
                      <a:lnTo>
                        <a:pt x="57" y="202"/>
                      </a:lnTo>
                      <a:lnTo>
                        <a:pt x="41" y="197"/>
                      </a:lnTo>
                      <a:lnTo>
                        <a:pt x="27" y="190"/>
                      </a:lnTo>
                      <a:lnTo>
                        <a:pt x="13" y="182"/>
                      </a:lnTo>
                      <a:lnTo>
                        <a:pt x="11" y="181"/>
                      </a:lnTo>
                      <a:lnTo>
                        <a:pt x="7" y="181"/>
                      </a:lnTo>
                      <a:lnTo>
                        <a:pt x="4" y="182"/>
                      </a:lnTo>
                      <a:lnTo>
                        <a:pt x="2" y="185"/>
                      </a:lnTo>
                      <a:lnTo>
                        <a:pt x="0" y="189"/>
                      </a:lnTo>
                      <a:lnTo>
                        <a:pt x="0" y="192"/>
                      </a:lnTo>
                      <a:lnTo>
                        <a:pt x="2" y="195"/>
                      </a:lnTo>
                      <a:lnTo>
                        <a:pt x="3" y="197"/>
                      </a:lnTo>
                      <a:lnTo>
                        <a:pt x="11" y="202"/>
                      </a:lnTo>
                      <a:lnTo>
                        <a:pt x="18" y="207"/>
                      </a:lnTo>
                      <a:lnTo>
                        <a:pt x="26" y="210"/>
                      </a:lnTo>
                      <a:lnTo>
                        <a:pt x="35" y="214"/>
                      </a:lnTo>
                      <a:lnTo>
                        <a:pt x="43" y="217"/>
                      </a:lnTo>
                      <a:lnTo>
                        <a:pt x="52" y="220"/>
                      </a:lnTo>
                      <a:lnTo>
                        <a:pt x="60" y="222"/>
                      </a:lnTo>
                      <a:lnTo>
                        <a:pt x="69" y="223"/>
                      </a:lnTo>
                      <a:lnTo>
                        <a:pt x="79" y="225"/>
                      </a:lnTo>
                      <a:lnTo>
                        <a:pt x="88" y="226"/>
                      </a:lnTo>
                      <a:lnTo>
                        <a:pt x="97" y="226"/>
                      </a:lnTo>
                      <a:lnTo>
                        <a:pt x="107" y="226"/>
                      </a:lnTo>
                      <a:lnTo>
                        <a:pt x="115" y="225"/>
                      </a:lnTo>
                      <a:lnTo>
                        <a:pt x="125" y="224"/>
                      </a:lnTo>
                      <a:lnTo>
                        <a:pt x="134" y="223"/>
                      </a:lnTo>
                      <a:lnTo>
                        <a:pt x="143" y="221"/>
                      </a:lnTo>
                      <a:lnTo>
                        <a:pt x="158" y="216"/>
                      </a:lnTo>
                      <a:lnTo>
                        <a:pt x="171" y="211"/>
                      </a:lnTo>
                      <a:lnTo>
                        <a:pt x="183" y="204"/>
                      </a:lnTo>
                      <a:lnTo>
                        <a:pt x="195" y="196"/>
                      </a:lnTo>
                      <a:lnTo>
                        <a:pt x="205" y="188"/>
                      </a:lnTo>
                      <a:lnTo>
                        <a:pt x="215" y="178"/>
                      </a:lnTo>
                      <a:lnTo>
                        <a:pt x="222" y="167"/>
                      </a:lnTo>
                      <a:lnTo>
                        <a:pt x="229" y="155"/>
                      </a:lnTo>
                      <a:lnTo>
                        <a:pt x="238" y="129"/>
                      </a:lnTo>
                      <a:lnTo>
                        <a:pt x="241" y="103"/>
                      </a:lnTo>
                      <a:lnTo>
                        <a:pt x="236" y="78"/>
                      </a:lnTo>
                      <a:lnTo>
                        <a:pt x="22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250"/>
                <p:cNvSpPr>
                  <a:spLocks/>
                </p:cNvSpPr>
                <p:nvPr/>
              </p:nvSpPr>
              <p:spPr bwMode="auto">
                <a:xfrm>
                  <a:off x="4052" y="1041"/>
                  <a:ext cx="374" cy="158"/>
                </a:xfrm>
                <a:custGeom>
                  <a:avLst/>
                  <a:gdLst>
                    <a:gd name="T0" fmla="*/ 21 w 374"/>
                    <a:gd name="T1" fmla="*/ 34 h 158"/>
                    <a:gd name="T2" fmla="*/ 33 w 374"/>
                    <a:gd name="T3" fmla="*/ 25 h 158"/>
                    <a:gd name="T4" fmla="*/ 46 w 374"/>
                    <a:gd name="T5" fmla="*/ 20 h 158"/>
                    <a:gd name="T6" fmla="*/ 59 w 374"/>
                    <a:gd name="T7" fmla="*/ 18 h 158"/>
                    <a:gd name="T8" fmla="*/ 76 w 374"/>
                    <a:gd name="T9" fmla="*/ 17 h 158"/>
                    <a:gd name="T10" fmla="*/ 97 w 374"/>
                    <a:gd name="T11" fmla="*/ 22 h 158"/>
                    <a:gd name="T12" fmla="*/ 117 w 374"/>
                    <a:gd name="T13" fmla="*/ 30 h 158"/>
                    <a:gd name="T14" fmla="*/ 134 w 374"/>
                    <a:gd name="T15" fmla="*/ 42 h 158"/>
                    <a:gd name="T16" fmla="*/ 143 w 374"/>
                    <a:gd name="T17" fmla="*/ 50 h 158"/>
                    <a:gd name="T18" fmla="*/ 143 w 374"/>
                    <a:gd name="T19" fmla="*/ 51 h 158"/>
                    <a:gd name="T20" fmla="*/ 134 w 374"/>
                    <a:gd name="T21" fmla="*/ 56 h 158"/>
                    <a:gd name="T22" fmla="*/ 118 w 374"/>
                    <a:gd name="T23" fmla="*/ 66 h 158"/>
                    <a:gd name="T24" fmla="*/ 104 w 374"/>
                    <a:gd name="T25" fmla="*/ 78 h 158"/>
                    <a:gd name="T26" fmla="*/ 93 w 374"/>
                    <a:gd name="T27" fmla="*/ 92 h 158"/>
                    <a:gd name="T28" fmla="*/ 88 w 374"/>
                    <a:gd name="T29" fmla="*/ 103 h 158"/>
                    <a:gd name="T30" fmla="*/ 92 w 374"/>
                    <a:gd name="T31" fmla="*/ 110 h 158"/>
                    <a:gd name="T32" fmla="*/ 98 w 374"/>
                    <a:gd name="T33" fmla="*/ 112 h 158"/>
                    <a:gd name="T34" fmla="*/ 104 w 374"/>
                    <a:gd name="T35" fmla="*/ 110 h 158"/>
                    <a:gd name="T36" fmla="*/ 113 w 374"/>
                    <a:gd name="T37" fmla="*/ 94 h 158"/>
                    <a:gd name="T38" fmla="*/ 139 w 374"/>
                    <a:gd name="T39" fmla="*/ 74 h 158"/>
                    <a:gd name="T40" fmla="*/ 172 w 374"/>
                    <a:gd name="T41" fmla="*/ 59 h 158"/>
                    <a:gd name="T42" fmla="*/ 206 w 374"/>
                    <a:gd name="T43" fmla="*/ 51 h 158"/>
                    <a:gd name="T44" fmla="*/ 232 w 374"/>
                    <a:gd name="T45" fmla="*/ 49 h 158"/>
                    <a:gd name="T46" fmla="*/ 256 w 374"/>
                    <a:gd name="T47" fmla="*/ 53 h 158"/>
                    <a:gd name="T48" fmla="*/ 279 w 374"/>
                    <a:gd name="T49" fmla="*/ 59 h 158"/>
                    <a:gd name="T50" fmla="*/ 300 w 374"/>
                    <a:gd name="T51" fmla="*/ 70 h 158"/>
                    <a:gd name="T52" fmla="*/ 318 w 374"/>
                    <a:gd name="T53" fmla="*/ 83 h 158"/>
                    <a:gd name="T54" fmla="*/ 333 w 374"/>
                    <a:gd name="T55" fmla="*/ 99 h 158"/>
                    <a:gd name="T56" fmla="*/ 346 w 374"/>
                    <a:gd name="T57" fmla="*/ 118 h 158"/>
                    <a:gd name="T58" fmla="*/ 354 w 374"/>
                    <a:gd name="T59" fmla="*/ 139 h 158"/>
                    <a:gd name="T60" fmla="*/ 357 w 374"/>
                    <a:gd name="T61" fmla="*/ 153 h 158"/>
                    <a:gd name="T62" fmla="*/ 363 w 374"/>
                    <a:gd name="T63" fmla="*/ 158 h 158"/>
                    <a:gd name="T64" fmla="*/ 370 w 374"/>
                    <a:gd name="T65" fmla="*/ 156 h 158"/>
                    <a:gd name="T66" fmla="*/ 374 w 374"/>
                    <a:gd name="T67" fmla="*/ 151 h 158"/>
                    <a:gd name="T68" fmla="*/ 370 w 374"/>
                    <a:gd name="T69" fmla="*/ 134 h 158"/>
                    <a:gd name="T70" fmla="*/ 361 w 374"/>
                    <a:gd name="T71" fmla="*/ 111 h 158"/>
                    <a:gd name="T72" fmla="*/ 347 w 374"/>
                    <a:gd name="T73" fmla="*/ 89 h 158"/>
                    <a:gd name="T74" fmla="*/ 329 w 374"/>
                    <a:gd name="T75" fmla="*/ 70 h 158"/>
                    <a:gd name="T76" fmla="*/ 309 w 374"/>
                    <a:gd name="T77" fmla="*/ 55 h 158"/>
                    <a:gd name="T78" fmla="*/ 285 w 374"/>
                    <a:gd name="T79" fmla="*/ 43 h 158"/>
                    <a:gd name="T80" fmla="*/ 260 w 374"/>
                    <a:gd name="T81" fmla="*/ 35 h 158"/>
                    <a:gd name="T82" fmla="*/ 233 w 374"/>
                    <a:gd name="T83" fmla="*/ 32 h 158"/>
                    <a:gd name="T84" fmla="*/ 212 w 374"/>
                    <a:gd name="T85" fmla="*/ 32 h 158"/>
                    <a:gd name="T86" fmla="*/ 198 w 374"/>
                    <a:gd name="T87" fmla="*/ 34 h 158"/>
                    <a:gd name="T88" fmla="*/ 182 w 374"/>
                    <a:gd name="T89" fmla="*/ 37 h 158"/>
                    <a:gd name="T90" fmla="*/ 166 w 374"/>
                    <a:gd name="T91" fmla="*/ 42 h 158"/>
                    <a:gd name="T92" fmla="*/ 157 w 374"/>
                    <a:gd name="T93" fmla="*/ 43 h 158"/>
                    <a:gd name="T94" fmla="*/ 156 w 374"/>
                    <a:gd name="T95" fmla="*/ 40 h 158"/>
                    <a:gd name="T96" fmla="*/ 147 w 374"/>
                    <a:gd name="T97" fmla="*/ 29 h 158"/>
                    <a:gd name="T98" fmla="*/ 126 w 374"/>
                    <a:gd name="T99" fmla="*/ 15 h 158"/>
                    <a:gd name="T100" fmla="*/ 102 w 374"/>
                    <a:gd name="T101" fmla="*/ 5 h 158"/>
                    <a:gd name="T102" fmla="*/ 77 w 374"/>
                    <a:gd name="T103" fmla="*/ 0 h 158"/>
                    <a:gd name="T104" fmla="*/ 55 w 374"/>
                    <a:gd name="T105" fmla="*/ 1 h 158"/>
                    <a:gd name="T106" fmla="*/ 36 w 374"/>
                    <a:gd name="T107" fmla="*/ 4 h 158"/>
                    <a:gd name="T108" fmla="*/ 21 w 374"/>
                    <a:gd name="T109" fmla="*/ 12 h 158"/>
                    <a:gd name="T110" fmla="*/ 7 w 374"/>
                    <a:gd name="T111" fmla="*/ 22 h 158"/>
                    <a:gd name="T112" fmla="*/ 0 w 374"/>
                    <a:gd name="T113" fmla="*/ 32 h 158"/>
                    <a:gd name="T114" fmla="*/ 1 w 374"/>
                    <a:gd name="T115" fmla="*/ 39 h 158"/>
                    <a:gd name="T116" fmla="*/ 6 w 374"/>
                    <a:gd name="T117" fmla="*/ 43 h 158"/>
                    <a:gd name="T118" fmla="*/ 13 w 374"/>
                    <a:gd name="T119" fmla="*/ 42 h 15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74" h="158">
                      <a:moveTo>
                        <a:pt x="15" y="40"/>
                      </a:moveTo>
                      <a:lnTo>
                        <a:pt x="21" y="34"/>
                      </a:lnTo>
                      <a:lnTo>
                        <a:pt x="27" y="29"/>
                      </a:lnTo>
                      <a:lnTo>
                        <a:pt x="33" y="25"/>
                      </a:lnTo>
                      <a:lnTo>
                        <a:pt x="39" y="22"/>
                      </a:lnTo>
                      <a:lnTo>
                        <a:pt x="46" y="20"/>
                      </a:lnTo>
                      <a:lnTo>
                        <a:pt x="53" y="19"/>
                      </a:lnTo>
                      <a:lnTo>
                        <a:pt x="59" y="18"/>
                      </a:lnTo>
                      <a:lnTo>
                        <a:pt x="65" y="17"/>
                      </a:lnTo>
                      <a:lnTo>
                        <a:pt x="76" y="17"/>
                      </a:lnTo>
                      <a:lnTo>
                        <a:pt x="86" y="19"/>
                      </a:lnTo>
                      <a:lnTo>
                        <a:pt x="97" y="22"/>
                      </a:lnTo>
                      <a:lnTo>
                        <a:pt x="107" y="26"/>
                      </a:lnTo>
                      <a:lnTo>
                        <a:pt x="117" y="30"/>
                      </a:lnTo>
                      <a:lnTo>
                        <a:pt x="127" y="36"/>
                      </a:lnTo>
                      <a:lnTo>
                        <a:pt x="134" y="42"/>
                      </a:lnTo>
                      <a:lnTo>
                        <a:pt x="142" y="50"/>
                      </a:lnTo>
                      <a:lnTo>
                        <a:pt x="143" y="50"/>
                      </a:lnTo>
                      <a:lnTo>
                        <a:pt x="143" y="51"/>
                      </a:lnTo>
                      <a:lnTo>
                        <a:pt x="144" y="51"/>
                      </a:lnTo>
                      <a:lnTo>
                        <a:pt x="134" y="56"/>
                      </a:lnTo>
                      <a:lnTo>
                        <a:pt x="126" y="61"/>
                      </a:lnTo>
                      <a:lnTo>
                        <a:pt x="118" y="66"/>
                      </a:lnTo>
                      <a:lnTo>
                        <a:pt x="111" y="72"/>
                      </a:lnTo>
                      <a:lnTo>
                        <a:pt x="104" y="78"/>
                      </a:lnTo>
                      <a:lnTo>
                        <a:pt x="98" y="85"/>
                      </a:lnTo>
                      <a:lnTo>
                        <a:pt x="93" y="92"/>
                      </a:lnTo>
                      <a:lnTo>
                        <a:pt x="89" y="99"/>
                      </a:lnTo>
                      <a:lnTo>
                        <a:pt x="88" y="103"/>
                      </a:lnTo>
                      <a:lnTo>
                        <a:pt x="89" y="106"/>
                      </a:lnTo>
                      <a:lnTo>
                        <a:pt x="92" y="110"/>
                      </a:lnTo>
                      <a:lnTo>
                        <a:pt x="94" y="111"/>
                      </a:lnTo>
                      <a:lnTo>
                        <a:pt x="98" y="112"/>
                      </a:lnTo>
                      <a:lnTo>
                        <a:pt x="101" y="111"/>
                      </a:lnTo>
                      <a:lnTo>
                        <a:pt x="104" y="110"/>
                      </a:lnTo>
                      <a:lnTo>
                        <a:pt x="106" y="106"/>
                      </a:lnTo>
                      <a:lnTo>
                        <a:pt x="113" y="94"/>
                      </a:lnTo>
                      <a:lnTo>
                        <a:pt x="125" y="83"/>
                      </a:lnTo>
                      <a:lnTo>
                        <a:pt x="139" y="74"/>
                      </a:lnTo>
                      <a:lnTo>
                        <a:pt x="155" y="66"/>
                      </a:lnTo>
                      <a:lnTo>
                        <a:pt x="172" y="59"/>
                      </a:lnTo>
                      <a:lnTo>
                        <a:pt x="189" y="55"/>
                      </a:lnTo>
                      <a:lnTo>
                        <a:pt x="206" y="51"/>
                      </a:lnTo>
                      <a:lnTo>
                        <a:pt x="219" y="49"/>
                      </a:lnTo>
                      <a:lnTo>
                        <a:pt x="232" y="49"/>
                      </a:lnTo>
                      <a:lnTo>
                        <a:pt x="244" y="50"/>
                      </a:lnTo>
                      <a:lnTo>
                        <a:pt x="256" y="53"/>
                      </a:lnTo>
                      <a:lnTo>
                        <a:pt x="268" y="56"/>
                      </a:lnTo>
                      <a:lnTo>
                        <a:pt x="279" y="59"/>
                      </a:lnTo>
                      <a:lnTo>
                        <a:pt x="290" y="64"/>
                      </a:lnTo>
                      <a:lnTo>
                        <a:pt x="300" y="70"/>
                      </a:lnTo>
                      <a:lnTo>
                        <a:pt x="309" y="76"/>
                      </a:lnTo>
                      <a:lnTo>
                        <a:pt x="318" y="83"/>
                      </a:lnTo>
                      <a:lnTo>
                        <a:pt x="326" y="91"/>
                      </a:lnTo>
                      <a:lnTo>
                        <a:pt x="333" y="99"/>
                      </a:lnTo>
                      <a:lnTo>
                        <a:pt x="340" y="109"/>
                      </a:lnTo>
                      <a:lnTo>
                        <a:pt x="346" y="118"/>
                      </a:lnTo>
                      <a:lnTo>
                        <a:pt x="350" y="129"/>
                      </a:lnTo>
                      <a:lnTo>
                        <a:pt x="354" y="139"/>
                      </a:lnTo>
                      <a:lnTo>
                        <a:pt x="357" y="151"/>
                      </a:lnTo>
                      <a:lnTo>
                        <a:pt x="357" y="153"/>
                      </a:lnTo>
                      <a:lnTo>
                        <a:pt x="360" y="156"/>
                      </a:lnTo>
                      <a:lnTo>
                        <a:pt x="363" y="158"/>
                      </a:lnTo>
                      <a:lnTo>
                        <a:pt x="367" y="158"/>
                      </a:lnTo>
                      <a:lnTo>
                        <a:pt x="370" y="156"/>
                      </a:lnTo>
                      <a:lnTo>
                        <a:pt x="372" y="153"/>
                      </a:lnTo>
                      <a:lnTo>
                        <a:pt x="374" y="151"/>
                      </a:lnTo>
                      <a:lnTo>
                        <a:pt x="374" y="147"/>
                      </a:lnTo>
                      <a:lnTo>
                        <a:pt x="370" y="134"/>
                      </a:lnTo>
                      <a:lnTo>
                        <a:pt x="366" y="122"/>
                      </a:lnTo>
                      <a:lnTo>
                        <a:pt x="361" y="111"/>
                      </a:lnTo>
                      <a:lnTo>
                        <a:pt x="354" y="99"/>
                      </a:lnTo>
                      <a:lnTo>
                        <a:pt x="347" y="89"/>
                      </a:lnTo>
                      <a:lnTo>
                        <a:pt x="339" y="79"/>
                      </a:lnTo>
                      <a:lnTo>
                        <a:pt x="329" y="70"/>
                      </a:lnTo>
                      <a:lnTo>
                        <a:pt x="319" y="62"/>
                      </a:lnTo>
                      <a:lnTo>
                        <a:pt x="309" y="55"/>
                      </a:lnTo>
                      <a:lnTo>
                        <a:pt x="297" y="49"/>
                      </a:lnTo>
                      <a:lnTo>
                        <a:pt x="285" y="43"/>
                      </a:lnTo>
                      <a:lnTo>
                        <a:pt x="273" y="39"/>
                      </a:lnTo>
                      <a:lnTo>
                        <a:pt x="260" y="35"/>
                      </a:lnTo>
                      <a:lnTo>
                        <a:pt x="246" y="33"/>
                      </a:lnTo>
                      <a:lnTo>
                        <a:pt x="233" y="32"/>
                      </a:lnTo>
                      <a:lnTo>
                        <a:pt x="218" y="32"/>
                      </a:lnTo>
                      <a:lnTo>
                        <a:pt x="212" y="32"/>
                      </a:lnTo>
                      <a:lnTo>
                        <a:pt x="205" y="33"/>
                      </a:lnTo>
                      <a:lnTo>
                        <a:pt x="198" y="34"/>
                      </a:lnTo>
                      <a:lnTo>
                        <a:pt x="190" y="35"/>
                      </a:lnTo>
                      <a:lnTo>
                        <a:pt x="182" y="37"/>
                      </a:lnTo>
                      <a:lnTo>
                        <a:pt x="174" y="40"/>
                      </a:lnTo>
                      <a:lnTo>
                        <a:pt x="166" y="42"/>
                      </a:lnTo>
                      <a:lnTo>
                        <a:pt x="157" y="45"/>
                      </a:lnTo>
                      <a:lnTo>
                        <a:pt x="157" y="43"/>
                      </a:lnTo>
                      <a:lnTo>
                        <a:pt x="157" y="42"/>
                      </a:lnTo>
                      <a:lnTo>
                        <a:pt x="156" y="40"/>
                      </a:lnTo>
                      <a:lnTo>
                        <a:pt x="155" y="38"/>
                      </a:lnTo>
                      <a:lnTo>
                        <a:pt x="147" y="29"/>
                      </a:lnTo>
                      <a:lnTo>
                        <a:pt x="137" y="22"/>
                      </a:lnTo>
                      <a:lnTo>
                        <a:pt x="126" y="15"/>
                      </a:lnTo>
                      <a:lnTo>
                        <a:pt x="114" y="9"/>
                      </a:lnTo>
                      <a:lnTo>
                        <a:pt x="102" y="5"/>
                      </a:lnTo>
                      <a:lnTo>
                        <a:pt x="89" y="1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55" y="1"/>
                      </a:lnTo>
                      <a:lnTo>
                        <a:pt x="45" y="2"/>
                      </a:lnTo>
                      <a:lnTo>
                        <a:pt x="36" y="4"/>
                      </a:lnTo>
                      <a:lnTo>
                        <a:pt x="28" y="8"/>
                      </a:lnTo>
                      <a:lnTo>
                        <a:pt x="21" y="12"/>
                      </a:lnTo>
                      <a:lnTo>
                        <a:pt x="14" y="16"/>
                      </a:lnTo>
                      <a:lnTo>
                        <a:pt x="7" y="22"/>
                      </a:lnTo>
                      <a:lnTo>
                        <a:pt x="2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3" y="42"/>
                      </a:lnTo>
                      <a:lnTo>
                        <a:pt x="6" y="43"/>
                      </a:lnTo>
                      <a:lnTo>
                        <a:pt x="10" y="43"/>
                      </a:lnTo>
                      <a:lnTo>
                        <a:pt x="13" y="42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251"/>
                <p:cNvSpPr>
                  <a:spLocks/>
                </p:cNvSpPr>
                <p:nvPr/>
              </p:nvSpPr>
              <p:spPr bwMode="auto">
                <a:xfrm>
                  <a:off x="3760" y="1027"/>
                  <a:ext cx="316" cy="227"/>
                </a:xfrm>
                <a:custGeom>
                  <a:avLst/>
                  <a:gdLst>
                    <a:gd name="T0" fmla="*/ 100 w 316"/>
                    <a:gd name="T1" fmla="*/ 227 h 227"/>
                    <a:gd name="T2" fmla="*/ 105 w 316"/>
                    <a:gd name="T3" fmla="*/ 223 h 227"/>
                    <a:gd name="T4" fmla="*/ 106 w 316"/>
                    <a:gd name="T5" fmla="*/ 216 h 227"/>
                    <a:gd name="T6" fmla="*/ 101 w 316"/>
                    <a:gd name="T7" fmla="*/ 210 h 227"/>
                    <a:gd name="T8" fmla="*/ 86 w 316"/>
                    <a:gd name="T9" fmla="*/ 207 h 227"/>
                    <a:gd name="T10" fmla="*/ 64 w 316"/>
                    <a:gd name="T11" fmla="*/ 198 h 227"/>
                    <a:gd name="T12" fmla="*/ 45 w 316"/>
                    <a:gd name="T13" fmla="*/ 185 h 227"/>
                    <a:gd name="T14" fmla="*/ 30 w 316"/>
                    <a:gd name="T15" fmla="*/ 168 h 227"/>
                    <a:gd name="T16" fmla="*/ 19 w 316"/>
                    <a:gd name="T17" fmla="*/ 138 h 227"/>
                    <a:gd name="T18" fmla="*/ 21 w 316"/>
                    <a:gd name="T19" fmla="*/ 102 h 227"/>
                    <a:gd name="T20" fmla="*/ 35 w 316"/>
                    <a:gd name="T21" fmla="*/ 76 h 227"/>
                    <a:gd name="T22" fmla="*/ 55 w 316"/>
                    <a:gd name="T23" fmla="*/ 53 h 227"/>
                    <a:gd name="T24" fmla="*/ 77 w 316"/>
                    <a:gd name="T25" fmla="*/ 35 h 227"/>
                    <a:gd name="T26" fmla="*/ 104 w 316"/>
                    <a:gd name="T27" fmla="*/ 22 h 227"/>
                    <a:gd name="T28" fmla="*/ 128 w 316"/>
                    <a:gd name="T29" fmla="*/ 18 h 227"/>
                    <a:gd name="T30" fmla="*/ 151 w 316"/>
                    <a:gd name="T31" fmla="*/ 18 h 227"/>
                    <a:gd name="T32" fmla="*/ 177 w 316"/>
                    <a:gd name="T33" fmla="*/ 22 h 227"/>
                    <a:gd name="T34" fmla="*/ 204 w 316"/>
                    <a:gd name="T35" fmla="*/ 30 h 227"/>
                    <a:gd name="T36" fmla="*/ 230 w 316"/>
                    <a:gd name="T37" fmla="*/ 42 h 227"/>
                    <a:gd name="T38" fmla="*/ 255 w 316"/>
                    <a:gd name="T39" fmla="*/ 56 h 227"/>
                    <a:gd name="T40" fmla="*/ 276 w 316"/>
                    <a:gd name="T41" fmla="*/ 71 h 227"/>
                    <a:gd name="T42" fmla="*/ 293 w 316"/>
                    <a:gd name="T43" fmla="*/ 89 h 227"/>
                    <a:gd name="T44" fmla="*/ 302 w 316"/>
                    <a:gd name="T45" fmla="*/ 101 h 227"/>
                    <a:gd name="T46" fmla="*/ 308 w 316"/>
                    <a:gd name="T47" fmla="*/ 103 h 227"/>
                    <a:gd name="T48" fmla="*/ 314 w 316"/>
                    <a:gd name="T49" fmla="*/ 99 h 227"/>
                    <a:gd name="T50" fmla="*/ 316 w 316"/>
                    <a:gd name="T51" fmla="*/ 93 h 227"/>
                    <a:gd name="T52" fmla="*/ 307 w 316"/>
                    <a:gd name="T53" fmla="*/ 78 h 227"/>
                    <a:gd name="T54" fmla="*/ 288 w 316"/>
                    <a:gd name="T55" fmla="*/ 58 h 227"/>
                    <a:gd name="T56" fmla="*/ 265 w 316"/>
                    <a:gd name="T57" fmla="*/ 40 h 227"/>
                    <a:gd name="T58" fmla="*/ 238 w 316"/>
                    <a:gd name="T59" fmla="*/ 25 h 227"/>
                    <a:gd name="T60" fmla="*/ 210 w 316"/>
                    <a:gd name="T61" fmla="*/ 13 h 227"/>
                    <a:gd name="T62" fmla="*/ 180 w 316"/>
                    <a:gd name="T63" fmla="*/ 5 h 227"/>
                    <a:gd name="T64" fmla="*/ 152 w 316"/>
                    <a:gd name="T65" fmla="*/ 1 h 227"/>
                    <a:gd name="T66" fmla="*/ 126 w 316"/>
                    <a:gd name="T67" fmla="*/ 0 h 227"/>
                    <a:gd name="T68" fmla="*/ 99 w 316"/>
                    <a:gd name="T69" fmla="*/ 5 h 227"/>
                    <a:gd name="T70" fmla="*/ 69 w 316"/>
                    <a:gd name="T71" fmla="*/ 19 h 227"/>
                    <a:gd name="T72" fmla="*/ 43 w 316"/>
                    <a:gd name="T73" fmla="*/ 40 h 227"/>
                    <a:gd name="T74" fmla="*/ 21 w 316"/>
                    <a:gd name="T75" fmla="*/ 65 h 227"/>
                    <a:gd name="T76" fmla="*/ 4 w 316"/>
                    <a:gd name="T77" fmla="*/ 101 h 227"/>
                    <a:gd name="T78" fmla="*/ 2 w 316"/>
                    <a:gd name="T79" fmla="*/ 145 h 227"/>
                    <a:gd name="T80" fmla="*/ 16 w 316"/>
                    <a:gd name="T81" fmla="*/ 178 h 227"/>
                    <a:gd name="T82" fmla="*/ 33 w 316"/>
                    <a:gd name="T83" fmla="*/ 199 h 227"/>
                    <a:gd name="T84" fmla="*/ 55 w 316"/>
                    <a:gd name="T85" fmla="*/ 214 h 227"/>
                    <a:gd name="T86" fmla="*/ 82 w 316"/>
                    <a:gd name="T87" fmla="*/ 225 h 2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6" h="227">
                      <a:moveTo>
                        <a:pt x="96" y="227"/>
                      </a:moveTo>
                      <a:lnTo>
                        <a:pt x="100" y="227"/>
                      </a:lnTo>
                      <a:lnTo>
                        <a:pt x="102" y="226"/>
                      </a:lnTo>
                      <a:lnTo>
                        <a:pt x="105" y="223"/>
                      </a:lnTo>
                      <a:lnTo>
                        <a:pt x="106" y="220"/>
                      </a:lnTo>
                      <a:lnTo>
                        <a:pt x="106" y="216"/>
                      </a:lnTo>
                      <a:lnTo>
                        <a:pt x="104" y="213"/>
                      </a:lnTo>
                      <a:lnTo>
                        <a:pt x="101" y="210"/>
                      </a:lnTo>
                      <a:lnTo>
                        <a:pt x="98" y="209"/>
                      </a:lnTo>
                      <a:lnTo>
                        <a:pt x="86" y="207"/>
                      </a:lnTo>
                      <a:lnTo>
                        <a:pt x="75" y="203"/>
                      </a:lnTo>
                      <a:lnTo>
                        <a:pt x="64" y="198"/>
                      </a:lnTo>
                      <a:lnTo>
                        <a:pt x="54" y="192"/>
                      </a:lnTo>
                      <a:lnTo>
                        <a:pt x="45" y="185"/>
                      </a:lnTo>
                      <a:lnTo>
                        <a:pt x="37" y="177"/>
                      </a:lnTo>
                      <a:lnTo>
                        <a:pt x="30" y="168"/>
                      </a:lnTo>
                      <a:lnTo>
                        <a:pt x="25" y="159"/>
                      </a:lnTo>
                      <a:lnTo>
                        <a:pt x="19" y="138"/>
                      </a:lnTo>
                      <a:lnTo>
                        <a:pt x="18" y="119"/>
                      </a:lnTo>
                      <a:lnTo>
                        <a:pt x="21" y="102"/>
                      </a:lnTo>
                      <a:lnTo>
                        <a:pt x="27" y="88"/>
                      </a:lnTo>
                      <a:lnTo>
                        <a:pt x="35" y="76"/>
                      </a:lnTo>
                      <a:lnTo>
                        <a:pt x="44" y="63"/>
                      </a:lnTo>
                      <a:lnTo>
                        <a:pt x="55" y="53"/>
                      </a:lnTo>
                      <a:lnTo>
                        <a:pt x="66" y="43"/>
                      </a:lnTo>
                      <a:lnTo>
                        <a:pt x="77" y="35"/>
                      </a:lnTo>
                      <a:lnTo>
                        <a:pt x="90" y="28"/>
                      </a:lnTo>
                      <a:lnTo>
                        <a:pt x="104" y="22"/>
                      </a:lnTo>
                      <a:lnTo>
                        <a:pt x="117" y="19"/>
                      </a:lnTo>
                      <a:lnTo>
                        <a:pt x="128" y="18"/>
                      </a:lnTo>
                      <a:lnTo>
                        <a:pt x="139" y="17"/>
                      </a:lnTo>
                      <a:lnTo>
                        <a:pt x="151" y="18"/>
                      </a:lnTo>
                      <a:lnTo>
                        <a:pt x="164" y="20"/>
                      </a:lnTo>
                      <a:lnTo>
                        <a:pt x="177" y="22"/>
                      </a:lnTo>
                      <a:lnTo>
                        <a:pt x="190" y="26"/>
                      </a:lnTo>
                      <a:lnTo>
                        <a:pt x="204" y="30"/>
                      </a:lnTo>
                      <a:lnTo>
                        <a:pt x="217" y="36"/>
                      </a:lnTo>
                      <a:lnTo>
                        <a:pt x="230" y="42"/>
                      </a:lnTo>
                      <a:lnTo>
                        <a:pt x="242" y="48"/>
                      </a:lnTo>
                      <a:lnTo>
                        <a:pt x="255" y="56"/>
                      </a:lnTo>
                      <a:lnTo>
                        <a:pt x="266" y="63"/>
                      </a:lnTo>
                      <a:lnTo>
                        <a:pt x="276" y="71"/>
                      </a:lnTo>
                      <a:lnTo>
                        <a:pt x="285" y="80"/>
                      </a:lnTo>
                      <a:lnTo>
                        <a:pt x="293" y="89"/>
                      </a:lnTo>
                      <a:lnTo>
                        <a:pt x="299" y="98"/>
                      </a:lnTo>
                      <a:lnTo>
                        <a:pt x="302" y="101"/>
                      </a:lnTo>
                      <a:lnTo>
                        <a:pt x="305" y="103"/>
                      </a:lnTo>
                      <a:lnTo>
                        <a:pt x="308" y="103"/>
                      </a:lnTo>
                      <a:lnTo>
                        <a:pt x="312" y="102"/>
                      </a:lnTo>
                      <a:lnTo>
                        <a:pt x="314" y="99"/>
                      </a:lnTo>
                      <a:lnTo>
                        <a:pt x="316" y="97"/>
                      </a:lnTo>
                      <a:lnTo>
                        <a:pt x="316" y="93"/>
                      </a:lnTo>
                      <a:lnTo>
                        <a:pt x="314" y="90"/>
                      </a:lnTo>
                      <a:lnTo>
                        <a:pt x="307" y="78"/>
                      </a:lnTo>
                      <a:lnTo>
                        <a:pt x="298" y="68"/>
                      </a:lnTo>
                      <a:lnTo>
                        <a:pt x="288" y="58"/>
                      </a:lnTo>
                      <a:lnTo>
                        <a:pt x="277" y="49"/>
                      </a:lnTo>
                      <a:lnTo>
                        <a:pt x="265" y="40"/>
                      </a:lnTo>
                      <a:lnTo>
                        <a:pt x="251" y="32"/>
                      </a:lnTo>
                      <a:lnTo>
                        <a:pt x="238" y="25"/>
                      </a:lnTo>
                      <a:lnTo>
                        <a:pt x="224" y="19"/>
                      </a:lnTo>
                      <a:lnTo>
                        <a:pt x="210" y="13"/>
                      </a:lnTo>
                      <a:lnTo>
                        <a:pt x="195" y="8"/>
                      </a:lnTo>
                      <a:lnTo>
                        <a:pt x="180" y="5"/>
                      </a:lnTo>
                      <a:lnTo>
                        <a:pt x="166" y="2"/>
                      </a:lnTo>
                      <a:lnTo>
                        <a:pt x="152" y="1"/>
                      </a:lnTo>
                      <a:lnTo>
                        <a:pt x="139" y="0"/>
                      </a:lnTo>
                      <a:lnTo>
                        <a:pt x="126" y="0"/>
                      </a:lnTo>
                      <a:lnTo>
                        <a:pt x="114" y="2"/>
                      </a:lnTo>
                      <a:lnTo>
                        <a:pt x="99" y="5"/>
                      </a:lnTo>
                      <a:lnTo>
                        <a:pt x="84" y="11"/>
                      </a:lnTo>
                      <a:lnTo>
                        <a:pt x="69" y="19"/>
                      </a:lnTo>
                      <a:lnTo>
                        <a:pt x="55" y="29"/>
                      </a:lnTo>
                      <a:lnTo>
                        <a:pt x="43" y="40"/>
                      </a:lnTo>
                      <a:lnTo>
                        <a:pt x="31" y="52"/>
                      </a:lnTo>
                      <a:lnTo>
                        <a:pt x="21" y="65"/>
                      </a:lnTo>
                      <a:lnTo>
                        <a:pt x="12" y="79"/>
                      </a:lnTo>
                      <a:lnTo>
                        <a:pt x="4" y="101"/>
                      </a:lnTo>
                      <a:lnTo>
                        <a:pt x="0" y="124"/>
                      </a:lnTo>
                      <a:lnTo>
                        <a:pt x="2" y="145"/>
                      </a:lnTo>
                      <a:lnTo>
                        <a:pt x="9" y="166"/>
                      </a:lnTo>
                      <a:lnTo>
                        <a:pt x="16" y="178"/>
                      </a:lnTo>
                      <a:lnTo>
                        <a:pt x="23" y="189"/>
                      </a:lnTo>
                      <a:lnTo>
                        <a:pt x="33" y="199"/>
                      </a:lnTo>
                      <a:lnTo>
                        <a:pt x="44" y="207"/>
                      </a:lnTo>
                      <a:lnTo>
                        <a:pt x="55" y="214"/>
                      </a:lnTo>
                      <a:lnTo>
                        <a:pt x="68" y="220"/>
                      </a:lnTo>
                      <a:lnTo>
                        <a:pt x="82" y="225"/>
                      </a:lnTo>
                      <a:lnTo>
                        <a:pt x="96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252"/>
                <p:cNvSpPr>
                  <a:spLocks/>
                </p:cNvSpPr>
                <p:nvPr/>
              </p:nvSpPr>
              <p:spPr bwMode="auto">
                <a:xfrm>
                  <a:off x="3769" y="1242"/>
                  <a:ext cx="154" cy="174"/>
                </a:xfrm>
                <a:custGeom>
                  <a:avLst/>
                  <a:gdLst>
                    <a:gd name="T0" fmla="*/ 149 w 154"/>
                    <a:gd name="T1" fmla="*/ 162 h 174"/>
                    <a:gd name="T2" fmla="*/ 152 w 154"/>
                    <a:gd name="T3" fmla="*/ 160 h 174"/>
                    <a:gd name="T4" fmla="*/ 153 w 154"/>
                    <a:gd name="T5" fmla="*/ 157 h 174"/>
                    <a:gd name="T6" fmla="*/ 154 w 154"/>
                    <a:gd name="T7" fmla="*/ 154 h 174"/>
                    <a:gd name="T8" fmla="*/ 153 w 154"/>
                    <a:gd name="T9" fmla="*/ 150 h 174"/>
                    <a:gd name="T10" fmla="*/ 151 w 154"/>
                    <a:gd name="T11" fmla="*/ 147 h 174"/>
                    <a:gd name="T12" fmla="*/ 148 w 154"/>
                    <a:gd name="T13" fmla="*/ 145 h 174"/>
                    <a:gd name="T14" fmla="*/ 145 w 154"/>
                    <a:gd name="T15" fmla="*/ 145 h 174"/>
                    <a:gd name="T16" fmla="*/ 141 w 154"/>
                    <a:gd name="T17" fmla="*/ 146 h 174"/>
                    <a:gd name="T18" fmla="*/ 124 w 154"/>
                    <a:gd name="T19" fmla="*/ 153 h 174"/>
                    <a:gd name="T20" fmla="*/ 108 w 154"/>
                    <a:gd name="T21" fmla="*/ 156 h 174"/>
                    <a:gd name="T22" fmla="*/ 91 w 154"/>
                    <a:gd name="T23" fmla="*/ 156 h 174"/>
                    <a:gd name="T24" fmla="*/ 77 w 154"/>
                    <a:gd name="T25" fmla="*/ 153 h 174"/>
                    <a:gd name="T26" fmla="*/ 63 w 154"/>
                    <a:gd name="T27" fmla="*/ 148 h 174"/>
                    <a:gd name="T28" fmla="*/ 51 w 154"/>
                    <a:gd name="T29" fmla="*/ 141 h 174"/>
                    <a:gd name="T30" fmla="*/ 40 w 154"/>
                    <a:gd name="T31" fmla="*/ 132 h 174"/>
                    <a:gd name="T32" fmla="*/ 32 w 154"/>
                    <a:gd name="T33" fmla="*/ 122 h 174"/>
                    <a:gd name="T34" fmla="*/ 26 w 154"/>
                    <a:gd name="T35" fmla="*/ 111 h 174"/>
                    <a:gd name="T36" fmla="*/ 21 w 154"/>
                    <a:gd name="T37" fmla="*/ 100 h 174"/>
                    <a:gd name="T38" fmla="*/ 18 w 154"/>
                    <a:gd name="T39" fmla="*/ 87 h 174"/>
                    <a:gd name="T40" fmla="*/ 17 w 154"/>
                    <a:gd name="T41" fmla="*/ 74 h 174"/>
                    <a:gd name="T42" fmla="*/ 18 w 154"/>
                    <a:gd name="T43" fmla="*/ 60 h 174"/>
                    <a:gd name="T44" fmla="*/ 23 w 154"/>
                    <a:gd name="T45" fmla="*/ 46 h 174"/>
                    <a:gd name="T46" fmla="*/ 30 w 154"/>
                    <a:gd name="T47" fmla="*/ 31 h 174"/>
                    <a:gd name="T48" fmla="*/ 41 w 154"/>
                    <a:gd name="T49" fmla="*/ 16 h 174"/>
                    <a:gd name="T50" fmla="*/ 43 w 154"/>
                    <a:gd name="T51" fmla="*/ 13 h 174"/>
                    <a:gd name="T52" fmla="*/ 44 w 154"/>
                    <a:gd name="T53" fmla="*/ 9 h 174"/>
                    <a:gd name="T54" fmla="*/ 43 w 154"/>
                    <a:gd name="T55" fmla="*/ 5 h 174"/>
                    <a:gd name="T56" fmla="*/ 40 w 154"/>
                    <a:gd name="T57" fmla="*/ 3 h 174"/>
                    <a:gd name="T58" fmla="*/ 38 w 154"/>
                    <a:gd name="T59" fmla="*/ 1 h 174"/>
                    <a:gd name="T60" fmla="*/ 35 w 154"/>
                    <a:gd name="T61" fmla="*/ 0 h 174"/>
                    <a:gd name="T62" fmla="*/ 31 w 154"/>
                    <a:gd name="T63" fmla="*/ 2 h 174"/>
                    <a:gd name="T64" fmla="*/ 29 w 154"/>
                    <a:gd name="T65" fmla="*/ 4 h 174"/>
                    <a:gd name="T66" fmla="*/ 17 w 154"/>
                    <a:gd name="T67" fmla="*/ 19 h 174"/>
                    <a:gd name="T68" fmla="*/ 8 w 154"/>
                    <a:gd name="T69" fmla="*/ 35 h 174"/>
                    <a:gd name="T70" fmla="*/ 2 w 154"/>
                    <a:gd name="T71" fmla="*/ 52 h 174"/>
                    <a:gd name="T72" fmla="*/ 0 w 154"/>
                    <a:gd name="T73" fmla="*/ 68 h 174"/>
                    <a:gd name="T74" fmla="*/ 0 w 154"/>
                    <a:gd name="T75" fmla="*/ 85 h 174"/>
                    <a:gd name="T76" fmla="*/ 2 w 154"/>
                    <a:gd name="T77" fmla="*/ 101 h 174"/>
                    <a:gd name="T78" fmla="*/ 8 w 154"/>
                    <a:gd name="T79" fmla="*/ 117 h 174"/>
                    <a:gd name="T80" fmla="*/ 18 w 154"/>
                    <a:gd name="T81" fmla="*/ 132 h 174"/>
                    <a:gd name="T82" fmla="*/ 28 w 154"/>
                    <a:gd name="T83" fmla="*/ 144 h 174"/>
                    <a:gd name="T84" fmla="*/ 40 w 154"/>
                    <a:gd name="T85" fmla="*/ 155 h 174"/>
                    <a:gd name="T86" fmla="*/ 55 w 154"/>
                    <a:gd name="T87" fmla="*/ 163 h 174"/>
                    <a:gd name="T88" fmla="*/ 72 w 154"/>
                    <a:gd name="T89" fmla="*/ 170 h 174"/>
                    <a:gd name="T90" fmla="*/ 90 w 154"/>
                    <a:gd name="T91" fmla="*/ 174 h 174"/>
                    <a:gd name="T92" fmla="*/ 108 w 154"/>
                    <a:gd name="T93" fmla="*/ 174 h 174"/>
                    <a:gd name="T94" fmla="*/ 129 w 154"/>
                    <a:gd name="T95" fmla="*/ 169 h 174"/>
                    <a:gd name="T96" fmla="*/ 149 w 154"/>
                    <a:gd name="T97" fmla="*/ 162 h 1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54" h="174">
                      <a:moveTo>
                        <a:pt x="149" y="162"/>
                      </a:moveTo>
                      <a:lnTo>
                        <a:pt x="152" y="160"/>
                      </a:lnTo>
                      <a:lnTo>
                        <a:pt x="153" y="157"/>
                      </a:lnTo>
                      <a:lnTo>
                        <a:pt x="154" y="154"/>
                      </a:lnTo>
                      <a:lnTo>
                        <a:pt x="153" y="150"/>
                      </a:lnTo>
                      <a:lnTo>
                        <a:pt x="151" y="147"/>
                      </a:lnTo>
                      <a:lnTo>
                        <a:pt x="148" y="145"/>
                      </a:lnTo>
                      <a:lnTo>
                        <a:pt x="145" y="145"/>
                      </a:lnTo>
                      <a:lnTo>
                        <a:pt x="141" y="146"/>
                      </a:lnTo>
                      <a:lnTo>
                        <a:pt x="124" y="153"/>
                      </a:lnTo>
                      <a:lnTo>
                        <a:pt x="108" y="156"/>
                      </a:lnTo>
                      <a:lnTo>
                        <a:pt x="91" y="156"/>
                      </a:lnTo>
                      <a:lnTo>
                        <a:pt x="77" y="153"/>
                      </a:lnTo>
                      <a:lnTo>
                        <a:pt x="63" y="148"/>
                      </a:lnTo>
                      <a:lnTo>
                        <a:pt x="51" y="141"/>
                      </a:lnTo>
                      <a:lnTo>
                        <a:pt x="40" y="132"/>
                      </a:lnTo>
                      <a:lnTo>
                        <a:pt x="32" y="122"/>
                      </a:lnTo>
                      <a:lnTo>
                        <a:pt x="26" y="111"/>
                      </a:lnTo>
                      <a:lnTo>
                        <a:pt x="21" y="100"/>
                      </a:lnTo>
                      <a:lnTo>
                        <a:pt x="18" y="87"/>
                      </a:lnTo>
                      <a:lnTo>
                        <a:pt x="17" y="74"/>
                      </a:lnTo>
                      <a:lnTo>
                        <a:pt x="18" y="60"/>
                      </a:lnTo>
                      <a:lnTo>
                        <a:pt x="23" y="46"/>
                      </a:lnTo>
                      <a:lnTo>
                        <a:pt x="30" y="31"/>
                      </a:lnTo>
                      <a:lnTo>
                        <a:pt x="41" y="16"/>
                      </a:lnTo>
                      <a:lnTo>
                        <a:pt x="43" y="13"/>
                      </a:lnTo>
                      <a:lnTo>
                        <a:pt x="44" y="9"/>
                      </a:lnTo>
                      <a:lnTo>
                        <a:pt x="43" y="5"/>
                      </a:lnTo>
                      <a:lnTo>
                        <a:pt x="40" y="3"/>
                      </a:lnTo>
                      <a:lnTo>
                        <a:pt x="38" y="1"/>
                      </a:lnTo>
                      <a:lnTo>
                        <a:pt x="35" y="0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17" y="19"/>
                      </a:lnTo>
                      <a:lnTo>
                        <a:pt x="8" y="35"/>
                      </a:lnTo>
                      <a:lnTo>
                        <a:pt x="2" y="52"/>
                      </a:lnTo>
                      <a:lnTo>
                        <a:pt x="0" y="68"/>
                      </a:lnTo>
                      <a:lnTo>
                        <a:pt x="0" y="85"/>
                      </a:lnTo>
                      <a:lnTo>
                        <a:pt x="2" y="101"/>
                      </a:lnTo>
                      <a:lnTo>
                        <a:pt x="8" y="117"/>
                      </a:lnTo>
                      <a:lnTo>
                        <a:pt x="18" y="132"/>
                      </a:lnTo>
                      <a:lnTo>
                        <a:pt x="28" y="144"/>
                      </a:lnTo>
                      <a:lnTo>
                        <a:pt x="40" y="155"/>
                      </a:lnTo>
                      <a:lnTo>
                        <a:pt x="55" y="163"/>
                      </a:lnTo>
                      <a:lnTo>
                        <a:pt x="72" y="170"/>
                      </a:lnTo>
                      <a:lnTo>
                        <a:pt x="90" y="174"/>
                      </a:lnTo>
                      <a:lnTo>
                        <a:pt x="108" y="174"/>
                      </a:lnTo>
                      <a:lnTo>
                        <a:pt x="129" y="169"/>
                      </a:lnTo>
                      <a:lnTo>
                        <a:pt x="149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253"/>
                <p:cNvSpPr>
                  <a:spLocks/>
                </p:cNvSpPr>
                <p:nvPr/>
              </p:nvSpPr>
              <p:spPr bwMode="auto">
                <a:xfrm>
                  <a:off x="3864" y="1462"/>
                  <a:ext cx="66" cy="116"/>
                </a:xfrm>
                <a:custGeom>
                  <a:avLst/>
                  <a:gdLst>
                    <a:gd name="T0" fmla="*/ 62 w 66"/>
                    <a:gd name="T1" fmla="*/ 2 h 116"/>
                    <a:gd name="T2" fmla="*/ 58 w 66"/>
                    <a:gd name="T3" fmla="*/ 0 h 116"/>
                    <a:gd name="T4" fmla="*/ 55 w 66"/>
                    <a:gd name="T5" fmla="*/ 0 h 116"/>
                    <a:gd name="T6" fmla="*/ 52 w 66"/>
                    <a:gd name="T7" fmla="*/ 1 h 116"/>
                    <a:gd name="T8" fmla="*/ 50 w 66"/>
                    <a:gd name="T9" fmla="*/ 4 h 116"/>
                    <a:gd name="T10" fmla="*/ 45 w 66"/>
                    <a:gd name="T11" fmla="*/ 11 h 116"/>
                    <a:gd name="T12" fmla="*/ 41 w 66"/>
                    <a:gd name="T13" fmla="*/ 19 h 116"/>
                    <a:gd name="T14" fmla="*/ 35 w 66"/>
                    <a:gd name="T15" fmla="*/ 28 h 116"/>
                    <a:gd name="T16" fmla="*/ 31 w 66"/>
                    <a:gd name="T17" fmla="*/ 37 h 116"/>
                    <a:gd name="T18" fmla="*/ 27 w 66"/>
                    <a:gd name="T19" fmla="*/ 46 h 116"/>
                    <a:gd name="T20" fmla="*/ 22 w 66"/>
                    <a:gd name="T21" fmla="*/ 56 h 116"/>
                    <a:gd name="T22" fmla="*/ 18 w 66"/>
                    <a:gd name="T23" fmla="*/ 66 h 116"/>
                    <a:gd name="T24" fmla="*/ 13 w 66"/>
                    <a:gd name="T25" fmla="*/ 75 h 116"/>
                    <a:gd name="T26" fmla="*/ 1 w 66"/>
                    <a:gd name="T27" fmla="*/ 103 h 116"/>
                    <a:gd name="T28" fmla="*/ 0 w 66"/>
                    <a:gd name="T29" fmla="*/ 107 h 116"/>
                    <a:gd name="T30" fmla="*/ 1 w 66"/>
                    <a:gd name="T31" fmla="*/ 110 h 116"/>
                    <a:gd name="T32" fmla="*/ 2 w 66"/>
                    <a:gd name="T33" fmla="*/ 114 h 116"/>
                    <a:gd name="T34" fmla="*/ 5 w 66"/>
                    <a:gd name="T35" fmla="*/ 115 h 116"/>
                    <a:gd name="T36" fmla="*/ 8 w 66"/>
                    <a:gd name="T37" fmla="*/ 116 h 116"/>
                    <a:gd name="T38" fmla="*/ 13 w 66"/>
                    <a:gd name="T39" fmla="*/ 115 h 116"/>
                    <a:gd name="T40" fmla="*/ 15 w 66"/>
                    <a:gd name="T41" fmla="*/ 114 h 116"/>
                    <a:gd name="T42" fmla="*/ 17 w 66"/>
                    <a:gd name="T43" fmla="*/ 111 h 116"/>
                    <a:gd name="T44" fmla="*/ 30 w 66"/>
                    <a:gd name="T45" fmla="*/ 82 h 116"/>
                    <a:gd name="T46" fmla="*/ 34 w 66"/>
                    <a:gd name="T47" fmla="*/ 73 h 116"/>
                    <a:gd name="T48" fmla="*/ 38 w 66"/>
                    <a:gd name="T49" fmla="*/ 64 h 116"/>
                    <a:gd name="T50" fmla="*/ 42 w 66"/>
                    <a:gd name="T51" fmla="*/ 54 h 116"/>
                    <a:gd name="T52" fmla="*/ 46 w 66"/>
                    <a:gd name="T53" fmla="*/ 45 h 116"/>
                    <a:gd name="T54" fmla="*/ 51 w 66"/>
                    <a:gd name="T55" fmla="*/ 37 h 116"/>
                    <a:gd name="T56" fmla="*/ 55 w 66"/>
                    <a:gd name="T57" fmla="*/ 29 h 116"/>
                    <a:gd name="T58" fmla="*/ 59 w 66"/>
                    <a:gd name="T59" fmla="*/ 21 h 116"/>
                    <a:gd name="T60" fmla="*/ 64 w 66"/>
                    <a:gd name="T61" fmla="*/ 14 h 116"/>
                    <a:gd name="T62" fmla="*/ 66 w 66"/>
                    <a:gd name="T63" fmla="*/ 11 h 116"/>
                    <a:gd name="T64" fmla="*/ 66 w 66"/>
                    <a:gd name="T65" fmla="*/ 7 h 116"/>
                    <a:gd name="T66" fmla="*/ 64 w 66"/>
                    <a:gd name="T67" fmla="*/ 4 h 116"/>
                    <a:gd name="T68" fmla="*/ 62 w 66"/>
                    <a:gd name="T69" fmla="*/ 2 h 1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6" h="116">
                      <a:moveTo>
                        <a:pt x="62" y="2"/>
                      </a:move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2" y="1"/>
                      </a:lnTo>
                      <a:lnTo>
                        <a:pt x="50" y="4"/>
                      </a:lnTo>
                      <a:lnTo>
                        <a:pt x="45" y="11"/>
                      </a:lnTo>
                      <a:lnTo>
                        <a:pt x="41" y="19"/>
                      </a:lnTo>
                      <a:lnTo>
                        <a:pt x="35" y="28"/>
                      </a:lnTo>
                      <a:lnTo>
                        <a:pt x="31" y="37"/>
                      </a:lnTo>
                      <a:lnTo>
                        <a:pt x="27" y="46"/>
                      </a:lnTo>
                      <a:lnTo>
                        <a:pt x="22" y="56"/>
                      </a:lnTo>
                      <a:lnTo>
                        <a:pt x="18" y="66"/>
                      </a:lnTo>
                      <a:lnTo>
                        <a:pt x="13" y="75"/>
                      </a:lnTo>
                      <a:lnTo>
                        <a:pt x="1" y="103"/>
                      </a:lnTo>
                      <a:lnTo>
                        <a:pt x="0" y="107"/>
                      </a:lnTo>
                      <a:lnTo>
                        <a:pt x="1" y="110"/>
                      </a:lnTo>
                      <a:lnTo>
                        <a:pt x="2" y="114"/>
                      </a:lnTo>
                      <a:lnTo>
                        <a:pt x="5" y="115"/>
                      </a:lnTo>
                      <a:lnTo>
                        <a:pt x="8" y="116"/>
                      </a:lnTo>
                      <a:lnTo>
                        <a:pt x="13" y="115"/>
                      </a:lnTo>
                      <a:lnTo>
                        <a:pt x="15" y="114"/>
                      </a:lnTo>
                      <a:lnTo>
                        <a:pt x="17" y="111"/>
                      </a:lnTo>
                      <a:lnTo>
                        <a:pt x="30" y="82"/>
                      </a:lnTo>
                      <a:lnTo>
                        <a:pt x="34" y="73"/>
                      </a:lnTo>
                      <a:lnTo>
                        <a:pt x="38" y="64"/>
                      </a:lnTo>
                      <a:lnTo>
                        <a:pt x="42" y="54"/>
                      </a:lnTo>
                      <a:lnTo>
                        <a:pt x="46" y="45"/>
                      </a:lnTo>
                      <a:lnTo>
                        <a:pt x="51" y="37"/>
                      </a:lnTo>
                      <a:lnTo>
                        <a:pt x="55" y="29"/>
                      </a:lnTo>
                      <a:lnTo>
                        <a:pt x="59" y="21"/>
                      </a:lnTo>
                      <a:lnTo>
                        <a:pt x="64" y="14"/>
                      </a:lnTo>
                      <a:lnTo>
                        <a:pt x="66" y="11"/>
                      </a:lnTo>
                      <a:lnTo>
                        <a:pt x="66" y="7"/>
                      </a:lnTo>
                      <a:lnTo>
                        <a:pt x="64" y="4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254"/>
                <p:cNvSpPr>
                  <a:spLocks/>
                </p:cNvSpPr>
                <p:nvPr/>
              </p:nvSpPr>
              <p:spPr bwMode="auto">
                <a:xfrm>
                  <a:off x="3794" y="1642"/>
                  <a:ext cx="60" cy="125"/>
                </a:xfrm>
                <a:custGeom>
                  <a:avLst/>
                  <a:gdLst>
                    <a:gd name="T0" fmla="*/ 53 w 60"/>
                    <a:gd name="T1" fmla="*/ 0 h 125"/>
                    <a:gd name="T2" fmla="*/ 50 w 60"/>
                    <a:gd name="T3" fmla="*/ 0 h 125"/>
                    <a:gd name="T4" fmla="*/ 47 w 60"/>
                    <a:gd name="T5" fmla="*/ 1 h 125"/>
                    <a:gd name="T6" fmla="*/ 44 w 60"/>
                    <a:gd name="T7" fmla="*/ 3 h 125"/>
                    <a:gd name="T8" fmla="*/ 43 w 60"/>
                    <a:gd name="T9" fmla="*/ 6 h 125"/>
                    <a:gd name="T10" fmla="*/ 37 w 60"/>
                    <a:gd name="T11" fmla="*/ 23 h 125"/>
                    <a:gd name="T12" fmla="*/ 32 w 60"/>
                    <a:gd name="T13" fmla="*/ 37 h 125"/>
                    <a:gd name="T14" fmla="*/ 28 w 60"/>
                    <a:gd name="T15" fmla="*/ 50 h 125"/>
                    <a:gd name="T16" fmla="*/ 24 w 60"/>
                    <a:gd name="T17" fmla="*/ 62 h 125"/>
                    <a:gd name="T18" fmla="*/ 19 w 60"/>
                    <a:gd name="T19" fmla="*/ 72 h 125"/>
                    <a:gd name="T20" fmla="*/ 15 w 60"/>
                    <a:gd name="T21" fmla="*/ 84 h 125"/>
                    <a:gd name="T22" fmla="*/ 9 w 60"/>
                    <a:gd name="T23" fmla="*/ 97 h 125"/>
                    <a:gd name="T24" fmla="*/ 1 w 60"/>
                    <a:gd name="T25" fmla="*/ 111 h 125"/>
                    <a:gd name="T26" fmla="*/ 0 w 60"/>
                    <a:gd name="T27" fmla="*/ 115 h 125"/>
                    <a:gd name="T28" fmla="*/ 0 w 60"/>
                    <a:gd name="T29" fmla="*/ 118 h 125"/>
                    <a:gd name="T30" fmla="*/ 2 w 60"/>
                    <a:gd name="T31" fmla="*/ 122 h 125"/>
                    <a:gd name="T32" fmla="*/ 5 w 60"/>
                    <a:gd name="T33" fmla="*/ 124 h 125"/>
                    <a:gd name="T34" fmla="*/ 9 w 60"/>
                    <a:gd name="T35" fmla="*/ 125 h 125"/>
                    <a:gd name="T36" fmla="*/ 12 w 60"/>
                    <a:gd name="T37" fmla="*/ 125 h 125"/>
                    <a:gd name="T38" fmla="*/ 15 w 60"/>
                    <a:gd name="T39" fmla="*/ 123 h 125"/>
                    <a:gd name="T40" fmla="*/ 17 w 60"/>
                    <a:gd name="T41" fmla="*/ 120 h 125"/>
                    <a:gd name="T42" fmla="*/ 25 w 60"/>
                    <a:gd name="T43" fmla="*/ 104 h 125"/>
                    <a:gd name="T44" fmla="*/ 31 w 60"/>
                    <a:gd name="T45" fmla="*/ 91 h 125"/>
                    <a:gd name="T46" fmla="*/ 35 w 60"/>
                    <a:gd name="T47" fmla="*/ 80 h 125"/>
                    <a:gd name="T48" fmla="*/ 40 w 60"/>
                    <a:gd name="T49" fmla="*/ 69 h 125"/>
                    <a:gd name="T50" fmla="*/ 44 w 60"/>
                    <a:gd name="T51" fmla="*/ 57 h 125"/>
                    <a:gd name="T52" fmla="*/ 49 w 60"/>
                    <a:gd name="T53" fmla="*/ 44 h 125"/>
                    <a:gd name="T54" fmla="*/ 53 w 60"/>
                    <a:gd name="T55" fmla="*/ 29 h 125"/>
                    <a:gd name="T56" fmla="*/ 59 w 60"/>
                    <a:gd name="T57" fmla="*/ 12 h 125"/>
                    <a:gd name="T58" fmla="*/ 60 w 60"/>
                    <a:gd name="T59" fmla="*/ 9 h 125"/>
                    <a:gd name="T60" fmla="*/ 59 w 60"/>
                    <a:gd name="T61" fmla="*/ 4 h 125"/>
                    <a:gd name="T62" fmla="*/ 56 w 60"/>
                    <a:gd name="T63" fmla="*/ 2 h 125"/>
                    <a:gd name="T64" fmla="*/ 53 w 60"/>
                    <a:gd name="T65" fmla="*/ 0 h 1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0" h="125">
                      <a:moveTo>
                        <a:pt x="53" y="0"/>
                      </a:moveTo>
                      <a:lnTo>
                        <a:pt x="50" y="0"/>
                      </a:lnTo>
                      <a:lnTo>
                        <a:pt x="47" y="1"/>
                      </a:lnTo>
                      <a:lnTo>
                        <a:pt x="44" y="3"/>
                      </a:lnTo>
                      <a:lnTo>
                        <a:pt x="43" y="6"/>
                      </a:lnTo>
                      <a:lnTo>
                        <a:pt x="37" y="23"/>
                      </a:lnTo>
                      <a:lnTo>
                        <a:pt x="32" y="37"/>
                      </a:lnTo>
                      <a:lnTo>
                        <a:pt x="28" y="50"/>
                      </a:lnTo>
                      <a:lnTo>
                        <a:pt x="24" y="62"/>
                      </a:lnTo>
                      <a:lnTo>
                        <a:pt x="19" y="72"/>
                      </a:lnTo>
                      <a:lnTo>
                        <a:pt x="15" y="84"/>
                      </a:lnTo>
                      <a:lnTo>
                        <a:pt x="9" y="97"/>
                      </a:lnTo>
                      <a:lnTo>
                        <a:pt x="1" y="111"/>
                      </a:lnTo>
                      <a:lnTo>
                        <a:pt x="0" y="115"/>
                      </a:lnTo>
                      <a:lnTo>
                        <a:pt x="0" y="118"/>
                      </a:lnTo>
                      <a:lnTo>
                        <a:pt x="2" y="122"/>
                      </a:lnTo>
                      <a:lnTo>
                        <a:pt x="5" y="124"/>
                      </a:lnTo>
                      <a:lnTo>
                        <a:pt x="9" y="125"/>
                      </a:lnTo>
                      <a:lnTo>
                        <a:pt x="12" y="125"/>
                      </a:lnTo>
                      <a:lnTo>
                        <a:pt x="15" y="123"/>
                      </a:lnTo>
                      <a:lnTo>
                        <a:pt x="17" y="120"/>
                      </a:lnTo>
                      <a:lnTo>
                        <a:pt x="25" y="104"/>
                      </a:lnTo>
                      <a:lnTo>
                        <a:pt x="31" y="91"/>
                      </a:lnTo>
                      <a:lnTo>
                        <a:pt x="35" y="80"/>
                      </a:lnTo>
                      <a:lnTo>
                        <a:pt x="40" y="69"/>
                      </a:lnTo>
                      <a:lnTo>
                        <a:pt x="44" y="57"/>
                      </a:lnTo>
                      <a:lnTo>
                        <a:pt x="49" y="44"/>
                      </a:lnTo>
                      <a:lnTo>
                        <a:pt x="53" y="29"/>
                      </a:lnTo>
                      <a:lnTo>
                        <a:pt x="59" y="12"/>
                      </a:lnTo>
                      <a:lnTo>
                        <a:pt x="60" y="9"/>
                      </a:lnTo>
                      <a:lnTo>
                        <a:pt x="59" y="4"/>
                      </a:lnTo>
                      <a:lnTo>
                        <a:pt x="56" y="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255"/>
                <p:cNvSpPr>
                  <a:spLocks/>
                </p:cNvSpPr>
                <p:nvPr/>
              </p:nvSpPr>
              <p:spPr bwMode="auto">
                <a:xfrm>
                  <a:off x="4005" y="1459"/>
                  <a:ext cx="36" cy="76"/>
                </a:xfrm>
                <a:custGeom>
                  <a:avLst/>
                  <a:gdLst>
                    <a:gd name="T0" fmla="*/ 31 w 36"/>
                    <a:gd name="T1" fmla="*/ 0 h 76"/>
                    <a:gd name="T2" fmla="*/ 28 w 36"/>
                    <a:gd name="T3" fmla="*/ 0 h 76"/>
                    <a:gd name="T4" fmla="*/ 24 w 36"/>
                    <a:gd name="T5" fmla="*/ 0 h 76"/>
                    <a:gd name="T6" fmla="*/ 21 w 36"/>
                    <a:gd name="T7" fmla="*/ 2 h 76"/>
                    <a:gd name="T8" fmla="*/ 19 w 36"/>
                    <a:gd name="T9" fmla="*/ 5 h 76"/>
                    <a:gd name="T10" fmla="*/ 13 w 36"/>
                    <a:gd name="T11" fmla="*/ 19 h 76"/>
                    <a:gd name="T12" fmla="*/ 8 w 36"/>
                    <a:gd name="T13" fmla="*/ 34 h 76"/>
                    <a:gd name="T14" fmla="*/ 4 w 36"/>
                    <a:gd name="T15" fmla="*/ 49 h 76"/>
                    <a:gd name="T16" fmla="*/ 0 w 36"/>
                    <a:gd name="T17" fmla="*/ 65 h 76"/>
                    <a:gd name="T18" fmla="*/ 0 w 36"/>
                    <a:gd name="T19" fmla="*/ 69 h 76"/>
                    <a:gd name="T20" fmla="*/ 1 w 36"/>
                    <a:gd name="T21" fmla="*/ 72 h 76"/>
                    <a:gd name="T22" fmla="*/ 3 w 36"/>
                    <a:gd name="T23" fmla="*/ 75 h 76"/>
                    <a:gd name="T24" fmla="*/ 6 w 36"/>
                    <a:gd name="T25" fmla="*/ 76 h 76"/>
                    <a:gd name="T26" fmla="*/ 9 w 36"/>
                    <a:gd name="T27" fmla="*/ 76 h 76"/>
                    <a:gd name="T28" fmla="*/ 12 w 36"/>
                    <a:gd name="T29" fmla="*/ 76 h 76"/>
                    <a:gd name="T30" fmla="*/ 15 w 36"/>
                    <a:gd name="T31" fmla="*/ 73 h 76"/>
                    <a:gd name="T32" fmla="*/ 17 w 36"/>
                    <a:gd name="T33" fmla="*/ 70 h 76"/>
                    <a:gd name="T34" fmla="*/ 20 w 36"/>
                    <a:gd name="T35" fmla="*/ 55 h 76"/>
                    <a:gd name="T36" fmla="*/ 24 w 36"/>
                    <a:gd name="T37" fmla="*/ 41 h 76"/>
                    <a:gd name="T38" fmla="*/ 29 w 36"/>
                    <a:gd name="T39" fmla="*/ 26 h 76"/>
                    <a:gd name="T40" fmla="*/ 35 w 36"/>
                    <a:gd name="T41" fmla="*/ 13 h 76"/>
                    <a:gd name="T42" fmla="*/ 36 w 36"/>
                    <a:gd name="T43" fmla="*/ 9 h 76"/>
                    <a:gd name="T44" fmla="*/ 35 w 36"/>
                    <a:gd name="T45" fmla="*/ 6 h 76"/>
                    <a:gd name="T46" fmla="*/ 34 w 36"/>
                    <a:gd name="T47" fmla="*/ 3 h 76"/>
                    <a:gd name="T48" fmla="*/ 31 w 36"/>
                    <a:gd name="T49" fmla="*/ 0 h 7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6" h="76">
                      <a:moveTo>
                        <a:pt x="31" y="0"/>
                      </a:move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19" y="5"/>
                      </a:lnTo>
                      <a:lnTo>
                        <a:pt x="13" y="19"/>
                      </a:lnTo>
                      <a:lnTo>
                        <a:pt x="8" y="34"/>
                      </a:lnTo>
                      <a:lnTo>
                        <a:pt x="4" y="49"/>
                      </a:lnTo>
                      <a:lnTo>
                        <a:pt x="0" y="65"/>
                      </a:lnTo>
                      <a:lnTo>
                        <a:pt x="0" y="69"/>
                      </a:lnTo>
                      <a:lnTo>
                        <a:pt x="1" y="72"/>
                      </a:lnTo>
                      <a:lnTo>
                        <a:pt x="3" y="75"/>
                      </a:lnTo>
                      <a:lnTo>
                        <a:pt x="6" y="76"/>
                      </a:lnTo>
                      <a:lnTo>
                        <a:pt x="9" y="76"/>
                      </a:lnTo>
                      <a:lnTo>
                        <a:pt x="12" y="76"/>
                      </a:lnTo>
                      <a:lnTo>
                        <a:pt x="15" y="73"/>
                      </a:lnTo>
                      <a:lnTo>
                        <a:pt x="17" y="70"/>
                      </a:lnTo>
                      <a:lnTo>
                        <a:pt x="20" y="55"/>
                      </a:lnTo>
                      <a:lnTo>
                        <a:pt x="24" y="41"/>
                      </a:lnTo>
                      <a:lnTo>
                        <a:pt x="29" y="26"/>
                      </a:lnTo>
                      <a:lnTo>
                        <a:pt x="35" y="13"/>
                      </a:lnTo>
                      <a:lnTo>
                        <a:pt x="36" y="9"/>
                      </a:lnTo>
                      <a:lnTo>
                        <a:pt x="35" y="6"/>
                      </a:lnTo>
                      <a:lnTo>
                        <a:pt x="34" y="3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256"/>
                <p:cNvSpPr>
                  <a:spLocks/>
                </p:cNvSpPr>
                <p:nvPr/>
              </p:nvSpPr>
              <p:spPr bwMode="auto">
                <a:xfrm>
                  <a:off x="3956" y="1592"/>
                  <a:ext cx="50" cy="117"/>
                </a:xfrm>
                <a:custGeom>
                  <a:avLst/>
                  <a:gdLst>
                    <a:gd name="T0" fmla="*/ 44 w 50"/>
                    <a:gd name="T1" fmla="*/ 1 h 117"/>
                    <a:gd name="T2" fmla="*/ 41 w 50"/>
                    <a:gd name="T3" fmla="*/ 0 h 117"/>
                    <a:gd name="T4" fmla="*/ 38 w 50"/>
                    <a:gd name="T5" fmla="*/ 1 h 117"/>
                    <a:gd name="T6" fmla="*/ 34 w 50"/>
                    <a:gd name="T7" fmla="*/ 4 h 117"/>
                    <a:gd name="T8" fmla="*/ 33 w 50"/>
                    <a:gd name="T9" fmla="*/ 6 h 117"/>
                    <a:gd name="T10" fmla="*/ 31 w 50"/>
                    <a:gd name="T11" fmla="*/ 11 h 117"/>
                    <a:gd name="T12" fmla="*/ 26 w 50"/>
                    <a:gd name="T13" fmla="*/ 25 h 117"/>
                    <a:gd name="T14" fmla="*/ 22 w 50"/>
                    <a:gd name="T15" fmla="*/ 36 h 117"/>
                    <a:gd name="T16" fmla="*/ 17 w 50"/>
                    <a:gd name="T17" fmla="*/ 46 h 117"/>
                    <a:gd name="T18" fmla="*/ 14 w 50"/>
                    <a:gd name="T19" fmla="*/ 57 h 117"/>
                    <a:gd name="T20" fmla="*/ 10 w 50"/>
                    <a:gd name="T21" fmla="*/ 67 h 117"/>
                    <a:gd name="T22" fmla="*/ 7 w 50"/>
                    <a:gd name="T23" fmla="*/ 79 h 117"/>
                    <a:gd name="T24" fmla="*/ 4 w 50"/>
                    <a:gd name="T25" fmla="*/ 92 h 117"/>
                    <a:gd name="T26" fmla="*/ 0 w 50"/>
                    <a:gd name="T27" fmla="*/ 106 h 117"/>
                    <a:gd name="T28" fmla="*/ 0 w 50"/>
                    <a:gd name="T29" fmla="*/ 109 h 117"/>
                    <a:gd name="T30" fmla="*/ 1 w 50"/>
                    <a:gd name="T31" fmla="*/ 113 h 117"/>
                    <a:gd name="T32" fmla="*/ 4 w 50"/>
                    <a:gd name="T33" fmla="*/ 115 h 117"/>
                    <a:gd name="T34" fmla="*/ 7 w 50"/>
                    <a:gd name="T35" fmla="*/ 117 h 117"/>
                    <a:gd name="T36" fmla="*/ 10 w 50"/>
                    <a:gd name="T37" fmla="*/ 117 h 117"/>
                    <a:gd name="T38" fmla="*/ 14 w 50"/>
                    <a:gd name="T39" fmla="*/ 116 h 117"/>
                    <a:gd name="T40" fmla="*/ 16 w 50"/>
                    <a:gd name="T41" fmla="*/ 113 h 117"/>
                    <a:gd name="T42" fmla="*/ 17 w 50"/>
                    <a:gd name="T43" fmla="*/ 110 h 117"/>
                    <a:gd name="T44" fmla="*/ 21 w 50"/>
                    <a:gd name="T45" fmla="*/ 96 h 117"/>
                    <a:gd name="T46" fmla="*/ 24 w 50"/>
                    <a:gd name="T47" fmla="*/ 85 h 117"/>
                    <a:gd name="T48" fmla="*/ 27 w 50"/>
                    <a:gd name="T49" fmla="*/ 73 h 117"/>
                    <a:gd name="T50" fmla="*/ 30 w 50"/>
                    <a:gd name="T51" fmla="*/ 63 h 117"/>
                    <a:gd name="T52" fmla="*/ 33 w 50"/>
                    <a:gd name="T53" fmla="*/ 53 h 117"/>
                    <a:gd name="T54" fmla="*/ 38 w 50"/>
                    <a:gd name="T55" fmla="*/ 43 h 117"/>
                    <a:gd name="T56" fmla="*/ 42 w 50"/>
                    <a:gd name="T57" fmla="*/ 31 h 117"/>
                    <a:gd name="T58" fmla="*/ 47 w 50"/>
                    <a:gd name="T59" fmla="*/ 18 h 117"/>
                    <a:gd name="T60" fmla="*/ 50 w 50"/>
                    <a:gd name="T61" fmla="*/ 13 h 117"/>
                    <a:gd name="T62" fmla="*/ 50 w 50"/>
                    <a:gd name="T63" fmla="*/ 10 h 117"/>
                    <a:gd name="T64" fmla="*/ 50 w 50"/>
                    <a:gd name="T65" fmla="*/ 6 h 117"/>
                    <a:gd name="T66" fmla="*/ 47 w 50"/>
                    <a:gd name="T67" fmla="*/ 4 h 117"/>
                    <a:gd name="T68" fmla="*/ 44 w 50"/>
                    <a:gd name="T69" fmla="*/ 1 h 1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0" h="117">
                      <a:moveTo>
                        <a:pt x="44" y="1"/>
                      </a:move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4"/>
                      </a:lnTo>
                      <a:lnTo>
                        <a:pt x="33" y="6"/>
                      </a:lnTo>
                      <a:lnTo>
                        <a:pt x="31" y="11"/>
                      </a:lnTo>
                      <a:lnTo>
                        <a:pt x="26" y="25"/>
                      </a:lnTo>
                      <a:lnTo>
                        <a:pt x="22" y="36"/>
                      </a:lnTo>
                      <a:lnTo>
                        <a:pt x="17" y="46"/>
                      </a:lnTo>
                      <a:lnTo>
                        <a:pt x="14" y="57"/>
                      </a:lnTo>
                      <a:lnTo>
                        <a:pt x="10" y="67"/>
                      </a:lnTo>
                      <a:lnTo>
                        <a:pt x="7" y="79"/>
                      </a:lnTo>
                      <a:lnTo>
                        <a:pt x="4" y="92"/>
                      </a:lnTo>
                      <a:lnTo>
                        <a:pt x="0" y="106"/>
                      </a:lnTo>
                      <a:lnTo>
                        <a:pt x="0" y="109"/>
                      </a:lnTo>
                      <a:lnTo>
                        <a:pt x="1" y="113"/>
                      </a:lnTo>
                      <a:lnTo>
                        <a:pt x="4" y="115"/>
                      </a:lnTo>
                      <a:lnTo>
                        <a:pt x="7" y="117"/>
                      </a:lnTo>
                      <a:lnTo>
                        <a:pt x="10" y="117"/>
                      </a:lnTo>
                      <a:lnTo>
                        <a:pt x="14" y="116"/>
                      </a:lnTo>
                      <a:lnTo>
                        <a:pt x="16" y="113"/>
                      </a:lnTo>
                      <a:lnTo>
                        <a:pt x="17" y="110"/>
                      </a:lnTo>
                      <a:lnTo>
                        <a:pt x="21" y="96"/>
                      </a:lnTo>
                      <a:lnTo>
                        <a:pt x="24" y="85"/>
                      </a:lnTo>
                      <a:lnTo>
                        <a:pt x="27" y="73"/>
                      </a:lnTo>
                      <a:lnTo>
                        <a:pt x="30" y="63"/>
                      </a:lnTo>
                      <a:lnTo>
                        <a:pt x="33" y="53"/>
                      </a:lnTo>
                      <a:lnTo>
                        <a:pt x="38" y="43"/>
                      </a:lnTo>
                      <a:lnTo>
                        <a:pt x="42" y="31"/>
                      </a:lnTo>
                      <a:lnTo>
                        <a:pt x="47" y="18"/>
                      </a:lnTo>
                      <a:lnTo>
                        <a:pt x="50" y="13"/>
                      </a:lnTo>
                      <a:lnTo>
                        <a:pt x="50" y="10"/>
                      </a:lnTo>
                      <a:lnTo>
                        <a:pt x="50" y="6"/>
                      </a:lnTo>
                      <a:lnTo>
                        <a:pt x="47" y="4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257"/>
                <p:cNvSpPr>
                  <a:spLocks/>
                </p:cNvSpPr>
                <p:nvPr/>
              </p:nvSpPr>
              <p:spPr bwMode="auto">
                <a:xfrm>
                  <a:off x="3902" y="1749"/>
                  <a:ext cx="49" cy="116"/>
                </a:xfrm>
                <a:custGeom>
                  <a:avLst/>
                  <a:gdLst>
                    <a:gd name="T0" fmla="*/ 44 w 49"/>
                    <a:gd name="T1" fmla="*/ 1 h 116"/>
                    <a:gd name="T2" fmla="*/ 41 w 49"/>
                    <a:gd name="T3" fmla="*/ 0 h 116"/>
                    <a:gd name="T4" fmla="*/ 37 w 49"/>
                    <a:gd name="T5" fmla="*/ 1 h 116"/>
                    <a:gd name="T6" fmla="*/ 35 w 49"/>
                    <a:gd name="T7" fmla="*/ 3 h 116"/>
                    <a:gd name="T8" fmla="*/ 32 w 49"/>
                    <a:gd name="T9" fmla="*/ 6 h 116"/>
                    <a:gd name="T10" fmla="*/ 28 w 49"/>
                    <a:gd name="T11" fmla="*/ 18 h 116"/>
                    <a:gd name="T12" fmla="*/ 23 w 49"/>
                    <a:gd name="T13" fmla="*/ 31 h 116"/>
                    <a:gd name="T14" fmla="*/ 18 w 49"/>
                    <a:gd name="T15" fmla="*/ 44 h 116"/>
                    <a:gd name="T16" fmla="*/ 13 w 49"/>
                    <a:gd name="T17" fmla="*/ 58 h 116"/>
                    <a:gd name="T18" fmla="*/ 8 w 49"/>
                    <a:gd name="T19" fmla="*/ 72 h 116"/>
                    <a:gd name="T20" fmla="*/ 5 w 49"/>
                    <a:gd name="T21" fmla="*/ 84 h 116"/>
                    <a:gd name="T22" fmla="*/ 2 w 49"/>
                    <a:gd name="T23" fmla="*/ 96 h 116"/>
                    <a:gd name="T24" fmla="*/ 0 w 49"/>
                    <a:gd name="T25" fmla="*/ 106 h 116"/>
                    <a:gd name="T26" fmla="*/ 0 w 49"/>
                    <a:gd name="T27" fmla="*/ 109 h 116"/>
                    <a:gd name="T28" fmla="*/ 2 w 49"/>
                    <a:gd name="T29" fmla="*/ 112 h 116"/>
                    <a:gd name="T30" fmla="*/ 4 w 49"/>
                    <a:gd name="T31" fmla="*/ 114 h 116"/>
                    <a:gd name="T32" fmla="*/ 8 w 49"/>
                    <a:gd name="T33" fmla="*/ 116 h 116"/>
                    <a:gd name="T34" fmla="*/ 11 w 49"/>
                    <a:gd name="T35" fmla="*/ 116 h 116"/>
                    <a:gd name="T36" fmla="*/ 14 w 49"/>
                    <a:gd name="T37" fmla="*/ 114 h 116"/>
                    <a:gd name="T38" fmla="*/ 16 w 49"/>
                    <a:gd name="T39" fmla="*/ 112 h 116"/>
                    <a:gd name="T40" fmla="*/ 18 w 49"/>
                    <a:gd name="T41" fmla="*/ 108 h 116"/>
                    <a:gd name="T42" fmla="*/ 20 w 49"/>
                    <a:gd name="T43" fmla="*/ 99 h 116"/>
                    <a:gd name="T44" fmla="*/ 22 w 49"/>
                    <a:gd name="T45" fmla="*/ 88 h 116"/>
                    <a:gd name="T46" fmla="*/ 25 w 49"/>
                    <a:gd name="T47" fmla="*/ 76 h 116"/>
                    <a:gd name="T48" fmla="*/ 30 w 49"/>
                    <a:gd name="T49" fmla="*/ 63 h 116"/>
                    <a:gd name="T50" fmla="*/ 35 w 49"/>
                    <a:gd name="T51" fmla="*/ 50 h 116"/>
                    <a:gd name="T52" fmla="*/ 39 w 49"/>
                    <a:gd name="T53" fmla="*/ 37 h 116"/>
                    <a:gd name="T54" fmla="*/ 44 w 49"/>
                    <a:gd name="T55" fmla="*/ 25 h 116"/>
                    <a:gd name="T56" fmla="*/ 48 w 49"/>
                    <a:gd name="T57" fmla="*/ 13 h 116"/>
                    <a:gd name="T58" fmla="*/ 49 w 49"/>
                    <a:gd name="T59" fmla="*/ 10 h 116"/>
                    <a:gd name="T60" fmla="*/ 49 w 49"/>
                    <a:gd name="T61" fmla="*/ 6 h 116"/>
                    <a:gd name="T62" fmla="*/ 47 w 49"/>
                    <a:gd name="T63" fmla="*/ 4 h 116"/>
                    <a:gd name="T64" fmla="*/ 44 w 49"/>
                    <a:gd name="T65" fmla="*/ 1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9" h="116">
                      <a:moveTo>
                        <a:pt x="44" y="1"/>
                      </a:moveTo>
                      <a:lnTo>
                        <a:pt x="41" y="0"/>
                      </a:lnTo>
                      <a:lnTo>
                        <a:pt x="37" y="1"/>
                      </a:lnTo>
                      <a:lnTo>
                        <a:pt x="35" y="3"/>
                      </a:lnTo>
                      <a:lnTo>
                        <a:pt x="32" y="6"/>
                      </a:lnTo>
                      <a:lnTo>
                        <a:pt x="28" y="18"/>
                      </a:lnTo>
                      <a:lnTo>
                        <a:pt x="23" y="31"/>
                      </a:lnTo>
                      <a:lnTo>
                        <a:pt x="18" y="44"/>
                      </a:lnTo>
                      <a:lnTo>
                        <a:pt x="13" y="58"/>
                      </a:lnTo>
                      <a:lnTo>
                        <a:pt x="8" y="72"/>
                      </a:lnTo>
                      <a:lnTo>
                        <a:pt x="5" y="84"/>
                      </a:lnTo>
                      <a:lnTo>
                        <a:pt x="2" y="96"/>
                      </a:lnTo>
                      <a:lnTo>
                        <a:pt x="0" y="106"/>
                      </a:lnTo>
                      <a:lnTo>
                        <a:pt x="0" y="109"/>
                      </a:lnTo>
                      <a:lnTo>
                        <a:pt x="2" y="112"/>
                      </a:lnTo>
                      <a:lnTo>
                        <a:pt x="4" y="114"/>
                      </a:lnTo>
                      <a:lnTo>
                        <a:pt x="8" y="116"/>
                      </a:lnTo>
                      <a:lnTo>
                        <a:pt x="11" y="116"/>
                      </a:lnTo>
                      <a:lnTo>
                        <a:pt x="14" y="114"/>
                      </a:lnTo>
                      <a:lnTo>
                        <a:pt x="16" y="112"/>
                      </a:lnTo>
                      <a:lnTo>
                        <a:pt x="18" y="108"/>
                      </a:lnTo>
                      <a:lnTo>
                        <a:pt x="20" y="99"/>
                      </a:lnTo>
                      <a:lnTo>
                        <a:pt x="22" y="88"/>
                      </a:lnTo>
                      <a:lnTo>
                        <a:pt x="25" y="76"/>
                      </a:lnTo>
                      <a:lnTo>
                        <a:pt x="30" y="63"/>
                      </a:lnTo>
                      <a:lnTo>
                        <a:pt x="35" y="50"/>
                      </a:lnTo>
                      <a:lnTo>
                        <a:pt x="39" y="37"/>
                      </a:lnTo>
                      <a:lnTo>
                        <a:pt x="44" y="25"/>
                      </a:lnTo>
                      <a:lnTo>
                        <a:pt x="48" y="13"/>
                      </a:lnTo>
                      <a:lnTo>
                        <a:pt x="49" y="10"/>
                      </a:lnTo>
                      <a:lnTo>
                        <a:pt x="49" y="6"/>
                      </a:lnTo>
                      <a:lnTo>
                        <a:pt x="47" y="4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258"/>
                <p:cNvSpPr>
                  <a:spLocks/>
                </p:cNvSpPr>
                <p:nvPr/>
              </p:nvSpPr>
              <p:spPr bwMode="auto">
                <a:xfrm>
                  <a:off x="4096" y="1472"/>
                  <a:ext cx="56" cy="162"/>
                </a:xfrm>
                <a:custGeom>
                  <a:avLst/>
                  <a:gdLst>
                    <a:gd name="T0" fmla="*/ 50 w 56"/>
                    <a:gd name="T1" fmla="*/ 0 h 162"/>
                    <a:gd name="T2" fmla="*/ 46 w 56"/>
                    <a:gd name="T3" fmla="*/ 0 h 162"/>
                    <a:gd name="T4" fmla="*/ 43 w 56"/>
                    <a:gd name="T5" fmla="*/ 1 h 162"/>
                    <a:gd name="T6" fmla="*/ 40 w 56"/>
                    <a:gd name="T7" fmla="*/ 3 h 162"/>
                    <a:gd name="T8" fmla="*/ 39 w 56"/>
                    <a:gd name="T9" fmla="*/ 7 h 162"/>
                    <a:gd name="T10" fmla="*/ 35 w 56"/>
                    <a:gd name="T11" fmla="*/ 22 h 162"/>
                    <a:gd name="T12" fmla="*/ 31 w 56"/>
                    <a:gd name="T13" fmla="*/ 37 h 162"/>
                    <a:gd name="T14" fmla="*/ 27 w 56"/>
                    <a:gd name="T15" fmla="*/ 52 h 162"/>
                    <a:gd name="T16" fmla="*/ 22 w 56"/>
                    <a:gd name="T17" fmla="*/ 67 h 162"/>
                    <a:gd name="T18" fmla="*/ 15 w 56"/>
                    <a:gd name="T19" fmla="*/ 88 h 162"/>
                    <a:gd name="T20" fmla="*/ 9 w 56"/>
                    <a:gd name="T21" fmla="*/ 109 h 162"/>
                    <a:gd name="T22" fmla="*/ 4 w 56"/>
                    <a:gd name="T23" fmla="*/ 131 h 162"/>
                    <a:gd name="T24" fmla="*/ 0 w 56"/>
                    <a:gd name="T25" fmla="*/ 151 h 162"/>
                    <a:gd name="T26" fmla="*/ 0 w 56"/>
                    <a:gd name="T27" fmla="*/ 155 h 162"/>
                    <a:gd name="T28" fmla="*/ 2 w 56"/>
                    <a:gd name="T29" fmla="*/ 158 h 162"/>
                    <a:gd name="T30" fmla="*/ 5 w 56"/>
                    <a:gd name="T31" fmla="*/ 161 h 162"/>
                    <a:gd name="T32" fmla="*/ 8 w 56"/>
                    <a:gd name="T33" fmla="*/ 162 h 162"/>
                    <a:gd name="T34" fmla="*/ 11 w 56"/>
                    <a:gd name="T35" fmla="*/ 161 h 162"/>
                    <a:gd name="T36" fmla="*/ 15 w 56"/>
                    <a:gd name="T37" fmla="*/ 159 h 162"/>
                    <a:gd name="T38" fmla="*/ 17 w 56"/>
                    <a:gd name="T39" fmla="*/ 158 h 162"/>
                    <a:gd name="T40" fmla="*/ 18 w 56"/>
                    <a:gd name="T41" fmla="*/ 154 h 162"/>
                    <a:gd name="T42" fmla="*/ 22 w 56"/>
                    <a:gd name="T43" fmla="*/ 134 h 162"/>
                    <a:gd name="T44" fmla="*/ 27 w 56"/>
                    <a:gd name="T45" fmla="*/ 114 h 162"/>
                    <a:gd name="T46" fmla="*/ 33 w 56"/>
                    <a:gd name="T47" fmla="*/ 94 h 162"/>
                    <a:gd name="T48" fmla="*/ 39 w 56"/>
                    <a:gd name="T49" fmla="*/ 73 h 162"/>
                    <a:gd name="T50" fmla="*/ 44 w 56"/>
                    <a:gd name="T51" fmla="*/ 58 h 162"/>
                    <a:gd name="T52" fmla="*/ 48 w 56"/>
                    <a:gd name="T53" fmla="*/ 42 h 162"/>
                    <a:gd name="T54" fmla="*/ 52 w 56"/>
                    <a:gd name="T55" fmla="*/ 27 h 162"/>
                    <a:gd name="T56" fmla="*/ 56 w 56"/>
                    <a:gd name="T57" fmla="*/ 11 h 162"/>
                    <a:gd name="T58" fmla="*/ 56 w 56"/>
                    <a:gd name="T59" fmla="*/ 8 h 162"/>
                    <a:gd name="T60" fmla="*/ 55 w 56"/>
                    <a:gd name="T61" fmla="*/ 4 h 162"/>
                    <a:gd name="T62" fmla="*/ 53 w 56"/>
                    <a:gd name="T63" fmla="*/ 1 h 162"/>
                    <a:gd name="T64" fmla="*/ 50 w 56"/>
                    <a:gd name="T65" fmla="*/ 0 h 1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6" h="162">
                      <a:moveTo>
                        <a:pt x="50" y="0"/>
                      </a:move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9" y="7"/>
                      </a:lnTo>
                      <a:lnTo>
                        <a:pt x="35" y="22"/>
                      </a:lnTo>
                      <a:lnTo>
                        <a:pt x="31" y="37"/>
                      </a:lnTo>
                      <a:lnTo>
                        <a:pt x="27" y="52"/>
                      </a:lnTo>
                      <a:lnTo>
                        <a:pt x="22" y="67"/>
                      </a:lnTo>
                      <a:lnTo>
                        <a:pt x="15" y="88"/>
                      </a:lnTo>
                      <a:lnTo>
                        <a:pt x="9" y="109"/>
                      </a:lnTo>
                      <a:lnTo>
                        <a:pt x="4" y="131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2" y="158"/>
                      </a:lnTo>
                      <a:lnTo>
                        <a:pt x="5" y="161"/>
                      </a:lnTo>
                      <a:lnTo>
                        <a:pt x="8" y="162"/>
                      </a:lnTo>
                      <a:lnTo>
                        <a:pt x="11" y="161"/>
                      </a:lnTo>
                      <a:lnTo>
                        <a:pt x="15" y="159"/>
                      </a:lnTo>
                      <a:lnTo>
                        <a:pt x="17" y="158"/>
                      </a:lnTo>
                      <a:lnTo>
                        <a:pt x="18" y="154"/>
                      </a:lnTo>
                      <a:lnTo>
                        <a:pt x="22" y="134"/>
                      </a:lnTo>
                      <a:lnTo>
                        <a:pt x="27" y="114"/>
                      </a:lnTo>
                      <a:lnTo>
                        <a:pt x="33" y="94"/>
                      </a:lnTo>
                      <a:lnTo>
                        <a:pt x="39" y="73"/>
                      </a:lnTo>
                      <a:lnTo>
                        <a:pt x="44" y="58"/>
                      </a:lnTo>
                      <a:lnTo>
                        <a:pt x="48" y="42"/>
                      </a:lnTo>
                      <a:lnTo>
                        <a:pt x="52" y="27"/>
                      </a:lnTo>
                      <a:lnTo>
                        <a:pt x="56" y="11"/>
                      </a:lnTo>
                      <a:lnTo>
                        <a:pt x="56" y="8"/>
                      </a:lnTo>
                      <a:lnTo>
                        <a:pt x="55" y="4"/>
                      </a:lnTo>
                      <a:lnTo>
                        <a:pt x="53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259"/>
                <p:cNvSpPr>
                  <a:spLocks/>
                </p:cNvSpPr>
                <p:nvPr/>
              </p:nvSpPr>
              <p:spPr bwMode="auto">
                <a:xfrm>
                  <a:off x="4056" y="1680"/>
                  <a:ext cx="45" cy="155"/>
                </a:xfrm>
                <a:custGeom>
                  <a:avLst/>
                  <a:gdLst>
                    <a:gd name="T0" fmla="*/ 38 w 45"/>
                    <a:gd name="T1" fmla="*/ 0 h 155"/>
                    <a:gd name="T2" fmla="*/ 34 w 45"/>
                    <a:gd name="T3" fmla="*/ 1 h 155"/>
                    <a:gd name="T4" fmla="*/ 31 w 45"/>
                    <a:gd name="T5" fmla="*/ 3 h 155"/>
                    <a:gd name="T6" fmla="*/ 28 w 45"/>
                    <a:gd name="T7" fmla="*/ 5 h 155"/>
                    <a:gd name="T8" fmla="*/ 28 w 45"/>
                    <a:gd name="T9" fmla="*/ 9 h 155"/>
                    <a:gd name="T10" fmla="*/ 24 w 45"/>
                    <a:gd name="T11" fmla="*/ 32 h 155"/>
                    <a:gd name="T12" fmla="*/ 20 w 45"/>
                    <a:gd name="T13" fmla="*/ 56 h 155"/>
                    <a:gd name="T14" fmla="*/ 15 w 45"/>
                    <a:gd name="T15" fmla="*/ 80 h 155"/>
                    <a:gd name="T16" fmla="*/ 9 w 45"/>
                    <a:gd name="T17" fmla="*/ 104 h 155"/>
                    <a:gd name="T18" fmla="*/ 0 w 45"/>
                    <a:gd name="T19" fmla="*/ 144 h 155"/>
                    <a:gd name="T20" fmla="*/ 0 w 45"/>
                    <a:gd name="T21" fmla="*/ 148 h 155"/>
                    <a:gd name="T22" fmla="*/ 0 w 45"/>
                    <a:gd name="T23" fmla="*/ 150 h 155"/>
                    <a:gd name="T24" fmla="*/ 3 w 45"/>
                    <a:gd name="T25" fmla="*/ 153 h 155"/>
                    <a:gd name="T26" fmla="*/ 6 w 45"/>
                    <a:gd name="T27" fmla="*/ 155 h 155"/>
                    <a:gd name="T28" fmla="*/ 9 w 45"/>
                    <a:gd name="T29" fmla="*/ 155 h 155"/>
                    <a:gd name="T30" fmla="*/ 12 w 45"/>
                    <a:gd name="T31" fmla="*/ 154 h 155"/>
                    <a:gd name="T32" fmla="*/ 15 w 45"/>
                    <a:gd name="T33" fmla="*/ 151 h 155"/>
                    <a:gd name="T34" fmla="*/ 17 w 45"/>
                    <a:gd name="T35" fmla="*/ 148 h 155"/>
                    <a:gd name="T36" fmla="*/ 26 w 45"/>
                    <a:gd name="T37" fmla="*/ 108 h 155"/>
                    <a:gd name="T38" fmla="*/ 32 w 45"/>
                    <a:gd name="T39" fmla="*/ 85 h 155"/>
                    <a:gd name="T40" fmla="*/ 37 w 45"/>
                    <a:gd name="T41" fmla="*/ 60 h 155"/>
                    <a:gd name="T42" fmla="*/ 42 w 45"/>
                    <a:gd name="T43" fmla="*/ 35 h 155"/>
                    <a:gd name="T44" fmla="*/ 45 w 45"/>
                    <a:gd name="T45" fmla="*/ 11 h 155"/>
                    <a:gd name="T46" fmla="*/ 45 w 45"/>
                    <a:gd name="T47" fmla="*/ 7 h 155"/>
                    <a:gd name="T48" fmla="*/ 44 w 45"/>
                    <a:gd name="T49" fmla="*/ 4 h 155"/>
                    <a:gd name="T50" fmla="*/ 41 w 45"/>
                    <a:gd name="T51" fmla="*/ 1 h 155"/>
                    <a:gd name="T52" fmla="*/ 38 w 45"/>
                    <a:gd name="T53" fmla="*/ 0 h 15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5" h="155">
                      <a:moveTo>
                        <a:pt x="38" y="0"/>
                      </a:moveTo>
                      <a:lnTo>
                        <a:pt x="34" y="1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8" y="9"/>
                      </a:lnTo>
                      <a:lnTo>
                        <a:pt x="24" y="32"/>
                      </a:lnTo>
                      <a:lnTo>
                        <a:pt x="20" y="56"/>
                      </a:lnTo>
                      <a:lnTo>
                        <a:pt x="15" y="80"/>
                      </a:lnTo>
                      <a:lnTo>
                        <a:pt x="9" y="104"/>
                      </a:lnTo>
                      <a:lnTo>
                        <a:pt x="0" y="144"/>
                      </a:lnTo>
                      <a:lnTo>
                        <a:pt x="0" y="148"/>
                      </a:lnTo>
                      <a:lnTo>
                        <a:pt x="0" y="150"/>
                      </a:lnTo>
                      <a:lnTo>
                        <a:pt x="3" y="153"/>
                      </a:lnTo>
                      <a:lnTo>
                        <a:pt x="6" y="155"/>
                      </a:lnTo>
                      <a:lnTo>
                        <a:pt x="9" y="155"/>
                      </a:lnTo>
                      <a:lnTo>
                        <a:pt x="12" y="154"/>
                      </a:lnTo>
                      <a:lnTo>
                        <a:pt x="15" y="151"/>
                      </a:lnTo>
                      <a:lnTo>
                        <a:pt x="17" y="148"/>
                      </a:lnTo>
                      <a:lnTo>
                        <a:pt x="26" y="108"/>
                      </a:lnTo>
                      <a:lnTo>
                        <a:pt x="32" y="85"/>
                      </a:lnTo>
                      <a:lnTo>
                        <a:pt x="37" y="60"/>
                      </a:lnTo>
                      <a:lnTo>
                        <a:pt x="42" y="35"/>
                      </a:lnTo>
                      <a:lnTo>
                        <a:pt x="45" y="11"/>
                      </a:lnTo>
                      <a:lnTo>
                        <a:pt x="45" y="7"/>
                      </a:lnTo>
                      <a:lnTo>
                        <a:pt x="44" y="4"/>
                      </a:lnTo>
                      <a:lnTo>
                        <a:pt x="41" y="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260"/>
                <p:cNvSpPr>
                  <a:spLocks/>
                </p:cNvSpPr>
                <p:nvPr/>
              </p:nvSpPr>
              <p:spPr bwMode="auto">
                <a:xfrm>
                  <a:off x="4227" y="1446"/>
                  <a:ext cx="40" cy="89"/>
                </a:xfrm>
                <a:custGeom>
                  <a:avLst/>
                  <a:gdLst>
                    <a:gd name="T0" fmla="*/ 36 w 40"/>
                    <a:gd name="T1" fmla="*/ 1 h 89"/>
                    <a:gd name="T2" fmla="*/ 32 w 40"/>
                    <a:gd name="T3" fmla="*/ 0 h 89"/>
                    <a:gd name="T4" fmla="*/ 29 w 40"/>
                    <a:gd name="T5" fmla="*/ 0 h 89"/>
                    <a:gd name="T6" fmla="*/ 26 w 40"/>
                    <a:gd name="T7" fmla="*/ 1 h 89"/>
                    <a:gd name="T8" fmla="*/ 24 w 40"/>
                    <a:gd name="T9" fmla="*/ 4 h 89"/>
                    <a:gd name="T10" fmla="*/ 19 w 40"/>
                    <a:gd name="T11" fmla="*/ 13 h 89"/>
                    <a:gd name="T12" fmla="*/ 14 w 40"/>
                    <a:gd name="T13" fmla="*/ 24 h 89"/>
                    <a:gd name="T14" fmla="*/ 12 w 40"/>
                    <a:gd name="T15" fmla="*/ 34 h 89"/>
                    <a:gd name="T16" fmla="*/ 10 w 40"/>
                    <a:gd name="T17" fmla="*/ 45 h 89"/>
                    <a:gd name="T18" fmla="*/ 9 w 40"/>
                    <a:gd name="T19" fmla="*/ 54 h 89"/>
                    <a:gd name="T20" fmla="*/ 7 w 40"/>
                    <a:gd name="T21" fmla="*/ 61 h 89"/>
                    <a:gd name="T22" fmla="*/ 4 w 40"/>
                    <a:gd name="T23" fmla="*/ 69 h 89"/>
                    <a:gd name="T24" fmla="*/ 1 w 40"/>
                    <a:gd name="T25" fmla="*/ 76 h 89"/>
                    <a:gd name="T26" fmla="*/ 0 w 40"/>
                    <a:gd name="T27" fmla="*/ 80 h 89"/>
                    <a:gd name="T28" fmla="*/ 0 w 40"/>
                    <a:gd name="T29" fmla="*/ 83 h 89"/>
                    <a:gd name="T30" fmla="*/ 2 w 40"/>
                    <a:gd name="T31" fmla="*/ 86 h 89"/>
                    <a:gd name="T32" fmla="*/ 4 w 40"/>
                    <a:gd name="T33" fmla="*/ 89 h 89"/>
                    <a:gd name="T34" fmla="*/ 8 w 40"/>
                    <a:gd name="T35" fmla="*/ 89 h 89"/>
                    <a:gd name="T36" fmla="*/ 11 w 40"/>
                    <a:gd name="T37" fmla="*/ 89 h 89"/>
                    <a:gd name="T38" fmla="*/ 14 w 40"/>
                    <a:gd name="T39" fmla="*/ 88 h 89"/>
                    <a:gd name="T40" fmla="*/ 16 w 40"/>
                    <a:gd name="T41" fmla="*/ 85 h 89"/>
                    <a:gd name="T42" fmla="*/ 20 w 40"/>
                    <a:gd name="T43" fmla="*/ 75 h 89"/>
                    <a:gd name="T44" fmla="*/ 23 w 40"/>
                    <a:gd name="T45" fmla="*/ 67 h 89"/>
                    <a:gd name="T46" fmla="*/ 25 w 40"/>
                    <a:gd name="T47" fmla="*/ 57 h 89"/>
                    <a:gd name="T48" fmla="*/ 27 w 40"/>
                    <a:gd name="T49" fmla="*/ 48 h 89"/>
                    <a:gd name="T50" fmla="*/ 29 w 40"/>
                    <a:gd name="T51" fmla="*/ 39 h 89"/>
                    <a:gd name="T52" fmla="*/ 31 w 40"/>
                    <a:gd name="T53" fmla="*/ 29 h 89"/>
                    <a:gd name="T54" fmla="*/ 34 w 40"/>
                    <a:gd name="T55" fmla="*/ 21 h 89"/>
                    <a:gd name="T56" fmla="*/ 38 w 40"/>
                    <a:gd name="T57" fmla="*/ 13 h 89"/>
                    <a:gd name="T58" fmla="*/ 40 w 40"/>
                    <a:gd name="T59" fmla="*/ 10 h 89"/>
                    <a:gd name="T60" fmla="*/ 40 w 40"/>
                    <a:gd name="T61" fmla="*/ 7 h 89"/>
                    <a:gd name="T62" fmla="*/ 38 w 40"/>
                    <a:gd name="T63" fmla="*/ 4 h 89"/>
                    <a:gd name="T64" fmla="*/ 36 w 40"/>
                    <a:gd name="T65" fmla="*/ 1 h 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0" h="89">
                      <a:moveTo>
                        <a:pt x="36" y="1"/>
                      </a:move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4" y="4"/>
                      </a:lnTo>
                      <a:lnTo>
                        <a:pt x="19" y="13"/>
                      </a:lnTo>
                      <a:lnTo>
                        <a:pt x="14" y="24"/>
                      </a:lnTo>
                      <a:lnTo>
                        <a:pt x="12" y="34"/>
                      </a:lnTo>
                      <a:lnTo>
                        <a:pt x="10" y="45"/>
                      </a:lnTo>
                      <a:lnTo>
                        <a:pt x="9" y="54"/>
                      </a:lnTo>
                      <a:lnTo>
                        <a:pt x="7" y="61"/>
                      </a:lnTo>
                      <a:lnTo>
                        <a:pt x="4" y="69"/>
                      </a:lnTo>
                      <a:lnTo>
                        <a:pt x="1" y="76"/>
                      </a:lnTo>
                      <a:lnTo>
                        <a:pt x="0" y="80"/>
                      </a:lnTo>
                      <a:lnTo>
                        <a:pt x="0" y="83"/>
                      </a:lnTo>
                      <a:lnTo>
                        <a:pt x="2" y="86"/>
                      </a:lnTo>
                      <a:lnTo>
                        <a:pt x="4" y="89"/>
                      </a:lnTo>
                      <a:lnTo>
                        <a:pt x="8" y="89"/>
                      </a:lnTo>
                      <a:lnTo>
                        <a:pt x="11" y="89"/>
                      </a:lnTo>
                      <a:lnTo>
                        <a:pt x="14" y="88"/>
                      </a:lnTo>
                      <a:lnTo>
                        <a:pt x="16" y="85"/>
                      </a:lnTo>
                      <a:lnTo>
                        <a:pt x="20" y="75"/>
                      </a:lnTo>
                      <a:lnTo>
                        <a:pt x="23" y="67"/>
                      </a:lnTo>
                      <a:lnTo>
                        <a:pt x="25" y="57"/>
                      </a:lnTo>
                      <a:lnTo>
                        <a:pt x="27" y="48"/>
                      </a:lnTo>
                      <a:lnTo>
                        <a:pt x="29" y="39"/>
                      </a:lnTo>
                      <a:lnTo>
                        <a:pt x="31" y="29"/>
                      </a:lnTo>
                      <a:lnTo>
                        <a:pt x="34" y="21"/>
                      </a:lnTo>
                      <a:lnTo>
                        <a:pt x="38" y="13"/>
                      </a:lnTo>
                      <a:lnTo>
                        <a:pt x="40" y="10"/>
                      </a:lnTo>
                      <a:lnTo>
                        <a:pt x="40" y="7"/>
                      </a:lnTo>
                      <a:lnTo>
                        <a:pt x="38" y="4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261"/>
                <p:cNvSpPr>
                  <a:spLocks/>
                </p:cNvSpPr>
                <p:nvPr/>
              </p:nvSpPr>
              <p:spPr bwMode="auto">
                <a:xfrm>
                  <a:off x="4198" y="1576"/>
                  <a:ext cx="40" cy="114"/>
                </a:xfrm>
                <a:custGeom>
                  <a:avLst/>
                  <a:gdLst>
                    <a:gd name="T0" fmla="*/ 33 w 40"/>
                    <a:gd name="T1" fmla="*/ 0 h 114"/>
                    <a:gd name="T2" fmla="*/ 30 w 40"/>
                    <a:gd name="T3" fmla="*/ 0 h 114"/>
                    <a:gd name="T4" fmla="*/ 26 w 40"/>
                    <a:gd name="T5" fmla="*/ 1 h 114"/>
                    <a:gd name="T6" fmla="*/ 24 w 40"/>
                    <a:gd name="T7" fmla="*/ 4 h 114"/>
                    <a:gd name="T8" fmla="*/ 22 w 40"/>
                    <a:gd name="T9" fmla="*/ 7 h 114"/>
                    <a:gd name="T10" fmla="*/ 16 w 40"/>
                    <a:gd name="T11" fmla="*/ 42 h 114"/>
                    <a:gd name="T12" fmla="*/ 14 w 40"/>
                    <a:gd name="T13" fmla="*/ 57 h 114"/>
                    <a:gd name="T14" fmla="*/ 11 w 40"/>
                    <a:gd name="T15" fmla="*/ 71 h 114"/>
                    <a:gd name="T16" fmla="*/ 7 w 40"/>
                    <a:gd name="T17" fmla="*/ 86 h 114"/>
                    <a:gd name="T18" fmla="*/ 1 w 40"/>
                    <a:gd name="T19" fmla="*/ 101 h 114"/>
                    <a:gd name="T20" fmla="*/ 0 w 40"/>
                    <a:gd name="T21" fmla="*/ 104 h 114"/>
                    <a:gd name="T22" fmla="*/ 1 w 40"/>
                    <a:gd name="T23" fmla="*/ 108 h 114"/>
                    <a:gd name="T24" fmla="*/ 3 w 40"/>
                    <a:gd name="T25" fmla="*/ 110 h 114"/>
                    <a:gd name="T26" fmla="*/ 5 w 40"/>
                    <a:gd name="T27" fmla="*/ 113 h 114"/>
                    <a:gd name="T28" fmla="*/ 9 w 40"/>
                    <a:gd name="T29" fmla="*/ 114 h 114"/>
                    <a:gd name="T30" fmla="*/ 12 w 40"/>
                    <a:gd name="T31" fmla="*/ 113 h 114"/>
                    <a:gd name="T32" fmla="*/ 15 w 40"/>
                    <a:gd name="T33" fmla="*/ 111 h 114"/>
                    <a:gd name="T34" fmla="*/ 17 w 40"/>
                    <a:gd name="T35" fmla="*/ 108 h 114"/>
                    <a:gd name="T36" fmla="*/ 23 w 40"/>
                    <a:gd name="T37" fmla="*/ 91 h 114"/>
                    <a:gd name="T38" fmla="*/ 28 w 40"/>
                    <a:gd name="T39" fmla="*/ 75 h 114"/>
                    <a:gd name="T40" fmla="*/ 31 w 40"/>
                    <a:gd name="T41" fmla="*/ 61 h 114"/>
                    <a:gd name="T42" fmla="*/ 33 w 40"/>
                    <a:gd name="T43" fmla="*/ 46 h 114"/>
                    <a:gd name="T44" fmla="*/ 40 w 40"/>
                    <a:gd name="T45" fmla="*/ 12 h 114"/>
                    <a:gd name="T46" fmla="*/ 40 w 40"/>
                    <a:gd name="T47" fmla="*/ 8 h 114"/>
                    <a:gd name="T48" fmla="*/ 38 w 40"/>
                    <a:gd name="T49" fmla="*/ 5 h 114"/>
                    <a:gd name="T50" fmla="*/ 37 w 40"/>
                    <a:gd name="T51" fmla="*/ 2 h 114"/>
                    <a:gd name="T52" fmla="*/ 33 w 40"/>
                    <a:gd name="T53" fmla="*/ 0 h 11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0" h="114">
                      <a:moveTo>
                        <a:pt x="33" y="0"/>
                      </a:move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24" y="4"/>
                      </a:lnTo>
                      <a:lnTo>
                        <a:pt x="22" y="7"/>
                      </a:lnTo>
                      <a:lnTo>
                        <a:pt x="16" y="42"/>
                      </a:lnTo>
                      <a:lnTo>
                        <a:pt x="14" y="57"/>
                      </a:lnTo>
                      <a:lnTo>
                        <a:pt x="11" y="71"/>
                      </a:lnTo>
                      <a:lnTo>
                        <a:pt x="7" y="86"/>
                      </a:lnTo>
                      <a:lnTo>
                        <a:pt x="1" y="101"/>
                      </a:lnTo>
                      <a:lnTo>
                        <a:pt x="0" y="104"/>
                      </a:lnTo>
                      <a:lnTo>
                        <a:pt x="1" y="108"/>
                      </a:lnTo>
                      <a:lnTo>
                        <a:pt x="3" y="110"/>
                      </a:lnTo>
                      <a:lnTo>
                        <a:pt x="5" y="113"/>
                      </a:lnTo>
                      <a:lnTo>
                        <a:pt x="9" y="114"/>
                      </a:lnTo>
                      <a:lnTo>
                        <a:pt x="12" y="113"/>
                      </a:lnTo>
                      <a:lnTo>
                        <a:pt x="15" y="111"/>
                      </a:lnTo>
                      <a:lnTo>
                        <a:pt x="17" y="108"/>
                      </a:lnTo>
                      <a:lnTo>
                        <a:pt x="23" y="91"/>
                      </a:lnTo>
                      <a:lnTo>
                        <a:pt x="28" y="75"/>
                      </a:lnTo>
                      <a:lnTo>
                        <a:pt x="31" y="61"/>
                      </a:lnTo>
                      <a:lnTo>
                        <a:pt x="33" y="46"/>
                      </a:lnTo>
                      <a:lnTo>
                        <a:pt x="40" y="12"/>
                      </a:lnTo>
                      <a:lnTo>
                        <a:pt x="40" y="8"/>
                      </a:lnTo>
                      <a:lnTo>
                        <a:pt x="38" y="5"/>
                      </a:lnTo>
                      <a:lnTo>
                        <a:pt x="3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262"/>
                <p:cNvSpPr>
                  <a:spLocks/>
                </p:cNvSpPr>
                <p:nvPr/>
              </p:nvSpPr>
              <p:spPr bwMode="auto">
                <a:xfrm>
                  <a:off x="4173" y="1724"/>
                  <a:ext cx="40" cy="118"/>
                </a:xfrm>
                <a:custGeom>
                  <a:avLst/>
                  <a:gdLst>
                    <a:gd name="T0" fmla="*/ 33 w 40"/>
                    <a:gd name="T1" fmla="*/ 0 h 118"/>
                    <a:gd name="T2" fmla="*/ 29 w 40"/>
                    <a:gd name="T3" fmla="*/ 0 h 118"/>
                    <a:gd name="T4" fmla="*/ 26 w 40"/>
                    <a:gd name="T5" fmla="*/ 1 h 118"/>
                    <a:gd name="T6" fmla="*/ 23 w 40"/>
                    <a:gd name="T7" fmla="*/ 3 h 118"/>
                    <a:gd name="T8" fmla="*/ 23 w 40"/>
                    <a:gd name="T9" fmla="*/ 6 h 118"/>
                    <a:gd name="T10" fmla="*/ 11 w 40"/>
                    <a:gd name="T11" fmla="*/ 57 h 118"/>
                    <a:gd name="T12" fmla="*/ 0 w 40"/>
                    <a:gd name="T13" fmla="*/ 107 h 118"/>
                    <a:gd name="T14" fmla="*/ 0 w 40"/>
                    <a:gd name="T15" fmla="*/ 111 h 118"/>
                    <a:gd name="T16" fmla="*/ 1 w 40"/>
                    <a:gd name="T17" fmla="*/ 113 h 118"/>
                    <a:gd name="T18" fmla="*/ 3 w 40"/>
                    <a:gd name="T19" fmla="*/ 116 h 118"/>
                    <a:gd name="T20" fmla="*/ 6 w 40"/>
                    <a:gd name="T21" fmla="*/ 118 h 118"/>
                    <a:gd name="T22" fmla="*/ 10 w 40"/>
                    <a:gd name="T23" fmla="*/ 118 h 118"/>
                    <a:gd name="T24" fmla="*/ 13 w 40"/>
                    <a:gd name="T25" fmla="*/ 117 h 118"/>
                    <a:gd name="T26" fmla="*/ 16 w 40"/>
                    <a:gd name="T27" fmla="*/ 115 h 118"/>
                    <a:gd name="T28" fmla="*/ 17 w 40"/>
                    <a:gd name="T29" fmla="*/ 111 h 118"/>
                    <a:gd name="T30" fmla="*/ 29 w 40"/>
                    <a:gd name="T31" fmla="*/ 60 h 118"/>
                    <a:gd name="T32" fmla="*/ 40 w 40"/>
                    <a:gd name="T33" fmla="*/ 11 h 118"/>
                    <a:gd name="T34" fmla="*/ 40 w 40"/>
                    <a:gd name="T35" fmla="*/ 8 h 118"/>
                    <a:gd name="T36" fmla="*/ 38 w 40"/>
                    <a:gd name="T37" fmla="*/ 4 h 118"/>
                    <a:gd name="T38" fmla="*/ 36 w 40"/>
                    <a:gd name="T39" fmla="*/ 2 h 118"/>
                    <a:gd name="T40" fmla="*/ 33 w 40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0" h="118">
                      <a:moveTo>
                        <a:pt x="33" y="0"/>
                      </a:move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23" y="6"/>
                      </a:lnTo>
                      <a:lnTo>
                        <a:pt x="11" y="57"/>
                      </a:lnTo>
                      <a:lnTo>
                        <a:pt x="0" y="107"/>
                      </a:lnTo>
                      <a:lnTo>
                        <a:pt x="0" y="111"/>
                      </a:lnTo>
                      <a:lnTo>
                        <a:pt x="1" y="113"/>
                      </a:lnTo>
                      <a:lnTo>
                        <a:pt x="3" y="116"/>
                      </a:lnTo>
                      <a:lnTo>
                        <a:pt x="6" y="118"/>
                      </a:lnTo>
                      <a:lnTo>
                        <a:pt x="10" y="118"/>
                      </a:lnTo>
                      <a:lnTo>
                        <a:pt x="13" y="117"/>
                      </a:lnTo>
                      <a:lnTo>
                        <a:pt x="16" y="115"/>
                      </a:lnTo>
                      <a:lnTo>
                        <a:pt x="17" y="111"/>
                      </a:lnTo>
                      <a:lnTo>
                        <a:pt x="29" y="60"/>
                      </a:lnTo>
                      <a:lnTo>
                        <a:pt x="40" y="11"/>
                      </a:lnTo>
                      <a:lnTo>
                        <a:pt x="40" y="8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" name="Rectangle 407"/>
              <p:cNvSpPr>
                <a:spLocks noChangeArrowheads="1"/>
              </p:cNvSpPr>
              <p:nvPr/>
            </p:nvSpPr>
            <p:spPr bwMode="auto">
              <a:xfrm>
                <a:off x="6210300" y="3299112"/>
                <a:ext cx="647700" cy="20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 dirty="0" smtClean="0">
                    <a:latin typeface="Arial" pitchFamily="34" charset="0"/>
                  </a:rPr>
                  <a:t>Climate</a:t>
                </a:r>
                <a:endParaRPr lang="en-US" altLang="en-US" dirty="0">
                  <a:latin typeface="Arial" pitchFamily="34" charset="0"/>
                </a:endParaRPr>
              </a:p>
            </p:txBody>
          </p:sp>
          <p:sp>
            <p:nvSpPr>
              <p:cNvPr id="136" name="Rectangle 417"/>
              <p:cNvSpPr>
                <a:spLocks noChangeArrowheads="1"/>
              </p:cNvSpPr>
              <p:nvPr/>
            </p:nvSpPr>
            <p:spPr bwMode="auto">
              <a:xfrm>
                <a:off x="5427663" y="2142992"/>
                <a:ext cx="519113" cy="20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latin typeface="Arial" pitchFamily="34" charset="0"/>
                  </a:rPr>
                  <a:t>EICM*</a:t>
                </a:r>
                <a:endParaRPr lang="en-US" altLang="en-US">
                  <a:latin typeface="Arial" pitchFamily="34" charset="0"/>
                </a:endParaRP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 flipH="1" flipV="1">
                <a:off x="5272088" y="2465388"/>
                <a:ext cx="684212" cy="111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2"/>
              <p:cNvSpPr txBox="1">
                <a:spLocks noChangeArrowheads="1"/>
              </p:cNvSpPr>
              <p:nvPr/>
            </p:nvSpPr>
            <p:spPr bwMode="auto">
              <a:xfrm>
                <a:off x="5091113" y="3025775"/>
                <a:ext cx="24939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r>
                  <a:rPr lang="en-US" altLang="en-US" sz="1100"/>
                  <a:t>* - Enhanced Integrated Climatic Model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24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33967"/>
              </p:ext>
            </p:extLst>
          </p:nvPr>
        </p:nvGraphicFramePr>
        <p:xfrm>
          <a:off x="685800" y="1453581"/>
          <a:ext cx="7696200" cy="5174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2971800"/>
                <a:gridCol w="2971800"/>
              </a:tblGrid>
              <a:tr h="305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AASHTO 1993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Mechanistic-Empirical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</a:tr>
              <a:tr h="610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Basis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observation from the 1958-59 AASHO Road Test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Theories of mechanics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</a:tr>
              <a:tr h="610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 Calibration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AASHO Road Test – Ottawa, Illinois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SHRP test sections from around the country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811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Traffic </a:t>
                      </a:r>
                      <a:r>
                        <a:rPr lang="en-US" sz="1600" dirty="0" smtClean="0">
                          <a:effectLst/>
                        </a:rPr>
                        <a:t>Characterization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Equivalent Single Axle Load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Axle load spectra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</a:tr>
              <a:tr h="590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Materials Inputs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few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Many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7086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Climatic Effects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Limited – can change inputs based on season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Integral – weather data from 600+  US weather stations included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</a:tr>
              <a:tr h="8858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Performance Parameter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Present Serviceability Index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Various distresses, IRI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610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Thickness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Performance prediction (distress prediction)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C0E8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Axle Load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08802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0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Examples of new </a:t>
            </a:r>
            <a:r>
              <a:rPr lang="en-US" dirty="0" smtClean="0"/>
              <a:t>materials inputs</a:t>
            </a:r>
            <a:endParaRPr lang="en-US" dirty="0" smtClean="0"/>
          </a:p>
          <a:p>
            <a:pPr lvl="2">
              <a:buFont typeface="Arial" charset="0"/>
              <a:buChar char="-"/>
              <a:defRPr/>
            </a:pPr>
            <a:r>
              <a:rPr lang="en-US" altLang="en-US" dirty="0" smtClean="0"/>
              <a:t>Gradations, liquid limit, plasticity index, optimum water content, etc. of base/subbase/subgrade</a:t>
            </a:r>
            <a:endParaRPr lang="en-US" altLang="en-US" dirty="0"/>
          </a:p>
          <a:p>
            <a:pPr lvl="2">
              <a:buFont typeface="Arial" charset="0"/>
              <a:buChar char="-"/>
              <a:defRPr/>
            </a:pPr>
            <a:r>
              <a:rPr lang="en-US" altLang="en-US" dirty="0"/>
              <a:t>Thermal properties of the paved surface (expansion, conductivity, heat capacity)</a:t>
            </a:r>
          </a:p>
          <a:p>
            <a:pPr lvl="2">
              <a:buFont typeface="Arial" charset="0"/>
              <a:buChar char="-"/>
              <a:defRPr/>
            </a:pPr>
            <a:r>
              <a:rPr lang="en-US" altLang="en-US" dirty="0"/>
              <a:t>Concrete shrinkage (ultimate, reversible, and time to 50</a:t>
            </a:r>
            <a:r>
              <a:rPr lang="en-US" altLang="en-US" dirty="0" smtClean="0"/>
              <a:t>%), unit weight, cement content, water to cement ratio, etc.</a:t>
            </a:r>
            <a:endParaRPr lang="en-US" altLang="en-US" dirty="0"/>
          </a:p>
          <a:p>
            <a:pPr lvl="2">
              <a:buFont typeface="Arial" charset="0"/>
              <a:buChar char="-"/>
              <a:defRPr/>
            </a:pPr>
            <a:r>
              <a:rPr lang="en-US" altLang="en-US" dirty="0"/>
              <a:t>HMA air voids, binder content, unit weight, dynamic modulus, creep compliance, IDT,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9775" y="1589088"/>
            <a:ext cx="269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Weather Stations</a:t>
            </a:r>
          </a:p>
        </p:txBody>
      </p:sp>
      <p:pic>
        <p:nvPicPr>
          <p:cNvPr id="5" name="Picture 2" descr="C:\Documents and Settings\eackerm\Local Settings\Temporary Internet Files\Content.IE5\AP0D7ZAS\MC9004454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9088"/>
            <a:ext cx="1019556" cy="10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50" y="1676400"/>
            <a:ext cx="1392750" cy="14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eackerm\Local Settings\Temporary Internet Files\Content.IE5\Y5GQ2H0C\MC90002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755648" cy="8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eackerm\Local Settings\Temporary Internet Files\Content.IE5\KDWBWVG3\MC9001498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28" y="3581401"/>
            <a:ext cx="85243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925301" y="2141221"/>
            <a:ext cx="5273336" cy="4632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0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1018</TotalTime>
  <Words>1487</Words>
  <Application>Microsoft Office PowerPoint</Application>
  <PresentationFormat>On-screen Show (4:3)</PresentationFormat>
  <Paragraphs>330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Franklin Gothic Book</vt:lpstr>
      <vt:lpstr>Garamond</vt:lpstr>
      <vt:lpstr>Segoe</vt:lpstr>
      <vt:lpstr>Tahoma</vt:lpstr>
      <vt:lpstr>Times New Roman</vt:lpstr>
      <vt:lpstr>Wingdings</vt:lpstr>
      <vt:lpstr>Wingdings 2</vt:lpstr>
      <vt:lpstr>Technic</vt:lpstr>
      <vt:lpstr>Mechanistic-Empirical Pavement Design Implementation in Michigan</vt:lpstr>
      <vt:lpstr>Outline</vt:lpstr>
      <vt:lpstr>What is ME?</vt:lpstr>
      <vt:lpstr>What is ME?</vt:lpstr>
      <vt:lpstr>What is ME?</vt:lpstr>
      <vt:lpstr>What is ME?</vt:lpstr>
      <vt:lpstr>What is ME?</vt:lpstr>
      <vt:lpstr>What is ME?</vt:lpstr>
      <vt:lpstr>What is ME?</vt:lpstr>
      <vt:lpstr>What is ME?</vt:lpstr>
      <vt:lpstr>What is ME?</vt:lpstr>
      <vt:lpstr>ME Timeline/ Work to Date</vt:lpstr>
      <vt:lpstr>ME Timeline</vt:lpstr>
      <vt:lpstr>ME Timeline</vt:lpstr>
      <vt:lpstr>Work To Date</vt:lpstr>
      <vt:lpstr>Work To Date</vt:lpstr>
      <vt:lpstr>Work To Date</vt:lpstr>
      <vt:lpstr>Work To Date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Implementation/Transition</vt:lpstr>
      <vt:lpstr>Implementation/Transition</vt:lpstr>
      <vt:lpstr>Implementation/Transition</vt:lpstr>
      <vt:lpstr>Preliminary Phase Design Results</vt:lpstr>
      <vt:lpstr>Preliminary Phase Design Results</vt:lpstr>
      <vt:lpstr>Preliminary Phase Design Results</vt:lpstr>
      <vt:lpstr>Preliminary Phase Design Results</vt:lpstr>
      <vt:lpstr>Preliminary Phase Design Results</vt:lpstr>
      <vt:lpstr>Preliminary Phase Design Results</vt:lpstr>
      <vt:lpstr>Preliminary Phase Design Results</vt:lpstr>
      <vt:lpstr>Preliminary Phase Design Results</vt:lpstr>
      <vt:lpstr>Preliminary Phase Design Results</vt:lpstr>
      <vt:lpstr>Transition Phase 1</vt:lpstr>
      <vt:lpstr>Transition Phase 1</vt:lpstr>
      <vt:lpstr>Transition Phase 1</vt:lpstr>
      <vt:lpstr>Transition Phase 1</vt:lpstr>
      <vt:lpstr>Transition Phase 1</vt:lpstr>
      <vt:lpstr>ME Webpage </vt:lpstr>
      <vt:lpstr>MDOT ME Webpage</vt:lpstr>
      <vt:lpstr>ME Webpage</vt:lpstr>
      <vt:lpstr>ME Webpage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Eacker, Michael (MDOT)</dc:creator>
  <cp:lastModifiedBy>Eacker, Michael (MDOT)</cp:lastModifiedBy>
  <cp:revision>84</cp:revision>
  <cp:lastPrinted>2015-04-20T19:49:33Z</cp:lastPrinted>
  <dcterms:created xsi:type="dcterms:W3CDTF">2014-11-18T18:39:16Z</dcterms:created>
  <dcterms:modified xsi:type="dcterms:W3CDTF">2015-04-21T14:00:08Z</dcterms:modified>
</cp:coreProperties>
</file>