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7"/>
  </p:notesMasterIdLst>
  <p:handoutMasterIdLst>
    <p:handoutMasterId r:id="rId48"/>
  </p:handoutMasterIdLst>
  <p:sldIdLst>
    <p:sldId id="269" r:id="rId3"/>
    <p:sldId id="288" r:id="rId4"/>
    <p:sldId id="405" r:id="rId5"/>
    <p:sldId id="277" r:id="rId6"/>
    <p:sldId id="267" r:id="rId7"/>
    <p:sldId id="287" r:id="rId8"/>
    <p:sldId id="283" r:id="rId9"/>
    <p:sldId id="286" r:id="rId10"/>
    <p:sldId id="290" r:id="rId11"/>
    <p:sldId id="326" r:id="rId12"/>
    <p:sldId id="395" r:id="rId13"/>
    <p:sldId id="397" r:id="rId14"/>
    <p:sldId id="394" r:id="rId15"/>
    <p:sldId id="383" r:id="rId16"/>
    <p:sldId id="403" r:id="rId17"/>
    <p:sldId id="384" r:id="rId18"/>
    <p:sldId id="398" r:id="rId19"/>
    <p:sldId id="399" r:id="rId20"/>
    <p:sldId id="299" r:id="rId21"/>
    <p:sldId id="297" r:id="rId22"/>
    <p:sldId id="303" r:id="rId23"/>
    <p:sldId id="368" r:id="rId24"/>
    <p:sldId id="309" r:id="rId25"/>
    <p:sldId id="291" r:id="rId26"/>
    <p:sldId id="293" r:id="rId27"/>
    <p:sldId id="304" r:id="rId28"/>
    <p:sldId id="407" r:id="rId29"/>
    <p:sldId id="305" r:id="rId30"/>
    <p:sldId id="401" r:id="rId31"/>
    <p:sldId id="292" r:id="rId32"/>
    <p:sldId id="308" r:id="rId33"/>
    <p:sldId id="295" r:id="rId34"/>
    <p:sldId id="300" r:id="rId35"/>
    <p:sldId id="307" r:id="rId36"/>
    <p:sldId id="296" r:id="rId37"/>
    <p:sldId id="382" r:id="rId38"/>
    <p:sldId id="316" r:id="rId39"/>
    <p:sldId id="317" r:id="rId40"/>
    <p:sldId id="318" r:id="rId41"/>
    <p:sldId id="324" r:id="rId42"/>
    <p:sldId id="289" r:id="rId43"/>
    <p:sldId id="406" r:id="rId44"/>
    <p:sldId id="404" r:id="rId45"/>
    <p:sldId id="268" r:id="rId46"/>
  </p:sldIdLst>
  <p:sldSz cx="9144000" cy="5143500" type="screen16x9"/>
  <p:notesSz cx="7010400" cy="92964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7772" autoAdjust="0"/>
  </p:normalViewPr>
  <p:slideViewPr>
    <p:cSldViewPr>
      <p:cViewPr varScale="1">
        <p:scale>
          <a:sx n="86" d="100"/>
          <a:sy n="86" d="100"/>
        </p:scale>
        <p:origin x="-70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2007_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Plant Types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9115459832226853"/>
                  <c:y val="-0.1149882994973783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943518089650626"/>
                  <c:y val="2.299839414463956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145695023416364E-2"/>
                  <c:y val="0.11752756402235408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Parallel Heat</c:v>
                </c:pt>
                <c:pt idx="1">
                  <c:v>In Direction - Not Visited</c:v>
                </c:pt>
                <c:pt idx="2">
                  <c:v>Dram Mixing - Not Visited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68.8</c:v>
                </c:pt>
                <c:pt idx="1">
                  <c:v>17.7</c:v>
                </c:pt>
                <c:pt idx="2">
                  <c:v>13.5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91706E-9EDC-4A3C-9E72-D8383BFE50D9}" type="datetimeFigureOut">
              <a:rPr lang="en-US" smtClean="0"/>
              <a:pPr/>
              <a:t>2015/04/22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9E72B8D-A4D5-488E-8BC8-15A55DEAFF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1929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2015/04/22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686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802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80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0244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511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slide is describing a plant process where the RAP is heated in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 flow dryer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virgin aggregate is heated in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counter flow dryer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am not sure if the term “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parallel heat system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means that they use two dryers or if it means the RAP is heated with a parallel flow dryer. I suspect it is the latter.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324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1996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6802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1" hangingPunct="1"/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en-US" smtClean="0">
                <a:solidFill>
                  <a:srgbClr val="FFFFFF"/>
                </a:solidFill>
              </a:rPr>
              <a:pPr algn="ctr"/>
              <a:t>2015/04/22</a:t>
            </a:fld>
            <a:endParaRPr kumimoji="0"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cap="all" baseline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dirty="0" smtClean="0"/>
              <a:t>Click to edit Master text styles</a:t>
            </a:r>
          </a:p>
          <a:p>
            <a:pPr lvl="1" eaLnBrk="1" latinLnBrk="1" hangingPunct="1"/>
            <a:r>
              <a:rPr lang="en-US" dirty="0" smtClean="0"/>
              <a:t>Second level</a:t>
            </a:r>
          </a:p>
          <a:p>
            <a:pPr lvl="2" eaLnBrk="1" latinLnBrk="1" hangingPunct="1"/>
            <a:r>
              <a:rPr lang="en-US" dirty="0" smtClean="0"/>
              <a:t>Third level</a:t>
            </a:r>
          </a:p>
          <a:p>
            <a:pPr lvl="3" eaLnBrk="1" latinLnBrk="1" hangingPunct="1"/>
            <a:r>
              <a:rPr lang="en-US" dirty="0" smtClean="0"/>
              <a:t>Fourth level</a:t>
            </a:r>
          </a:p>
          <a:p>
            <a:pPr lvl="4" eaLnBrk="1" latinLnBrk="1" hangingPunct="1"/>
            <a:r>
              <a:rPr lang="en-US" dirty="0" smtClean="0"/>
              <a:t>Fifth level</a:t>
            </a:r>
            <a:endParaRPr dirty="0"/>
          </a:p>
        </p:txBody>
      </p:sp>
      <p:pic>
        <p:nvPicPr>
          <p:cNvPr id="9" name="Picture 8" descr="APA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772400" y="0"/>
            <a:ext cx="1371600" cy="822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kumimoji="0" lang="en-US" smtClean="0"/>
              <a:pPr/>
              <a:t>2015/04/22</a:t>
            </a:fld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kumimoji="0" lang="en-US" smtClean="0"/>
              <a:pPr/>
              <a:t>2015/04/22</a:t>
            </a:fld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kumimoji="0" lang="en-US" smtClean="0"/>
              <a:pPr/>
              <a:t>2015/04/22</a:t>
            </a:fld>
            <a:endParaRPr kumimoji="0"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kumimoji="0" lang="en-US" smtClean="0"/>
              <a:pPr/>
              <a:t>2015/04/22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76200" y="4705350"/>
            <a:ext cx="1600200" cy="368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kumimoji="0" lang="en-US" smtClean="0"/>
              <a:pPr/>
              <a:t>2015/04/22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sz="4200" b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kumimoji="0" lang="en-US" smtClean="0"/>
              <a:pPr/>
              <a:t>2015/04/22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sz="1800"/>
            </a:lvl1pPr>
            <a:lvl2pPr eaLnBrk="1" latinLnBrk="0" hangingPunct="1">
              <a:buNone/>
              <a:defRPr kumimoji="0" sz="1200"/>
            </a:lvl2pPr>
            <a:lvl3pPr eaLnBrk="1" latinLnBrk="0" hangingPunct="1">
              <a:buNone/>
              <a:defRPr kumimoji="0" sz="1000"/>
            </a:lvl3pPr>
            <a:lvl4pPr eaLnBrk="1" latinLnBrk="0" hangingPunct="1">
              <a:buNone/>
              <a:defRPr kumimoji="0" sz="900"/>
            </a:lvl4pPr>
            <a:lvl5pPr eaLnBrk="1" latinLnBrk="0" hangingPunct="1">
              <a:buNone/>
              <a:defRPr kumimoji="0" sz="9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sz="1700"/>
            </a:lvl1pPr>
            <a:lvl2pPr eaLnBrk="1" latinLnBrk="0" hangingPunct="1">
              <a:buFontTx/>
              <a:buNone/>
              <a:defRPr kumimoji="0" sz="1200"/>
            </a:lvl2pPr>
            <a:lvl3pPr eaLnBrk="1" latinLnBrk="0" hangingPunct="1">
              <a:buFontTx/>
              <a:buNone/>
              <a:defRPr kumimoji="0" sz="1000"/>
            </a:lvl3pPr>
            <a:lvl4pPr eaLnBrk="1" latinLnBrk="0" hangingPunct="1">
              <a:buFontTx/>
              <a:buNone/>
              <a:defRPr kumimoji="0" sz="900"/>
            </a:lvl4pPr>
            <a:lvl5pPr eaLnBrk="1" latinLnBrk="0" hangingPunct="1">
              <a:buFontTx/>
              <a:buNone/>
              <a:defRPr kumimoji="0" sz="9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lvl1pPr>
              <a:defRPr/>
            </a:lvl1pPr>
            <a:extLst/>
          </a:lstStyle>
          <a:p>
            <a:r>
              <a:rPr lang="en-US" dirty="0" smtClean="0"/>
              <a:t>4/23/15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sz="2800"/>
            </a:lvl1pPr>
            <a:extLst/>
          </a:lstStyle>
          <a:p>
            <a:pPr algn="ctr"/>
            <a:fld id="{8F82E0A0-C266-4798-8C8F-B9F91E9DA37E}" type="slidenum">
              <a:rPr kumimoji="0"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1" hangingPunct="1"/>
            <a:r>
              <a:rPr kumimoji="0" lang="en-US" smtClean="0"/>
              <a:t>Click to edit Master text styles</a:t>
            </a:r>
          </a:p>
          <a:p>
            <a:pPr lvl="1" eaLnBrk="1" latinLnBrk="1" hangingPunct="1"/>
            <a:r>
              <a:rPr kumimoji="0" lang="en-US" smtClean="0"/>
              <a:t>Second level</a:t>
            </a:r>
          </a:p>
          <a:p>
            <a:pPr lvl="2" eaLnBrk="1" latinLnBrk="1" hangingPunct="1"/>
            <a:r>
              <a:rPr kumimoji="0" lang="en-US" smtClean="0"/>
              <a:t>Third level</a:t>
            </a:r>
          </a:p>
          <a:p>
            <a:pPr lvl="3" eaLnBrk="1" latinLnBrk="1" hangingPunct="1"/>
            <a:r>
              <a:rPr kumimoji="0" lang="en-US" smtClean="0"/>
              <a:t>Fourth level</a:t>
            </a:r>
          </a:p>
          <a:p>
            <a:pPr lvl="4" eaLnBrk="1" latinLnBrk="1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r>
              <a:rPr lang="en-US" dirty="0" smtClean="0"/>
              <a:t>	4/23/15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1" hangingPunct="1"/>
            <a:r>
              <a:rPr kumimoji="0" lang="en-US" smtClean="0"/>
              <a:t>Click to edit Master title style</a:t>
            </a:r>
          </a:p>
        </p:txBody>
      </p:sp>
      <p:pic>
        <p:nvPicPr>
          <p:cNvPr id="11" name="Picture 10" descr="APAM.jp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7772400" y="0"/>
            <a:ext cx="1371600" cy="822960"/>
          </a:xfrm>
          <a:prstGeom prst="rect">
            <a:avLst/>
          </a:prstGeom>
        </p:spPr>
      </p:pic>
      <p:pic>
        <p:nvPicPr>
          <p:cNvPr id="15" name="Picture 2" descr="S:\Forms\Rieth Riley Logos\100 Year Anniv Logos\Logo 100YrRR.jp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204885" y="4229100"/>
            <a:ext cx="939115" cy="914400"/>
          </a:xfrm>
          <a:prstGeom prst="rect">
            <a:avLst/>
          </a:prstGeom>
          <a:noFill/>
        </p:spPr>
      </p:pic>
      <p:pic>
        <p:nvPicPr>
          <p:cNvPr id="17" name="Picture 16" descr="2455726941521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4638675"/>
            <a:ext cx="1409700" cy="504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35" b="1633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10287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i="1" dirty="0" smtClean="0"/>
              <a:t>APAM Spring Conference 4/21/15</a:t>
            </a:r>
          </a:p>
          <a:p>
            <a:r>
              <a:rPr lang="en-US" dirty="0" smtClean="0"/>
              <a:t>Aaron Price – </a:t>
            </a:r>
          </a:p>
          <a:p>
            <a:r>
              <a:rPr lang="en-US" dirty="0" smtClean="0"/>
              <a:t>Pete Capon – Rieth-Riley Construction Co.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NAPA Scan Tour - 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807821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and Development</a:t>
            </a:r>
            <a:endParaRPr lang="en-US" dirty="0"/>
          </a:p>
        </p:txBody>
      </p:sp>
      <p:pic>
        <p:nvPicPr>
          <p:cNvPr id="11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105" b="33105"/>
          <a:stretch>
            <a:fillRect/>
          </a:stretch>
        </p:blipFill>
        <p:spPr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9594861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&amp; D Observations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352551"/>
            <a:ext cx="8077200" cy="32686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Contractors have extensive research labs</a:t>
            </a:r>
          </a:p>
          <a:p>
            <a:r>
              <a:rPr lang="en-US" dirty="0" smtClean="0"/>
              <a:t>High level of trust between industry and agency</a:t>
            </a:r>
          </a:p>
          <a:p>
            <a:r>
              <a:rPr lang="en-US" dirty="0" smtClean="0"/>
              <a:t>Warranties – Rutting (primary focus) and Cracking</a:t>
            </a:r>
          </a:p>
          <a:p>
            <a:r>
              <a:rPr lang="en-US" dirty="0" smtClean="0"/>
              <a:t>Empirical emphasis – observation based</a:t>
            </a:r>
          </a:p>
          <a:p>
            <a:r>
              <a:rPr lang="en-US" dirty="0" smtClean="0"/>
              <a:t>Performance Based Specifications</a:t>
            </a:r>
          </a:p>
          <a:p>
            <a:r>
              <a:rPr lang="en-US" dirty="0" smtClean="0"/>
              <a:t>Just starting to look at WMA technologies</a:t>
            </a:r>
          </a:p>
          <a:p>
            <a:r>
              <a:rPr lang="en-US" dirty="0" smtClean="0"/>
              <a:t>High RAP Mixtures (with and w/o foamed rejuvenators)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447336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– High RAP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28600" y="1352550"/>
            <a:ext cx="3886200" cy="32686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Up to 70 % RAP</a:t>
            </a:r>
          </a:p>
          <a:p>
            <a:r>
              <a:rPr lang="en-US" dirty="0" smtClean="0"/>
              <a:t>Use of Rejuvenators</a:t>
            </a:r>
          </a:p>
          <a:p>
            <a:r>
              <a:rPr lang="en-US" dirty="0" smtClean="0"/>
              <a:t>RAP materials made into an HMA-like mix</a:t>
            </a:r>
          </a:p>
          <a:p>
            <a:r>
              <a:rPr lang="en-US" dirty="0" smtClean="0"/>
              <a:t>Silo time for RAP </a:t>
            </a:r>
            <a:r>
              <a:rPr lang="en-US" dirty="0" err="1" smtClean="0"/>
              <a:t>matl</a:t>
            </a:r>
            <a:r>
              <a:rPr lang="en-US" dirty="0" smtClean="0"/>
              <a:t>.</a:t>
            </a:r>
          </a:p>
          <a:p>
            <a:r>
              <a:rPr lang="en-US" dirty="0" smtClean="0"/>
              <a:t>High RAP Mixtures are a Manufacturing Process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8" name="Content Placeholder 7" descr="20141208_102549 (2)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5010150" y="1418431"/>
            <a:ext cx="2552700" cy="313690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Innovation–Pavement Color/Temp</a:t>
            </a:r>
            <a:endParaRPr lang="en-US" dirty="0"/>
          </a:p>
        </p:txBody>
      </p:sp>
      <p:pic>
        <p:nvPicPr>
          <p:cNvPr id="1028" name="Picture 4" descr="C:\Users\pcapon\Documents\PCapon\RR Documents\Japan Tour December 2014\20141209_09352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28750"/>
            <a:ext cx="3048000" cy="2286000"/>
          </a:xfrm>
          <a:prstGeom prst="rect">
            <a:avLst/>
          </a:prstGeom>
          <a:noFill/>
        </p:spPr>
      </p:pic>
      <p:pic>
        <p:nvPicPr>
          <p:cNvPr id="1029" name="Picture 5" descr="C:\Users\pcapon\Documents\PCapon\RR Documents\Japan Tour December 2014\20141209_0935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428750"/>
            <a:ext cx="3048000" cy="2286000"/>
          </a:xfrm>
          <a:prstGeom prst="rect">
            <a:avLst/>
          </a:prstGeom>
          <a:noFill/>
        </p:spPr>
      </p:pic>
      <p:pic>
        <p:nvPicPr>
          <p:cNvPr id="3074" name="Picture 2" descr="C:\Users\pcapon\Documents\PCapon\RR Documents\Japan Tour December 2014\20141209_113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352550"/>
            <a:ext cx="2743200" cy="371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041119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428750"/>
            <a:ext cx="3961274" cy="2651760"/>
          </a:xfrm>
          <a:ln>
            <a:solidFill>
              <a:schemeClr val="accent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447800" y="4171950"/>
            <a:ext cx="13716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dirty="0" smtClean="0"/>
              <a:t>OGFC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1428749"/>
            <a:ext cx="3961272" cy="2651760"/>
          </a:xfrm>
          <a:ln>
            <a:solidFill>
              <a:schemeClr val="accent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43400" y="4095750"/>
            <a:ext cx="3886200" cy="104775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noProof="0" dirty="0" smtClean="0"/>
              <a:t>Rutting/Wheel </a:t>
            </a: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noProof="0" dirty="0" smtClean="0"/>
              <a:t>Tracking Tests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78792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pic>
        <p:nvPicPr>
          <p:cNvPr id="6" name="Content Placeholder 5" descr="20141209_093628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3810000" y="1352550"/>
            <a:ext cx="2451497" cy="3268663"/>
          </a:xfrm>
        </p:spPr>
      </p:pic>
      <p:pic>
        <p:nvPicPr>
          <p:cNvPr id="9" name="Content Placeholder 8" descr="20141209_113507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381000" y="1352550"/>
            <a:ext cx="3048000" cy="2286000"/>
          </a:xfrm>
        </p:spPr>
      </p:pic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3714750"/>
            <a:ext cx="2895600" cy="5333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Dual Layer Paving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419600" y="4610100"/>
            <a:ext cx="10668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WMA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pcapon\Documents\PCapon\RR Documents\Japan Tour December 2014\20141209_103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52550"/>
            <a:ext cx="2438400" cy="1828800"/>
          </a:xfrm>
          <a:prstGeom prst="rect">
            <a:avLst/>
          </a:prstGeom>
          <a:noFill/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6629400" y="3257550"/>
            <a:ext cx="2286000" cy="990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800" dirty="0" smtClean="0"/>
              <a:t>Pavement</a:t>
            </a:r>
          </a:p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n-US" sz="2900" dirty="0" smtClean="0"/>
              <a:t>Management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78792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Innovation - Double Layer Porous</a:t>
            </a:r>
            <a:endParaRPr lang="en-US" dirty="0"/>
          </a:p>
        </p:txBody>
      </p:sp>
      <p:pic>
        <p:nvPicPr>
          <p:cNvPr id="11" name="Content Placeholder 10" descr="20141205_152740.jpg"/>
          <p:cNvPicPr preferRelativeResize="0">
            <a:picLocks noGrp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533400" y="1504950"/>
            <a:ext cx="3886200" cy="2606040"/>
          </a:xfrm>
        </p:spPr>
      </p:pic>
      <p:pic>
        <p:nvPicPr>
          <p:cNvPr id="15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1504950"/>
            <a:ext cx="3886200" cy="2601884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9943923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35" b="1633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Asphalt Paving Project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RAP Mix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880631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352551"/>
            <a:ext cx="3886200" cy="32686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Marshall Mix Design</a:t>
            </a:r>
          </a:p>
          <a:p>
            <a:r>
              <a:rPr lang="en-US" dirty="0" smtClean="0"/>
              <a:t>Pen/Viscosity Grade Binders</a:t>
            </a:r>
          </a:p>
          <a:p>
            <a:r>
              <a:rPr lang="en-US" dirty="0" smtClean="0"/>
              <a:t>Polymers are utilized</a:t>
            </a:r>
          </a:p>
          <a:p>
            <a:r>
              <a:rPr lang="en-US" dirty="0" smtClean="0"/>
              <a:t>Mix Designs appear to be “richer” than non-regressed SP mixes</a:t>
            </a:r>
          </a:p>
          <a:p>
            <a:r>
              <a:rPr lang="en-US" dirty="0" smtClean="0"/>
              <a:t>Performance tests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Japan MD.jpe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114800" y="1352550"/>
            <a:ext cx="2465881" cy="3200400"/>
          </a:xfrm>
        </p:spPr>
      </p:pic>
      <p:pic>
        <p:nvPicPr>
          <p:cNvPr id="4098" name="Picture 2" descr="C:\Users\pcapon\Documents\PCapon\RR Documents\Japan Tour December 2014\20141209_133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596390"/>
            <a:ext cx="2368590" cy="2651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2342775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 Design – Randy West (NCAT)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Japan has established simple mix tests to evaluate mix </a:t>
            </a:r>
            <a:r>
              <a:rPr lang="en-US" dirty="0" smtClean="0"/>
              <a:t>designs</a:t>
            </a:r>
          </a:p>
          <a:p>
            <a:pPr lvl="1"/>
            <a:r>
              <a:rPr lang="en-US" dirty="0" smtClean="0"/>
              <a:t>Those </a:t>
            </a:r>
            <a:r>
              <a:rPr lang="en-US" dirty="0"/>
              <a:t>tests are the indirect tensile modulus (peak stress/deformation) and a wheel tracking test (dynamic stability</a:t>
            </a:r>
            <a:r>
              <a:rPr lang="en-US" dirty="0" smtClean="0"/>
              <a:t>)</a:t>
            </a:r>
          </a:p>
          <a:p>
            <a:pPr lvl="0"/>
            <a:r>
              <a:rPr lang="en-US" dirty="0" smtClean="0"/>
              <a:t>This </a:t>
            </a:r>
            <a:r>
              <a:rPr lang="en-US" dirty="0"/>
              <a:t>allows the mix designer (contractor) to be innovative in developing combinations of materials (e.g. RAP, softer virgin binders, and rejuvenators) to meet the mix design </a:t>
            </a:r>
            <a:r>
              <a:rPr lang="en-US" dirty="0" smtClean="0"/>
              <a:t>criteria (blending charts).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79986681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Introduction-Why visit Japan?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 &amp;D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Mix Design (High RAP)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Mix Production &amp; RAP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Construction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Take-</a:t>
            </a:r>
            <a:r>
              <a:rPr lang="en-US" dirty="0" err="1" smtClean="0"/>
              <a:t>Aways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69155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RAP binder must have a 20+ penetration and 3.8%+ AC or it can/will be discarded</a:t>
            </a:r>
          </a:p>
          <a:p>
            <a:r>
              <a:rPr lang="en-US" dirty="0" smtClean="0"/>
              <a:t>Fractionated into 2 or 3 sizes to develop proper blend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428750"/>
            <a:ext cx="3886200" cy="2601505"/>
          </a:xfrm>
        </p:spPr>
      </p:pic>
    </p:spTree>
    <p:extLst>
      <p:ext uri="{BB962C8B-B14F-4D97-AF65-F5344CB8AC3E}">
        <p14:creationId xmlns:p14="http://schemas.microsoft.com/office/powerpoint/2010/main" xmlns="" val="329234277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Rejuvenators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key to using high RAP mixtures is the introduction of a rejuvenating agent to condition the RAP</a:t>
            </a:r>
          </a:p>
          <a:p>
            <a:r>
              <a:rPr lang="en-US" dirty="0" smtClean="0"/>
              <a:t>It softens and activates the hardened – </a:t>
            </a:r>
            <a:r>
              <a:rPr lang="en-US" b="1" u="sng" dirty="0" smtClean="0"/>
              <a:t>it takes time, 1-3 hours in the silo after mixing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04950"/>
            <a:ext cx="3886200" cy="260150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5033352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Rejuvenators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Proprietary!</a:t>
            </a:r>
          </a:p>
          <a:p>
            <a:r>
              <a:rPr lang="en-US" dirty="0" smtClean="0"/>
              <a:t>One identified as paraffinic oil</a:t>
            </a:r>
          </a:p>
          <a:p>
            <a:r>
              <a:rPr lang="en-US" dirty="0" smtClean="0"/>
              <a:t>Many options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686129"/>
            <a:ext cx="3886200" cy="260150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7771127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 Types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They keep mix types to a minimum and simple descriptions</a:t>
            </a:r>
          </a:p>
          <a:p>
            <a:r>
              <a:rPr lang="en-US" dirty="0" smtClean="0"/>
              <a:t>High RAP Examples: Batched a virgin mix along with 45% and 60% RAP mixtures</a:t>
            </a:r>
          </a:p>
        </p:txBody>
      </p:sp>
      <p:pic>
        <p:nvPicPr>
          <p:cNvPr id="16" name="Content Placeholder 5" descr="20141208_102549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871268" y="1352550"/>
            <a:ext cx="3833764" cy="3268663"/>
          </a:xfrm>
        </p:spPr>
      </p:pic>
    </p:spTree>
    <p:extLst>
      <p:ext uri="{BB962C8B-B14F-4D97-AF65-F5344CB8AC3E}">
        <p14:creationId xmlns:p14="http://schemas.microsoft.com/office/powerpoint/2010/main" xmlns="" val="356149765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Asphalt Plant in Japan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 RAP Mixture Production</a:t>
            </a:r>
            <a:endParaRPr lang="en-US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35" b="163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586226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Recycling Methods in Asphalt Plants</a:t>
            </a:r>
            <a:endParaRPr lang="en-US" dirty="0"/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2903284"/>
              </p:ext>
            </p:extLst>
          </p:nvPr>
        </p:nvGraphicFramePr>
        <p:xfrm>
          <a:off x="609600" y="1352550"/>
          <a:ext cx="3886200" cy="32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Content Placeholder 1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04950"/>
            <a:ext cx="3886200" cy="2601505"/>
          </a:xfrm>
        </p:spPr>
      </p:pic>
    </p:spTree>
    <p:extLst>
      <p:ext uri="{BB962C8B-B14F-4D97-AF65-F5344CB8AC3E}">
        <p14:creationId xmlns:p14="http://schemas.microsoft.com/office/powerpoint/2010/main" xmlns="" val="206254102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Maeda Road &amp; </a:t>
            </a:r>
            <a:r>
              <a:rPr lang="en-US" dirty="0" err="1" smtClean="0"/>
              <a:t>TaiseiRotec</a:t>
            </a:r>
            <a:r>
              <a:rPr lang="en-US" dirty="0" smtClean="0"/>
              <a:t> Plants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1352550"/>
            <a:ext cx="3657600" cy="326862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Parallel Heat System</a:t>
            </a:r>
          </a:p>
          <a:p>
            <a:r>
              <a:rPr lang="en-US" dirty="0" smtClean="0"/>
              <a:t>Batch plant producing 180 tons/hour</a:t>
            </a:r>
          </a:p>
          <a:p>
            <a:pPr lvl="1"/>
            <a:r>
              <a:rPr lang="en-US" dirty="0" smtClean="0"/>
              <a:t>270,000 tons/year</a:t>
            </a:r>
          </a:p>
          <a:p>
            <a:r>
              <a:rPr lang="en-US" dirty="0" smtClean="0"/>
              <a:t>32 employees with dorm so that mix available 24 hours</a:t>
            </a:r>
          </a:p>
          <a:p>
            <a:r>
              <a:rPr lang="en-US" dirty="0" smtClean="0"/>
              <a:t>Dust and Odors are tightly controlled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0633" y="2419350"/>
            <a:ext cx="2733367" cy="1828800"/>
          </a:xfrm>
          <a:ln>
            <a:solidFill>
              <a:schemeClr val="accent1"/>
            </a:solidFill>
          </a:ln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400" y="1352550"/>
            <a:ext cx="273191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915806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Heat System – Two Dryer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352551"/>
            <a:ext cx="2971800" cy="32003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Most common plant type (68.8%) and the type we visited while on our tour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Parallel dryers… Parallel for recycle and Counter-Flow for virgin materials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1800" y="1352550"/>
            <a:ext cx="5257800" cy="3790950"/>
          </a:xfrm>
        </p:spPr>
      </p:pic>
    </p:spTree>
    <p:extLst>
      <p:ext uri="{BB962C8B-B14F-4D97-AF65-F5344CB8AC3E}">
        <p14:creationId xmlns:p14="http://schemas.microsoft.com/office/powerpoint/2010/main" xmlns="" val="9115881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352551"/>
            <a:ext cx="8077200" cy="32686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RAP is heated (300º-320º F) in the dryer/mixer (Parallel flow, indirect heating)</a:t>
            </a:r>
          </a:p>
          <a:p>
            <a:r>
              <a:rPr lang="en-US" dirty="0" smtClean="0"/>
              <a:t>Rejuvenator added to RAP in dryer/mixer or </a:t>
            </a:r>
            <a:r>
              <a:rPr lang="en-US" dirty="0" err="1" smtClean="0"/>
              <a:t>pugmill</a:t>
            </a:r>
            <a:r>
              <a:rPr lang="en-US" dirty="0" smtClean="0"/>
              <a:t>, then transferred to surge bin/silo (1-3 hours hold time)</a:t>
            </a:r>
          </a:p>
          <a:p>
            <a:r>
              <a:rPr lang="en-US" dirty="0" smtClean="0"/>
              <a:t>Virgin materials dried and moved over screens (typical)</a:t>
            </a:r>
          </a:p>
          <a:p>
            <a:r>
              <a:rPr lang="en-US" dirty="0" smtClean="0"/>
              <a:t>RAP mixture is mixed with virgin aggregates and AC in the mixer</a:t>
            </a:r>
          </a:p>
        </p:txBody>
      </p:sp>
    </p:spTree>
    <p:extLst>
      <p:ext uri="{BB962C8B-B14F-4D97-AF65-F5344CB8AC3E}">
        <p14:creationId xmlns:p14="http://schemas.microsoft.com/office/powerpoint/2010/main" xmlns="" val="139210154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Take-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Strong Quality Focused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Different Industry Structure than the 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Pro-Recycling Government Policies/Contractor Philosophy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Mixture Production Processes are different than the 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 Degree of Contractor R&amp;D/Innovation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69155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 Dryer/Mixing Drum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81150"/>
            <a:ext cx="3886200" cy="2601505"/>
          </a:xfrm>
          <a:ln>
            <a:solidFill>
              <a:schemeClr val="accent1"/>
            </a:solidFill>
          </a:ln>
        </p:spPr>
      </p:pic>
      <p:pic>
        <p:nvPicPr>
          <p:cNvPr id="1026" name="Picture 2" descr="C:\Users\pcapon\Documents\PCapon\RR Documents\Japan Tour December 2014\20141208_094517.jpg"/>
          <p:cNvPicPr>
            <a:picLocks noGrp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81150"/>
            <a:ext cx="3886200" cy="2606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55273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Virgin </a:t>
            </a:r>
            <a:r>
              <a:rPr lang="en-US" dirty="0" err="1" smtClean="0"/>
              <a:t>Matls</a:t>
            </a:r>
            <a:r>
              <a:rPr lang="en-US" dirty="0" smtClean="0"/>
              <a:t>. - Clean and Covered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9285" y="1352550"/>
            <a:ext cx="2595315" cy="1737360"/>
          </a:xfrm>
          <a:ln>
            <a:solidFill>
              <a:schemeClr val="accent1"/>
            </a:solidFill>
          </a:ln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0" y="1352551"/>
            <a:ext cx="3886200" cy="326862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Handled and processed similar to the United States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Covered cold feed bins to maintain low moisture content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n-US" sz="2900" dirty="0" smtClean="0"/>
              <a:t>Binders can be blended in-line if needed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2485" y="2419350"/>
            <a:ext cx="2595315" cy="17373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8019537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Processing RAP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4038600" cy="326862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Most of the RAP we observed was delivered in pieces (milling/cutting is performed but not as common as in the US)</a:t>
            </a:r>
          </a:p>
          <a:p>
            <a:r>
              <a:rPr lang="en-US" dirty="0" smtClean="0"/>
              <a:t>Delivered to the asphalt plant for processing</a:t>
            </a:r>
          </a:p>
          <a:p>
            <a:r>
              <a:rPr lang="en-US" dirty="0" smtClean="0"/>
              <a:t>Crushed, sized &amp; screened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04950"/>
            <a:ext cx="3886200" cy="2601505"/>
          </a:xfrm>
        </p:spPr>
      </p:pic>
    </p:spTree>
    <p:extLst>
      <p:ext uri="{BB962C8B-B14F-4D97-AF65-F5344CB8AC3E}">
        <p14:creationId xmlns:p14="http://schemas.microsoft.com/office/powerpoint/2010/main" xmlns="" val="3092413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RAP -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RAP is fractionated much like it is here in the U.S.</a:t>
            </a:r>
          </a:p>
          <a:p>
            <a:r>
              <a:rPr lang="en-US" dirty="0" smtClean="0"/>
              <a:t>The RAP processing facility we visited was indoors (strict dust and pollution requirements)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333500"/>
            <a:ext cx="4419600" cy="2838450"/>
          </a:xfrm>
        </p:spPr>
      </p:pic>
    </p:spTree>
    <p:extLst>
      <p:ext uri="{BB962C8B-B14F-4D97-AF65-F5344CB8AC3E}">
        <p14:creationId xmlns:p14="http://schemas.microsoft.com/office/powerpoint/2010/main" xmlns="" val="200994674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 Indoor Processing Facility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3181350"/>
            <a:ext cx="2458721" cy="1645920"/>
          </a:xfrm>
        </p:spPr>
      </p:pic>
      <p:pic>
        <p:nvPicPr>
          <p:cNvPr id="8" name="Content Placeholder 7" descr="20141203_105153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5638800" y="3181350"/>
            <a:ext cx="2454442" cy="1645920"/>
          </a:xfr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1428750"/>
            <a:ext cx="2458343" cy="1645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Content Placeholder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1000" y="1428750"/>
            <a:ext cx="2458722" cy="16459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0819987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RAP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352551"/>
            <a:ext cx="4495800" cy="326862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Covered processing and bin storage</a:t>
            </a:r>
          </a:p>
          <a:p>
            <a:pPr lvl="1"/>
            <a:r>
              <a:rPr lang="en-US" dirty="0" smtClean="0"/>
              <a:t>They keep RAP dry… reported at 1.5%-2.0% moisture</a:t>
            </a:r>
          </a:p>
          <a:p>
            <a:r>
              <a:rPr lang="en-US" dirty="0" smtClean="0"/>
              <a:t>RAP is tested for gradation, binder % &amp; penetration grade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04950"/>
            <a:ext cx="3886200" cy="260150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9446484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35" b="16335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Asphalt Paving Project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880631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Trucking Operations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581150"/>
            <a:ext cx="3886200" cy="2601505"/>
          </a:xfrm>
          <a:ln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81150"/>
            <a:ext cx="3886200" cy="260150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10716534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Paving Operations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581150"/>
            <a:ext cx="3886200" cy="2601505"/>
          </a:xfrm>
          <a:ln>
            <a:solidFill>
              <a:schemeClr val="accent1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581150"/>
            <a:ext cx="3886200" cy="260150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9389367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686129"/>
            <a:ext cx="3886200" cy="2601505"/>
          </a:xfrm>
          <a:ln>
            <a:solidFill>
              <a:schemeClr val="accent1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5050" y="1686129"/>
            <a:ext cx="3886200" cy="260150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5832053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Visit Japan?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National Asphalt Pavement Association (NAPA) learned that, Japan averages 45%+ RAP in their asphalt mixtures.</a:t>
            </a:r>
          </a:p>
          <a:p>
            <a:r>
              <a:rPr lang="en-US" dirty="0" smtClean="0"/>
              <a:t>NAPA organized the Scan Tour with Japanese counterparts to facilitate this </a:t>
            </a:r>
            <a:r>
              <a:rPr lang="en-US" smtClean="0"/>
              <a:t>technology </a:t>
            </a:r>
            <a:r>
              <a:rPr lang="en-US" smtClean="0"/>
              <a:t>transfer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85750"/>
            <a:ext cx="1100618" cy="77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627610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Excellent workmanship</a:t>
            </a:r>
            <a:endParaRPr lang="en-US" dirty="0"/>
          </a:p>
        </p:txBody>
      </p:sp>
      <p:pic>
        <p:nvPicPr>
          <p:cNvPr id="8" name="Content Placeholder 7" descr="20141203_14095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609600" y="1893887"/>
            <a:ext cx="3886200" cy="2185988"/>
          </a:xfrm>
        </p:spPr>
      </p:pic>
      <p:pic>
        <p:nvPicPr>
          <p:cNvPr id="9" name="Content Placeholder 8" descr="20141203_141839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845050" y="1893887"/>
            <a:ext cx="3886200" cy="2185988"/>
          </a:xfrm>
        </p:spPr>
      </p:pic>
    </p:spTree>
    <p:extLst>
      <p:ext uri="{BB962C8B-B14F-4D97-AF65-F5344CB8AC3E}">
        <p14:creationId xmlns:p14="http://schemas.microsoft.com/office/powerpoint/2010/main" xmlns="" val="2270488508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pic>
        <p:nvPicPr>
          <p:cNvPr id="7" name="Picture Placeholder 6" descr="20141203_1436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936" b="99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8341763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 Take-</a:t>
            </a:r>
            <a:r>
              <a:rPr lang="en-US" dirty="0" err="1" smtClean="0"/>
              <a:t>Aways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Strong Quality Focused Culture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Different Industry Structure than the 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Pro-Recycling Government Policies/Contractor Philosophy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Mixture Production Processes are different than the 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 Degree of Contractor R&amp;D/Innovation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691554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</a:t>
            </a:r>
            <a:r>
              <a:rPr lang="en-US" dirty="0" err="1" smtClean="0"/>
              <a:t>Aways</a:t>
            </a:r>
            <a:r>
              <a:rPr lang="en-US" dirty="0" smtClean="0"/>
              <a:t> – Specifics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1276350"/>
            <a:ext cx="9144000" cy="3276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Few Contractors perform much of the work</a:t>
            </a:r>
          </a:p>
          <a:p>
            <a:pPr>
              <a:tabLst>
                <a:tab pos="6742113" algn="l"/>
              </a:tabLst>
            </a:pPr>
            <a:r>
              <a:rPr lang="en-US" dirty="0" smtClean="0"/>
              <a:t>     to High RAP mixes - indirectly dried/heated (320º F) &amp; mixed w/rejuvenators (RAP mix silo time 1-3 hrs) - </a:t>
            </a:r>
            <a:r>
              <a:rPr lang="en-US" b="1" i="1" u="sng" dirty="0" smtClean="0"/>
              <a:t>the process could work in the US in the future </a:t>
            </a:r>
          </a:p>
          <a:p>
            <a:r>
              <a:rPr lang="en-US" dirty="0" smtClean="0"/>
              <a:t>RAP Mix (rejuvenators) + Virgin </a:t>
            </a:r>
            <a:r>
              <a:rPr lang="en-US" dirty="0" err="1" smtClean="0"/>
              <a:t>Matls</a:t>
            </a:r>
            <a:r>
              <a:rPr lang="en-US" dirty="0" smtClean="0"/>
              <a:t>. = High RAP</a:t>
            </a:r>
          </a:p>
          <a:p>
            <a:r>
              <a:rPr lang="en-US" dirty="0" smtClean="0"/>
              <a:t>RAP is highly managed (many times processed indoors, fractionated, stored in bunkers, etc.)</a:t>
            </a:r>
          </a:p>
          <a:p>
            <a:r>
              <a:rPr lang="en-US" dirty="0" smtClean="0"/>
              <a:t>Mix production is a manufacturing process</a:t>
            </a:r>
          </a:p>
          <a:p>
            <a:r>
              <a:rPr lang="en-US" dirty="0" smtClean="0"/>
              <a:t>RAP mixes can perform as well as virgin mixes</a:t>
            </a:r>
          </a:p>
          <a:p>
            <a:r>
              <a:rPr lang="en-US" dirty="0" smtClean="0"/>
              <a:t>High level of trust between industry and agency</a:t>
            </a:r>
          </a:p>
          <a:p>
            <a:r>
              <a:rPr lang="en-US" dirty="0" smtClean="0"/>
              <a:t>Warranties – Rutting (primary focus) and Cracking</a:t>
            </a:r>
          </a:p>
          <a:p>
            <a:r>
              <a:rPr lang="en-US" dirty="0" smtClean="0"/>
              <a:t>Empirical emphasis – Observation based, if it works don’t fix it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229100"/>
            <a:ext cx="3639755" cy="914400"/>
          </a:xfrm>
          <a:ln>
            <a:solidFill>
              <a:schemeClr val="accent1"/>
            </a:solidFill>
          </a:ln>
        </p:spPr>
      </p:pic>
      <p:pic>
        <p:nvPicPr>
          <p:cNvPr id="1032" name="Picture 8" descr="C:\Users\pcapon\AppData\Local\Microsoft\Windows\Temporary Internet Files\Content.IE5\IVYWUHEB\key-icon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81150"/>
            <a:ext cx="274320" cy="274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039630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1028700"/>
          </a:xfrm>
        </p:spPr>
        <p:txBody>
          <a:bodyPr>
            <a:normAutofit/>
          </a:bodyPr>
          <a:lstStyle/>
          <a:p>
            <a:r>
              <a:rPr lang="en-US" dirty="0" smtClean="0"/>
              <a:t>Aaron </a:t>
            </a:r>
            <a:r>
              <a:rPr lang="en-US" dirty="0" err="1" smtClean="0"/>
              <a:t>Price</a:t>
            </a:r>
            <a:r>
              <a:rPr lang="en-US" dirty="0" err="1" smtClean="0">
                <a:solidFill>
                  <a:srgbClr val="0070C0"/>
                </a:solidFill>
              </a:rPr>
              <a:t>l</a:t>
            </a:r>
            <a:r>
              <a:rPr lang="en-US" dirty="0" smtClean="0"/>
              <a:t> Cadillac Asphalt </a:t>
            </a:r>
            <a:r>
              <a:rPr lang="en-US" smtClean="0">
                <a:solidFill>
                  <a:srgbClr val="0070C0"/>
                </a:solidFill>
              </a:rPr>
              <a:t>l</a:t>
            </a:r>
            <a:r>
              <a:rPr lang="en-US" smtClean="0"/>
              <a:t> aprice@cadillacasphalt.com</a:t>
            </a:r>
            <a:endParaRPr lang="en-US" dirty="0" smtClean="0"/>
          </a:p>
          <a:p>
            <a:r>
              <a:rPr lang="en-US" dirty="0" smtClean="0"/>
              <a:t>Pete Capon</a:t>
            </a:r>
            <a:r>
              <a:rPr lang="en-US" dirty="0" smtClean="0">
                <a:solidFill>
                  <a:srgbClr val="0070C0"/>
                </a:solidFill>
              </a:rPr>
              <a:t> l</a:t>
            </a:r>
            <a:r>
              <a:rPr lang="en-US" dirty="0" smtClean="0"/>
              <a:t> Rieth-Riley Construction Co., Inc. </a:t>
            </a:r>
            <a:r>
              <a:rPr lang="en-US" dirty="0" smtClean="0">
                <a:solidFill>
                  <a:srgbClr val="0070C0"/>
                </a:solidFill>
              </a:rPr>
              <a:t>l</a:t>
            </a:r>
            <a:r>
              <a:rPr lang="en-US" dirty="0" smtClean="0"/>
              <a:t> pcapon@rieth-riley.com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9936" b="99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08978937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35" b="1633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TaiseiTotec</a:t>
            </a:r>
            <a:r>
              <a:rPr lang="en-US" dirty="0" smtClean="0"/>
              <a:t> Plant Visit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Delegation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6386069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and scale compared to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Japan has roughly half the population (126 million) and only about 4% of the land area of the U.S.</a:t>
            </a:r>
          </a:p>
          <a:p>
            <a:pPr lvl="1"/>
            <a:r>
              <a:rPr lang="en-US" dirty="0" smtClean="0"/>
              <a:t>Over </a:t>
            </a:r>
            <a:r>
              <a:rPr lang="en-US" dirty="0"/>
              <a:t>1,000 plants producing 50 million </a:t>
            </a:r>
            <a:r>
              <a:rPr lang="en-US" dirty="0" smtClean="0"/>
              <a:t>tons</a:t>
            </a:r>
          </a:p>
          <a:p>
            <a:r>
              <a:rPr lang="en-US" dirty="0" smtClean="0"/>
              <a:t>Unites States production is 350 million tons with about 3,000 Plants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8600" y="2571750"/>
            <a:ext cx="1143000" cy="1336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0534" y="1581150"/>
            <a:ext cx="343492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95347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Observations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Blend of old traditions and new technology</a:t>
            </a:r>
          </a:p>
          <a:p>
            <a:r>
              <a:rPr lang="en-US" dirty="0" smtClean="0"/>
              <a:t>In some specific areas – the Japanese would appear to be more advanced than the US but in many ways are somewhat behind the US</a:t>
            </a:r>
          </a:p>
          <a:p>
            <a:r>
              <a:rPr lang="en-US" dirty="0" smtClean="0"/>
              <a:t>Lower production rates (75-150 TPH typical)</a:t>
            </a:r>
          </a:p>
          <a:p>
            <a:r>
              <a:rPr lang="en-US" dirty="0" smtClean="0"/>
              <a:t>5 Contractors perform most of the work</a:t>
            </a:r>
          </a:p>
          <a:p>
            <a:r>
              <a:rPr lang="en-US" dirty="0" smtClean="0"/>
              <a:t>Typical projects are 2000 tons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003362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- Recycling in Japan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5562600" cy="326862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Government mandate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Japanese concluded in 1992 that RAP mixtures were as good as virgin mixes</a:t>
            </a:r>
          </a:p>
          <a:p>
            <a:r>
              <a:rPr lang="en-US" dirty="0" smtClean="0"/>
              <a:t>Limited resources</a:t>
            </a:r>
            <a:endParaRPr lang="en-US" dirty="0" smtClean="0">
              <a:solidFill>
                <a:schemeClr val="accent4"/>
              </a:solidFill>
            </a:endParaRP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Virgin aggregate comes from Russia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Oil is imported</a:t>
            </a:r>
          </a:p>
          <a:p>
            <a:pPr lvl="1"/>
            <a:r>
              <a:rPr lang="en-US" dirty="0" smtClean="0">
                <a:solidFill>
                  <a:schemeClr val="accent4"/>
                </a:solidFill>
              </a:rPr>
              <a:t>RAP is a valuable resource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4702" y="1352550"/>
            <a:ext cx="2321098" cy="3268663"/>
          </a:xfrm>
        </p:spPr>
      </p:pic>
    </p:spTree>
    <p:extLst>
      <p:ext uri="{BB962C8B-B14F-4D97-AF65-F5344CB8AC3E}">
        <p14:creationId xmlns:p14="http://schemas.microsoft.com/office/powerpoint/2010/main" xmlns="" val="283687407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Asphalt Mix Products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21" b="-1"/>
          <a:stretch/>
        </p:blipFill>
        <p:spPr>
          <a:xfrm>
            <a:off x="1295400" y="1444644"/>
            <a:ext cx="6272663" cy="3489306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8660920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92F831A-BD16-4DAF-8CAE-F21564186F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</Template>
  <TotalTime>0</TotalTime>
  <Words>1106</Words>
  <Application>Microsoft Office PowerPoint</Application>
  <PresentationFormat>On-screen Show (16:9)</PresentationFormat>
  <Paragraphs>161</Paragraphs>
  <Slides>44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Widescreen presentation</vt:lpstr>
      <vt:lpstr>NAPA Scan Tour - Japan</vt:lpstr>
      <vt:lpstr>Presentation Outline</vt:lpstr>
      <vt:lpstr>Broad Take-Aways</vt:lpstr>
      <vt:lpstr>Why Visit Japan?</vt:lpstr>
      <vt:lpstr>US Delegation</vt:lpstr>
      <vt:lpstr>Size and scale compared to U.S.</vt:lpstr>
      <vt:lpstr>General Observations</vt:lpstr>
      <vt:lpstr>Motivation - Recycling in Japan</vt:lpstr>
      <vt:lpstr>Japanese Asphalt Mix Products</vt:lpstr>
      <vt:lpstr>Research and Development</vt:lpstr>
      <vt:lpstr>R &amp; D Observations</vt:lpstr>
      <vt:lpstr>Innovation – High RAP</vt:lpstr>
      <vt:lpstr>Innovation–Pavement Color/Temp</vt:lpstr>
      <vt:lpstr>Innovation</vt:lpstr>
      <vt:lpstr>Innovation</vt:lpstr>
      <vt:lpstr>Innovation - Double Layer Porous</vt:lpstr>
      <vt:lpstr>High RAP Mix Design</vt:lpstr>
      <vt:lpstr>Mix Design</vt:lpstr>
      <vt:lpstr>Mix Design – Randy West (NCAT)</vt:lpstr>
      <vt:lpstr>RAP Parameters</vt:lpstr>
      <vt:lpstr>Rejuvenators</vt:lpstr>
      <vt:lpstr>Rejuvenators</vt:lpstr>
      <vt:lpstr>Mix Types</vt:lpstr>
      <vt:lpstr>High RAP Mixture Production</vt:lpstr>
      <vt:lpstr>Recycling Methods in Asphalt Plants</vt:lpstr>
      <vt:lpstr>Maeda Road &amp; TaiseiRotec Plants</vt:lpstr>
      <vt:lpstr>Parallel Heat System – Two Dryer</vt:lpstr>
      <vt:lpstr>Material Flow</vt:lpstr>
      <vt:lpstr>Slide 29</vt:lpstr>
      <vt:lpstr>RAP Dryer/Mixing Drum</vt:lpstr>
      <vt:lpstr>Virgin Matls. - Clean and Covered</vt:lpstr>
      <vt:lpstr>Processing RAP</vt:lpstr>
      <vt:lpstr>Processing RAP - Cont.</vt:lpstr>
      <vt:lpstr>RAP Indoor Processing Facility</vt:lpstr>
      <vt:lpstr>Managing RAP Materials</vt:lpstr>
      <vt:lpstr>Construction</vt:lpstr>
      <vt:lpstr>Trucking Operations</vt:lpstr>
      <vt:lpstr>Paving Operations</vt:lpstr>
      <vt:lpstr>Compaction</vt:lpstr>
      <vt:lpstr>Excellent workmanship</vt:lpstr>
      <vt:lpstr>Takeaways</vt:lpstr>
      <vt:lpstr>Broad Take-Aways</vt:lpstr>
      <vt:lpstr>Take-Aways – Specifics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2014-12-23T16:29:51Z</dcterms:created>
  <dcterms:modified xsi:type="dcterms:W3CDTF">2015-04-22T13:49:41Z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TC101769309990</vt:lpwstr>
  </property>
</Properties>
</file>