
<file path=[Content_Types].xml><?xml version="1.0" encoding="utf-8"?>
<Types xmlns="http://schemas.openxmlformats.org/package/2006/content-types">
  <Default Extension="png" ContentType="image/png"/>
  <Default Extension="jpeg" ContentType="image/jpeg"/>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Lst>
  <p:notesMasterIdLst>
    <p:notesMasterId r:id="rId22"/>
  </p:notesMasterIdLst>
  <p:handoutMasterIdLst>
    <p:handoutMasterId r:id="rId23"/>
  </p:handoutMasterIdLst>
  <p:sldIdLst>
    <p:sldId id="260" r:id="rId3"/>
    <p:sldId id="261" r:id="rId4"/>
    <p:sldId id="262" r:id="rId5"/>
    <p:sldId id="263" r:id="rId6"/>
    <p:sldId id="264" r:id="rId7"/>
    <p:sldId id="265" r:id="rId8"/>
    <p:sldId id="266" r:id="rId9"/>
    <p:sldId id="276" r:id="rId10"/>
    <p:sldId id="277" r:id="rId11"/>
    <p:sldId id="278" r:id="rId12"/>
    <p:sldId id="268" r:id="rId13"/>
    <p:sldId id="269" r:id="rId14"/>
    <p:sldId id="270" r:id="rId15"/>
    <p:sldId id="271" r:id="rId16"/>
    <p:sldId id="272" r:id="rId17"/>
    <p:sldId id="273" r:id="rId18"/>
    <p:sldId id="274" r:id="rId19"/>
    <p:sldId id="283" r:id="rId20"/>
    <p:sldId id="282" r:id="rId2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753" autoAdjust="0"/>
  </p:normalViewPr>
  <p:slideViewPr>
    <p:cSldViewPr>
      <p:cViewPr varScale="1">
        <p:scale>
          <a:sx n="45" d="100"/>
          <a:sy n="45" d="100"/>
        </p:scale>
        <p:origin x="-1157" y="-72"/>
      </p:cViewPr>
      <p:guideLst>
        <p:guide orient="horz" pos="2160"/>
        <p:guide pos="2880"/>
      </p:guideLst>
    </p:cSldViewPr>
  </p:slideViewPr>
  <p:notesTextViewPr>
    <p:cViewPr>
      <p:scale>
        <a:sx n="1" d="1"/>
        <a:sy n="1" d="1"/>
      </p:scale>
      <p:origin x="0" y="0"/>
    </p:cViewPr>
  </p:notesTextViewPr>
  <p:sorterViewPr>
    <p:cViewPr>
      <p:scale>
        <a:sx n="100" d="100"/>
        <a:sy n="100" d="100"/>
      </p:scale>
      <p:origin x="0" y="290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429790026246718E-3"/>
          <c:y val="2.3177844437790928E-2"/>
          <c:w val="0.98664796587926507"/>
          <c:h val="0.84294650668666404"/>
        </c:manualLayout>
      </c:layout>
      <c:barChart>
        <c:barDir val="col"/>
        <c:grouping val="clustered"/>
        <c:varyColors val="0"/>
        <c:ser>
          <c:idx val="0"/>
          <c:order val="0"/>
          <c:tx>
            <c:strRef>
              <c:f>Sheet1!$B$1</c:f>
              <c:strCache>
                <c:ptCount val="1"/>
                <c:pt idx="0">
                  <c:v>Column1</c:v>
                </c:pt>
              </c:strCache>
            </c:strRef>
          </c:tx>
          <c:spPr>
            <a:solidFill>
              <a:srgbClr val="00B87F"/>
            </a:solidFill>
            <a:ln w="25110">
              <a:noFill/>
            </a:ln>
          </c:spPr>
          <c:invertIfNegative val="0"/>
          <c:dLbls>
            <c:dLbl>
              <c:idx val="8"/>
              <c:layout>
                <c:manualLayout>
                  <c:x val="0"/>
                  <c:y val="5.8171876342018843E-3"/>
                </c:manualLayout>
              </c:layout>
              <c:spPr/>
              <c:txPr>
                <a:bodyPr/>
                <a:lstStyle/>
                <a:p>
                  <a:pPr>
                    <a:defRPr sz="1582">
                      <a:solidFill>
                        <a:schemeClr val="tx1"/>
                      </a:solidFill>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dLbl>
            <c:dLbl>
              <c:idx val="9"/>
              <c:layout>
                <c:manualLayout>
                  <c:x val="0"/>
                  <c:y val="7.954384001810897E-3"/>
                </c:manualLayout>
              </c:layout>
              <c:spPr/>
              <c:txPr>
                <a:bodyPr/>
                <a:lstStyle/>
                <a:p>
                  <a:pPr>
                    <a:defRPr sz="1582">
                      <a:solidFill>
                        <a:schemeClr val="tx1"/>
                      </a:solidFill>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dLbl>
            <c:dLbl>
              <c:idx val="10"/>
              <c:layout>
                <c:manualLayout>
                  <c:x val="0"/>
                  <c:y val="5.3028557759688425E-3"/>
                </c:manualLayout>
              </c:layout>
              <c:spPr/>
              <c:txPr>
                <a:bodyPr/>
                <a:lstStyle/>
                <a:p>
                  <a:pPr>
                    <a:defRPr sz="1582">
                      <a:solidFill>
                        <a:schemeClr val="tx1"/>
                      </a:solidFill>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dLbl>
            <c:spPr>
              <a:noFill/>
              <a:ln w="25110">
                <a:noFill/>
              </a:ln>
            </c:spPr>
            <c:txPr>
              <a:bodyPr/>
              <a:lstStyle/>
              <a:p>
                <a:pPr>
                  <a:defRPr sz="1582">
                    <a:solidFill>
                      <a:schemeClr val="bg1">
                        <a:lumMod val="95000"/>
                      </a:schemeClr>
                    </a:solidFill>
                    <a:latin typeface="Arial" panose="020B0604020202020204" pitchFamily="34" charset="0"/>
                    <a:cs typeface="Arial" panose="020B0604020202020204" pitchFamily="34" charset="0"/>
                  </a:defRPr>
                </a:pPr>
                <a:endParaRPr lang="en-US"/>
              </a:p>
            </c:txPr>
            <c:dLblPos val="inEnd"/>
            <c:showLegendKey val="0"/>
            <c:showVal val="1"/>
            <c:showCatName val="0"/>
            <c:showSerName val="0"/>
            <c:showPercent val="0"/>
            <c:showBubbleSize val="0"/>
            <c:showLeaderLines val="0"/>
          </c:dLbls>
          <c:cat>
            <c:strRef>
              <c:f>Sheet1!$A$2:$A$5</c:f>
              <c:strCache>
                <c:ptCount val="4"/>
                <c:pt idx="0">
                  <c:v>Potholed, cracked, broken or crumbling pavement</c:v>
                </c:pt>
                <c:pt idx="1">
                  <c:v>Water in the roadway</c:v>
                </c:pt>
                <c:pt idx="2">
                  <c:v>Roadway joints</c:v>
                </c:pt>
                <c:pt idx="3">
                  <c:v>Noticeable changes in road noise</c:v>
                </c:pt>
              </c:strCache>
            </c:strRef>
          </c:cat>
          <c:val>
            <c:numRef>
              <c:f>Sheet1!$B$2:$B$5</c:f>
              <c:numCache>
                <c:formatCode>0%</c:formatCode>
                <c:ptCount val="4"/>
                <c:pt idx="0">
                  <c:v>0.9</c:v>
                </c:pt>
                <c:pt idx="1">
                  <c:v>0.52</c:v>
                </c:pt>
                <c:pt idx="2">
                  <c:v>0.5</c:v>
                </c:pt>
                <c:pt idx="3">
                  <c:v>0.47</c:v>
                </c:pt>
              </c:numCache>
            </c:numRef>
          </c:val>
        </c:ser>
        <c:dLbls>
          <c:showLegendKey val="0"/>
          <c:showVal val="0"/>
          <c:showCatName val="0"/>
          <c:showSerName val="0"/>
          <c:showPercent val="0"/>
          <c:showBubbleSize val="0"/>
        </c:dLbls>
        <c:gapWidth val="50"/>
        <c:axId val="35282944"/>
        <c:axId val="35284864"/>
      </c:barChart>
      <c:catAx>
        <c:axId val="35282944"/>
        <c:scaling>
          <c:orientation val="minMax"/>
        </c:scaling>
        <c:delete val="0"/>
        <c:axPos val="b"/>
        <c:numFmt formatCode="General" sourceLinked="0"/>
        <c:majorTickMark val="out"/>
        <c:minorTickMark val="none"/>
        <c:tickLblPos val="nextTo"/>
        <c:spPr>
          <a:ln>
            <a:noFill/>
          </a:ln>
        </c:spPr>
        <c:txPr>
          <a:bodyPr anchor="ctr" anchorCtr="0"/>
          <a:lstStyle/>
          <a:p>
            <a:pPr>
              <a:defRPr sz="1483" baseline="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35284864"/>
        <c:crosses val="autoZero"/>
        <c:auto val="1"/>
        <c:lblAlgn val="ctr"/>
        <c:lblOffset val="100"/>
        <c:noMultiLvlLbl val="0"/>
      </c:catAx>
      <c:valAx>
        <c:axId val="35284864"/>
        <c:scaling>
          <c:orientation val="minMax"/>
        </c:scaling>
        <c:delete val="1"/>
        <c:axPos val="l"/>
        <c:numFmt formatCode="0%" sourceLinked="1"/>
        <c:majorTickMark val="out"/>
        <c:minorTickMark val="none"/>
        <c:tickLblPos val="nextTo"/>
        <c:crossAx val="35282944"/>
        <c:crosses val="autoZero"/>
        <c:crossBetween val="between"/>
      </c:valAx>
      <c:spPr>
        <a:noFill/>
        <a:ln w="25355">
          <a:noFill/>
        </a:ln>
      </c:spPr>
    </c:plotArea>
    <c:plotVisOnly val="1"/>
    <c:dispBlanksAs val="gap"/>
    <c:showDLblsOverMax val="0"/>
  </c:chart>
  <c:txPr>
    <a:bodyPr/>
    <a:lstStyle/>
    <a:p>
      <a:pPr>
        <a:defRPr sz="1781"/>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1"/>
        </c:dLbls>
        <c:firstSliceAng val="176"/>
        <c:holeSize val="57"/>
      </c:doughnutChart>
      <c:spPr>
        <a:noFill/>
        <a:ln w="25400">
          <a:noFill/>
        </a:ln>
      </c:spPr>
    </c:plotArea>
    <c:plotVisOnly val="1"/>
    <c:dispBlanksAs val="gap"/>
    <c:showDLblsOverMax val="0"/>
  </c:chart>
  <c:spPr>
    <a:noFill/>
    <a:ln>
      <a:noFill/>
    </a:ln>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c:spPr>
          <c:dPt>
            <c:idx val="0"/>
            <c:bubble3D val="0"/>
            <c:explosion val="1"/>
            <c:spPr>
              <a:solidFill>
                <a:srgbClr val="00B87F"/>
              </a:solidFill>
              <a:ln w="24969">
                <a:noFill/>
              </a:ln>
            </c:spPr>
          </c:dPt>
          <c:dPt>
            <c:idx val="1"/>
            <c:bubble3D val="0"/>
            <c:spPr>
              <a:solidFill>
                <a:schemeClr val="bg1">
                  <a:lumMod val="50000"/>
                </a:schemeClr>
              </a:solidFill>
              <a:ln w="18671">
                <a:noFill/>
              </a:ln>
              <a:effectLst/>
            </c:spPr>
          </c:dPt>
          <c:dPt>
            <c:idx val="2"/>
            <c:bubble3D val="0"/>
            <c:spPr>
              <a:solidFill>
                <a:schemeClr val="tx1">
                  <a:lumMod val="75000"/>
                  <a:lumOff val="25000"/>
                </a:schemeClr>
              </a:solidFill>
              <a:ln w="18671">
                <a:noFill/>
              </a:ln>
              <a:effectLst/>
            </c:spPr>
          </c:dPt>
          <c:dLbls>
            <c:dLbl>
              <c:idx val="0"/>
              <c:layout/>
              <c:spPr>
                <a:noFill/>
                <a:ln w="24969">
                  <a:noFill/>
                </a:ln>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dLbl>
            <c:dLbl>
              <c:idx val="1"/>
              <c:layout/>
              <c:spPr>
                <a:noFill/>
                <a:ln w="24969">
                  <a:noFill/>
                </a:ln>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dLbl>
            <c:dLbl>
              <c:idx val="2"/>
              <c:layout/>
              <c:spPr>
                <a:noFill/>
                <a:ln w="24969">
                  <a:noFill/>
                </a:ln>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dLbl>
            <c:txPr>
              <a:bodyPr/>
              <a:lstStyle/>
              <a:p>
                <a:pPr>
                  <a:defRPr sz="2000" b="1"/>
                </a:pPr>
                <a:endParaRPr lang="en-US"/>
              </a:p>
            </c:txPr>
            <c:showLegendKey val="0"/>
            <c:showVal val="0"/>
            <c:showCatName val="0"/>
            <c:showSerName val="0"/>
            <c:showPercent val="0"/>
            <c:showBubbleSize val="0"/>
          </c:dLbls>
          <c:cat>
            <c:strRef>
              <c:f>Sheet1!$A$2:$A$4</c:f>
              <c:strCache>
                <c:ptCount val="3"/>
                <c:pt idx="0">
                  <c:v>Asphalt</c:v>
                </c:pt>
                <c:pt idx="1">
                  <c:v>Not sure</c:v>
                </c:pt>
                <c:pt idx="2">
                  <c:v>Concrete</c:v>
                </c:pt>
              </c:strCache>
            </c:strRef>
          </c:cat>
          <c:val>
            <c:numRef>
              <c:f>Sheet1!$B$2:$B$4</c:f>
              <c:numCache>
                <c:formatCode>0%</c:formatCode>
                <c:ptCount val="3"/>
                <c:pt idx="0">
                  <c:v>0.66</c:v>
                </c:pt>
                <c:pt idx="1">
                  <c:v>0.19</c:v>
                </c:pt>
                <c:pt idx="2">
                  <c:v>0.15</c:v>
                </c:pt>
              </c:numCache>
            </c:numRef>
          </c:val>
        </c:ser>
        <c:dLbls>
          <c:showLegendKey val="0"/>
          <c:showVal val="0"/>
          <c:showCatName val="0"/>
          <c:showSerName val="0"/>
          <c:showPercent val="0"/>
          <c:showBubbleSize val="0"/>
          <c:showLeaderLines val="1"/>
        </c:dLbls>
        <c:firstSliceAng val="176"/>
        <c:holeSize val="57"/>
      </c:doughnutChart>
      <c:spPr>
        <a:noFill/>
        <a:ln w="25323">
          <a:noFill/>
        </a:ln>
      </c:spPr>
    </c:plotArea>
    <c:plotVisOnly val="1"/>
    <c:dispBlanksAs val="gap"/>
    <c:showDLblsOverMax val="0"/>
  </c:chart>
  <c:spPr>
    <a:noFill/>
    <a:ln>
      <a:noFill/>
    </a:ln>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034229828850856"/>
          <c:y val="0"/>
          <c:w val="0.19070904645476772"/>
          <c:h val="0.91106333281587182"/>
        </c:manualLayout>
      </c:layout>
      <c:barChart>
        <c:barDir val="col"/>
        <c:grouping val="clustered"/>
        <c:varyColors val="0"/>
        <c:dLbls>
          <c:showLegendKey val="0"/>
          <c:showVal val="0"/>
          <c:showCatName val="0"/>
          <c:showSerName val="0"/>
          <c:showPercent val="0"/>
          <c:showBubbleSize val="0"/>
        </c:dLbls>
        <c:gapWidth val="50"/>
        <c:axId val="77346688"/>
        <c:axId val="77348224"/>
      </c:barChart>
      <c:catAx>
        <c:axId val="77346688"/>
        <c:scaling>
          <c:orientation val="minMax"/>
        </c:scaling>
        <c:delete val="0"/>
        <c:axPos val="b"/>
        <c:numFmt formatCode="General" sourceLinked="0"/>
        <c:majorTickMark val="out"/>
        <c:minorTickMark val="none"/>
        <c:tickLblPos val="nextTo"/>
        <c:spPr>
          <a:ln>
            <a:noFill/>
          </a:ln>
        </c:spPr>
        <c:crossAx val="77348224"/>
        <c:crosses val="autoZero"/>
        <c:auto val="1"/>
        <c:lblAlgn val="ctr"/>
        <c:lblOffset val="100"/>
        <c:noMultiLvlLbl val="0"/>
      </c:catAx>
      <c:valAx>
        <c:axId val="77348224"/>
        <c:scaling>
          <c:orientation val="minMax"/>
          <c:max val="0.70000000000000007"/>
          <c:min val="0"/>
        </c:scaling>
        <c:delete val="1"/>
        <c:axPos val="l"/>
        <c:majorTickMark val="out"/>
        <c:minorTickMark val="none"/>
        <c:tickLblPos val="nextTo"/>
        <c:crossAx val="77346688"/>
        <c:crosses val="autoZero"/>
        <c:crossBetween val="between"/>
      </c:valAx>
      <c:spPr>
        <a:noFill/>
        <a:ln w="25366">
          <a:noFill/>
        </a:ln>
      </c:spPr>
    </c:plotArea>
    <c:plotVisOnly val="1"/>
    <c:dispBlanksAs val="gap"/>
    <c:showDLblsOverMax val="0"/>
  </c:chart>
  <c:txPr>
    <a:bodyPr/>
    <a:lstStyle/>
    <a:p>
      <a:pPr>
        <a:defRPr sz="1583">
          <a:solidFill>
            <a:schemeClr val="tx1">
              <a:lumMod val="75000"/>
              <a:lumOff val="25000"/>
            </a:schemeClr>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5.7782586421365181E-3"/>
          <c:w val="1"/>
          <c:h val="0.91106333281587182"/>
        </c:manualLayout>
      </c:layout>
      <c:barChart>
        <c:barDir val="col"/>
        <c:grouping val="clustered"/>
        <c:varyColors val="0"/>
        <c:ser>
          <c:idx val="0"/>
          <c:order val="0"/>
          <c:tx>
            <c:strRef>
              <c:f>Sheet1!$B$1</c:f>
              <c:strCache>
                <c:ptCount val="1"/>
                <c:pt idx="0">
                  <c:v>Column1</c:v>
                </c:pt>
              </c:strCache>
            </c:strRef>
          </c:tx>
          <c:spPr>
            <a:solidFill>
              <a:srgbClr val="00B87F"/>
            </a:solidFill>
            <a:ln w="25130">
              <a:noFill/>
            </a:ln>
          </c:spPr>
          <c:invertIfNegative val="0"/>
          <c:dLbls>
            <c:dLbl>
              <c:idx val="0"/>
              <c:layout>
                <c:manualLayout>
                  <c:x val="-5.4722640231614755E-3"/>
                  <c:y val="9.9340306058096475E-2"/>
                </c:manualLayout>
              </c:layout>
              <c:spPr/>
              <c:txPr>
                <a:bodyPr/>
                <a:lstStyle/>
                <a:p>
                  <a:pPr>
                    <a:defRPr>
                      <a:solidFill>
                        <a:schemeClr val="bg1"/>
                      </a:solidFill>
                    </a:defRPr>
                  </a:pPr>
                  <a:endParaRPr lang="en-US"/>
                </a:p>
              </c:txPr>
              <c:dLblPos val="outEnd"/>
              <c:showLegendKey val="0"/>
              <c:showVal val="1"/>
              <c:showCatName val="0"/>
              <c:showSerName val="0"/>
              <c:showPercent val="0"/>
              <c:showBubbleSize val="0"/>
            </c:dLbl>
            <c:dLbl>
              <c:idx val="1"/>
              <c:layout>
                <c:manualLayout>
                  <c:x val="1.0948539745490248E-3"/>
                  <c:y val="7.7609614107887762E-2"/>
                </c:manualLayout>
              </c:layout>
              <c:spPr/>
              <c:txPr>
                <a:bodyPr/>
                <a:lstStyle/>
                <a:p>
                  <a:pPr>
                    <a:defRPr>
                      <a:solidFill>
                        <a:schemeClr val="bg1"/>
                      </a:solidFill>
                    </a:defRPr>
                  </a:pPr>
                  <a:endParaRPr lang="en-US"/>
                </a:p>
              </c:txPr>
              <c:dLblPos val="outEnd"/>
              <c:showLegendKey val="0"/>
              <c:showVal val="1"/>
              <c:showCatName val="0"/>
              <c:showSerName val="0"/>
              <c:showPercent val="0"/>
              <c:showBubbleSize val="0"/>
            </c:dLbl>
            <c:dLbl>
              <c:idx val="2"/>
              <c:layout>
                <c:manualLayout>
                  <c:x val="2.3173478620794976E-3"/>
                  <c:y val="8.0713998672203385E-2"/>
                </c:manualLayout>
              </c:layout>
              <c:spPr/>
              <c:txPr>
                <a:bodyPr/>
                <a:lstStyle/>
                <a:p>
                  <a:pPr>
                    <a:defRPr>
                      <a:solidFill>
                        <a:schemeClr val="bg1"/>
                      </a:solidFill>
                    </a:defRPr>
                  </a:pPr>
                  <a:endParaRPr lang="en-US"/>
                </a:p>
              </c:txPr>
              <c:dLblPos val="outEnd"/>
              <c:showLegendKey val="0"/>
              <c:showVal val="1"/>
              <c:showCatName val="0"/>
              <c:showSerName val="0"/>
              <c:showPercent val="0"/>
              <c:showBubbleSize val="0"/>
            </c:dLbl>
            <c:dLbl>
              <c:idx val="3"/>
              <c:layout>
                <c:manualLayout>
                  <c:x val="-2.5598753280839893E-3"/>
                  <c:y val="7.7609614107887762E-2"/>
                </c:manualLayout>
              </c:layout>
              <c:spPr/>
              <c:txPr>
                <a:bodyPr/>
                <a:lstStyle/>
                <a:p>
                  <a:pPr>
                    <a:defRPr>
                      <a:solidFill>
                        <a:schemeClr val="bg1"/>
                      </a:solidFill>
                    </a:defRPr>
                  </a:pPr>
                  <a:endParaRPr lang="en-US"/>
                </a:p>
              </c:txPr>
              <c:dLblPos val="outEnd"/>
              <c:showLegendKey val="0"/>
              <c:showVal val="1"/>
              <c:showCatName val="0"/>
              <c:showSerName val="0"/>
              <c:showPercent val="0"/>
              <c:showBubbleSize val="0"/>
            </c:dLbl>
            <c:dLbl>
              <c:idx val="4"/>
              <c:layout>
                <c:manualLayout>
                  <c:x val="-1.909700161202999E-16"/>
                  <c:y val="7.9877281478215045E-2"/>
                </c:manualLayout>
              </c:layout>
              <c:dLblPos val="outEnd"/>
              <c:showLegendKey val="0"/>
              <c:showVal val="1"/>
              <c:showCatName val="0"/>
              <c:showSerName val="0"/>
              <c:showPercent val="0"/>
              <c:showBubbleSize val="0"/>
            </c:dLbl>
            <c:spPr>
              <a:noFill/>
              <a:ln w="25130">
                <a:noFill/>
              </a:ln>
            </c:spPr>
            <c:txPr>
              <a:bodyPr/>
              <a:lstStyle/>
              <a:p>
                <a:pPr>
                  <a:defRPr>
                    <a:solidFill>
                      <a:schemeClr val="bg1"/>
                    </a:solidFill>
                  </a:defRPr>
                </a:pPr>
                <a:endParaRPr lang="en-US"/>
              </a:p>
            </c:txPr>
            <c:dLblPos val="inEnd"/>
            <c:showLegendKey val="0"/>
            <c:showVal val="1"/>
            <c:showCatName val="0"/>
            <c:showSerName val="0"/>
            <c:showPercent val="0"/>
            <c:showBubbleSize val="0"/>
            <c:showLeaderLines val="0"/>
          </c:dLbls>
          <c:cat>
            <c:strRef>
              <c:f>Sheet1!$A$2:$A$6</c:f>
              <c:strCache>
                <c:ptCount val="5"/>
                <c:pt idx="0">
                  <c:v>Smoother</c:v>
                </c:pt>
                <c:pt idx="1">
                  <c:v>Quieter</c:v>
                </c:pt>
                <c:pt idx="2">
                  <c:v>Better grip</c:v>
                </c:pt>
                <c:pt idx="3">
                  <c:v>Lasts longer</c:v>
                </c:pt>
                <c:pt idx="4">
                  <c:v>Easier to maintain</c:v>
                </c:pt>
              </c:strCache>
            </c:strRef>
          </c:cat>
          <c:val>
            <c:numRef>
              <c:f>Sheet1!$B$2:$B$6</c:f>
              <c:numCache>
                <c:formatCode>0%</c:formatCode>
                <c:ptCount val="5"/>
                <c:pt idx="0">
                  <c:v>0.57999999999999996</c:v>
                </c:pt>
                <c:pt idx="1">
                  <c:v>0.11</c:v>
                </c:pt>
                <c:pt idx="2">
                  <c:v>0.06</c:v>
                </c:pt>
                <c:pt idx="3">
                  <c:v>0.05</c:v>
                </c:pt>
                <c:pt idx="4">
                  <c:v>0.05</c:v>
                </c:pt>
              </c:numCache>
            </c:numRef>
          </c:val>
        </c:ser>
        <c:dLbls>
          <c:showLegendKey val="0"/>
          <c:showVal val="0"/>
          <c:showCatName val="0"/>
          <c:showSerName val="0"/>
          <c:showPercent val="0"/>
          <c:showBubbleSize val="0"/>
        </c:dLbls>
        <c:gapWidth val="50"/>
        <c:axId val="80446208"/>
        <c:axId val="80447744"/>
      </c:barChart>
      <c:catAx>
        <c:axId val="80446208"/>
        <c:scaling>
          <c:orientation val="minMax"/>
        </c:scaling>
        <c:delete val="0"/>
        <c:axPos val="b"/>
        <c:numFmt formatCode="General" sourceLinked="0"/>
        <c:majorTickMark val="out"/>
        <c:minorTickMark val="none"/>
        <c:tickLblPos val="nextTo"/>
        <c:spPr>
          <a:ln>
            <a:noFill/>
          </a:ln>
        </c:spPr>
        <c:txPr>
          <a:bodyPr/>
          <a:lstStyle/>
          <a:p>
            <a:pPr>
              <a:defRPr sz="1484"/>
            </a:pPr>
            <a:endParaRPr lang="en-US"/>
          </a:p>
        </c:txPr>
        <c:crossAx val="80447744"/>
        <c:crosses val="autoZero"/>
        <c:auto val="1"/>
        <c:lblAlgn val="ctr"/>
        <c:lblOffset val="100"/>
        <c:noMultiLvlLbl val="0"/>
      </c:catAx>
      <c:valAx>
        <c:axId val="80447744"/>
        <c:scaling>
          <c:orientation val="minMax"/>
          <c:max val="0.70000000000000007"/>
          <c:min val="0"/>
        </c:scaling>
        <c:delete val="1"/>
        <c:axPos val="l"/>
        <c:numFmt formatCode="0%" sourceLinked="1"/>
        <c:majorTickMark val="out"/>
        <c:minorTickMark val="none"/>
        <c:tickLblPos val="nextTo"/>
        <c:crossAx val="80446208"/>
        <c:crosses val="autoZero"/>
        <c:crossBetween val="between"/>
      </c:valAx>
      <c:spPr>
        <a:noFill/>
        <a:ln w="25358">
          <a:noFill/>
        </a:ln>
      </c:spPr>
    </c:plotArea>
    <c:plotVisOnly val="1"/>
    <c:dispBlanksAs val="gap"/>
    <c:showDLblsOverMax val="0"/>
  </c:chart>
  <c:txPr>
    <a:bodyPr/>
    <a:lstStyle/>
    <a:p>
      <a:pPr>
        <a:defRPr sz="1583">
          <a:solidFill>
            <a:schemeClr val="tx1">
              <a:lumMod val="75000"/>
              <a:lumOff val="25000"/>
            </a:schemeClr>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c:spPr>
          <c:dPt>
            <c:idx val="0"/>
            <c:bubble3D val="0"/>
            <c:explosion val="1"/>
            <c:spPr>
              <a:solidFill>
                <a:srgbClr val="00B87F"/>
              </a:solidFill>
              <a:ln w="24969">
                <a:noFill/>
              </a:ln>
            </c:spPr>
          </c:dPt>
          <c:dPt>
            <c:idx val="1"/>
            <c:bubble3D val="0"/>
            <c:spPr>
              <a:solidFill>
                <a:schemeClr val="bg1">
                  <a:lumMod val="50000"/>
                </a:schemeClr>
              </a:solidFill>
              <a:ln w="18671">
                <a:noFill/>
              </a:ln>
              <a:effectLst/>
            </c:spPr>
          </c:dPt>
          <c:dPt>
            <c:idx val="2"/>
            <c:bubble3D val="0"/>
            <c:spPr>
              <a:solidFill>
                <a:schemeClr val="tx1">
                  <a:lumMod val="75000"/>
                  <a:lumOff val="25000"/>
                </a:schemeClr>
              </a:solidFill>
              <a:ln w="18671">
                <a:noFill/>
              </a:ln>
              <a:effectLst/>
            </c:spPr>
          </c:dPt>
          <c:dLbls>
            <c:dLbl>
              <c:idx val="0"/>
              <c:layout/>
              <c:spPr>
                <a:noFill/>
                <a:ln w="24969">
                  <a:noFill/>
                </a:ln>
              </c:spPr>
              <c:txPr>
                <a:bodyPr rot="0" spcFirstLastPara="1" vertOverflow="ellipsis" vert="horz" wrap="square" lIns="38100" tIns="19050" rIns="38100" bIns="19050" anchor="ctr" anchorCtr="1">
                  <a:spAutoFit/>
                </a:bodyPr>
                <a:lstStyle/>
                <a:p>
                  <a:pPr>
                    <a:defRPr sz="1172"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dLbl>
            <c:dLbl>
              <c:idx val="1"/>
              <c:layout/>
              <c:spPr>
                <a:noFill/>
                <a:ln w="24969">
                  <a:noFill/>
                </a:ln>
              </c:spPr>
              <c:txPr>
                <a:bodyPr rot="0" spcFirstLastPara="1" vertOverflow="ellipsis" vert="horz" wrap="square" lIns="38100" tIns="19050" rIns="38100" bIns="19050" anchor="ctr" anchorCtr="1">
                  <a:spAutoFit/>
                </a:bodyPr>
                <a:lstStyle/>
                <a:p>
                  <a:pPr>
                    <a:defRPr sz="1172"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dLbl>
            <c:dLbl>
              <c:idx val="2"/>
              <c:layout/>
              <c:spPr>
                <a:noFill/>
                <a:ln w="24969">
                  <a:noFill/>
                </a:ln>
              </c:spPr>
              <c:txPr>
                <a:bodyPr rot="0" spcFirstLastPara="1" vertOverflow="ellipsis" vert="horz" wrap="square" lIns="38100" tIns="19050" rIns="38100" bIns="19050" anchor="ctr" anchorCtr="1">
                  <a:spAutoFit/>
                </a:bodyPr>
                <a:lstStyle/>
                <a:p>
                  <a:pPr>
                    <a:defRPr sz="1172"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dLbl>
            <c:showLegendKey val="0"/>
            <c:showVal val="0"/>
            <c:showCatName val="0"/>
            <c:showSerName val="0"/>
            <c:showPercent val="0"/>
            <c:showBubbleSize val="0"/>
          </c:dLbls>
          <c:cat>
            <c:strRef>
              <c:f>Sheet1!$A$2:$A$4</c:f>
              <c:strCache>
                <c:ptCount val="3"/>
                <c:pt idx="0">
                  <c:v>Asphalt</c:v>
                </c:pt>
                <c:pt idx="1">
                  <c:v>Not sure</c:v>
                </c:pt>
                <c:pt idx="2">
                  <c:v>Concrete</c:v>
                </c:pt>
              </c:strCache>
            </c:strRef>
          </c:cat>
          <c:val>
            <c:numRef>
              <c:f>Sheet1!$B$2:$B$4</c:f>
              <c:numCache>
                <c:formatCode>0%</c:formatCode>
                <c:ptCount val="3"/>
                <c:pt idx="0">
                  <c:v>0.66</c:v>
                </c:pt>
                <c:pt idx="1">
                  <c:v>0.19</c:v>
                </c:pt>
                <c:pt idx="2">
                  <c:v>0.15</c:v>
                </c:pt>
              </c:numCache>
            </c:numRef>
          </c:val>
        </c:ser>
        <c:dLbls>
          <c:showLegendKey val="0"/>
          <c:showVal val="0"/>
          <c:showCatName val="0"/>
          <c:showSerName val="0"/>
          <c:showPercent val="0"/>
          <c:showBubbleSize val="0"/>
          <c:showLeaderLines val="1"/>
        </c:dLbls>
        <c:firstSliceAng val="176"/>
        <c:holeSize val="57"/>
      </c:doughnutChart>
      <c:spPr>
        <a:noFill/>
        <a:ln w="25323">
          <a:noFill/>
        </a:ln>
      </c:spPr>
    </c:plotArea>
    <c:plotVisOnly val="1"/>
    <c:dispBlanksAs val="gap"/>
    <c:showDLblsOverMax val="0"/>
  </c:chart>
  <c:spPr>
    <a:noFill/>
    <a:ln>
      <a:noFill/>
    </a:ln>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A2AE23D7-B1EF-4EBC-A3F7-E853EE00E624}" type="datetimeFigureOut">
              <a:rPr lang="en-US" smtClean="0"/>
              <a:t>3/11/2015</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33006953-4B6F-4505-BC33-3D2883F8AC53}" type="slidenum">
              <a:rPr lang="en-US" smtClean="0"/>
              <a:t>‹#›</a:t>
            </a:fld>
            <a:endParaRPr lang="en-US"/>
          </a:p>
        </p:txBody>
      </p:sp>
    </p:spTree>
    <p:extLst>
      <p:ext uri="{BB962C8B-B14F-4D97-AF65-F5344CB8AC3E}">
        <p14:creationId xmlns:p14="http://schemas.microsoft.com/office/powerpoint/2010/main" val="1916105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17CCFE72-0C2A-4F48-AEE9-C56638702B7F}" type="datetimeFigureOut">
              <a:rPr lang="en-US" smtClean="0"/>
              <a:t>3/11/2015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51DD37A0-190F-4C98-8865-EDC1F6F5FFD6}" type="slidenum">
              <a:rPr lang="en-US" smtClean="0"/>
              <a:t>‹#›</a:t>
            </a:fld>
            <a:endParaRPr lang="en-US"/>
          </a:p>
        </p:txBody>
      </p:sp>
    </p:spTree>
    <p:extLst>
      <p:ext uri="{BB962C8B-B14F-4D97-AF65-F5344CB8AC3E}">
        <p14:creationId xmlns:p14="http://schemas.microsoft.com/office/powerpoint/2010/main" val="1520599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edelman.co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1257300" y="722313"/>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Edelman</a:t>
            </a:r>
            <a:r>
              <a:rPr lang="en-US" baseline="0" dirty="0" smtClean="0"/>
              <a:t> Berland is </a:t>
            </a:r>
            <a:r>
              <a:rPr lang="en-US" dirty="0" smtClean="0"/>
              <a:t>global, full-service market research firm that provides services to corporate, consumer, non-profit and government clients .</a:t>
            </a:r>
          </a:p>
          <a:p>
            <a:pPr eaLnBrk="1" hangingPunct="1">
              <a:spcBef>
                <a:spcPct val="0"/>
              </a:spcBef>
            </a:pPr>
            <a:endParaRPr lang="en-US" altLang="en-US" dirty="0" smtClean="0"/>
          </a:p>
          <a:p>
            <a:pPr eaLnBrk="1" hangingPunct="1">
              <a:spcBef>
                <a:spcPct val="0"/>
              </a:spcBef>
            </a:pPr>
            <a:r>
              <a:rPr lang="en-US" dirty="0" smtClean="0"/>
              <a:t>As part of </a:t>
            </a:r>
            <a:r>
              <a:rPr lang="en-US" dirty="0" smtClean="0">
                <a:hlinkClick r:id="rId3"/>
              </a:rPr>
              <a:t>Edelman</a:t>
            </a:r>
            <a:r>
              <a:rPr lang="en-US" dirty="0" smtClean="0"/>
              <a:t>—the world’s largest public relations firm—we are experts at understanding brands, consumers, stakeholders and most importantly, how to connect them.</a:t>
            </a:r>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smtClean="0"/>
              <a:t>Lastly</a:t>
            </a:r>
            <a:r>
              <a:rPr lang="en-US" altLang="en-US" dirty="0" smtClean="0"/>
              <a:t>, 66% of drivers said they want a road that is resurfaced as often as every 10 years</a:t>
            </a:r>
            <a:r>
              <a:rPr lang="en-US" altLang="en-US" baseline="0" dirty="0" smtClean="0"/>
              <a:t> and</a:t>
            </a:r>
            <a:r>
              <a:rPr lang="en-US" altLang="en-US" dirty="0" smtClean="0"/>
              <a:t> lasts indefinitely, to one that may receive less maintenance but may need to be replaced after 30 to 40 years. </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itchFamily="34" charset="0"/>
              </a:defRPr>
            </a:lvl1pPr>
            <a:lvl2pPr marL="769770" indent="-296066">
              <a:defRPr>
                <a:solidFill>
                  <a:schemeClr val="tx1"/>
                </a:solidFill>
                <a:latin typeface="Franklin Gothic Book" pitchFamily="34" charset="0"/>
              </a:defRPr>
            </a:lvl2pPr>
            <a:lvl3pPr marL="1184262" indent="-236852">
              <a:defRPr>
                <a:solidFill>
                  <a:schemeClr val="tx1"/>
                </a:solidFill>
                <a:latin typeface="Franklin Gothic Book" pitchFamily="34" charset="0"/>
              </a:defRPr>
            </a:lvl3pPr>
            <a:lvl4pPr marL="1657967" indent="-236852">
              <a:defRPr>
                <a:solidFill>
                  <a:schemeClr val="tx1"/>
                </a:solidFill>
                <a:latin typeface="Franklin Gothic Book" pitchFamily="34" charset="0"/>
              </a:defRPr>
            </a:lvl4pPr>
            <a:lvl5pPr marL="2131672" indent="-236852">
              <a:defRPr>
                <a:solidFill>
                  <a:schemeClr val="tx1"/>
                </a:solidFill>
                <a:latin typeface="Franklin Gothic Book" pitchFamily="34" charset="0"/>
              </a:defRPr>
            </a:lvl5pPr>
            <a:lvl6pPr marL="2605377" indent="-236852" eaLnBrk="0" fontAlgn="base" hangingPunct="0">
              <a:spcBef>
                <a:spcPct val="0"/>
              </a:spcBef>
              <a:spcAft>
                <a:spcPct val="0"/>
              </a:spcAft>
              <a:defRPr>
                <a:solidFill>
                  <a:schemeClr val="tx1"/>
                </a:solidFill>
                <a:latin typeface="Franklin Gothic Book" pitchFamily="34" charset="0"/>
              </a:defRPr>
            </a:lvl6pPr>
            <a:lvl7pPr marL="3079082" indent="-236852" eaLnBrk="0" fontAlgn="base" hangingPunct="0">
              <a:spcBef>
                <a:spcPct val="0"/>
              </a:spcBef>
              <a:spcAft>
                <a:spcPct val="0"/>
              </a:spcAft>
              <a:defRPr>
                <a:solidFill>
                  <a:schemeClr val="tx1"/>
                </a:solidFill>
                <a:latin typeface="Franklin Gothic Book" pitchFamily="34" charset="0"/>
              </a:defRPr>
            </a:lvl7pPr>
            <a:lvl8pPr marL="3552787" indent="-236852" eaLnBrk="0" fontAlgn="base" hangingPunct="0">
              <a:spcBef>
                <a:spcPct val="0"/>
              </a:spcBef>
              <a:spcAft>
                <a:spcPct val="0"/>
              </a:spcAft>
              <a:defRPr>
                <a:solidFill>
                  <a:schemeClr val="tx1"/>
                </a:solidFill>
                <a:latin typeface="Franklin Gothic Book" pitchFamily="34" charset="0"/>
              </a:defRPr>
            </a:lvl8pPr>
            <a:lvl9pPr marL="4026492" indent="-236852" eaLnBrk="0" fontAlgn="base" hangingPunct="0">
              <a:spcBef>
                <a:spcPct val="0"/>
              </a:spcBef>
              <a:spcAft>
                <a:spcPct val="0"/>
              </a:spcAft>
              <a:defRPr>
                <a:solidFill>
                  <a:schemeClr val="tx1"/>
                </a:solidFill>
                <a:latin typeface="Franklin Gothic Book" pitchFamily="34" charset="0"/>
              </a:defRPr>
            </a:lvl9pPr>
          </a:lstStyle>
          <a:p>
            <a:fld id="{59FF9821-9C23-4DAC-AD6E-CFD66483F70C}" type="slidenum">
              <a:rPr lang="en-US" altLang="en-US">
                <a:solidFill>
                  <a:prstClr val="black"/>
                </a:solidFill>
                <a:latin typeface="Calibri" pitchFamily="34" charset="0"/>
              </a:rPr>
              <a:pPr/>
              <a:t>10</a:t>
            </a:fld>
            <a:endParaRPr lang="en-US" altLang="en-US">
              <a:solidFill>
                <a:prstClr val="black"/>
              </a:solidFill>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1257300" y="722313"/>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When given fifteen pavement attributes and asked to select the three most important. The survey revealed that the issue of maintenance as very important to drivers in the Great Lakes</a:t>
            </a:r>
            <a:r>
              <a:rPr lang="en-US" altLang="en-US" i="1" smtClean="0"/>
              <a:t>. </a:t>
            </a:r>
            <a:r>
              <a:rPr lang="en-US" altLang="en-US" smtClean="0"/>
              <a:t>68% of participants said they want agencies to place an emphasis on building roads that are designed to last with regular maintenance. </a:t>
            </a:r>
            <a:endParaRPr lang="en-US" altLang="en-US" i="1" smtClean="0"/>
          </a:p>
          <a:p>
            <a:pPr eaLnBrk="1" hangingPunct="1">
              <a:spcBef>
                <a:spcPct val="0"/>
              </a:spcBef>
            </a:pPr>
            <a:endParaRPr lang="en-US" altLang="en-US" i="1" smtClean="0"/>
          </a:p>
          <a:p>
            <a:pPr eaLnBrk="1" hangingPunct="1">
              <a:spcBef>
                <a:spcPct val="0"/>
              </a:spcBef>
            </a:pPr>
            <a:r>
              <a:rPr lang="en-US" altLang="en-US" smtClean="0"/>
              <a:t>The driving public rated public safety as the second most important quality with 51% desiring well-marked, safe roadways. </a:t>
            </a:r>
          </a:p>
          <a:p>
            <a:pPr eaLnBrk="1" hangingPunct="1">
              <a:spcBef>
                <a:spcPct val="0"/>
              </a:spcBef>
            </a:pPr>
            <a:endParaRPr lang="en-US" altLang="en-US" smtClean="0"/>
          </a:p>
          <a:p>
            <a:pPr eaLnBrk="1" hangingPunct="1">
              <a:spcBef>
                <a:spcPct val="0"/>
              </a:spcBef>
            </a:pPr>
            <a:r>
              <a:rPr lang="en-US" altLang="en-US" smtClean="0"/>
              <a:t>Drivers also want roads that can be repaired quickly (46%). </a:t>
            </a:r>
          </a:p>
          <a:p>
            <a:pPr eaLnBrk="1" hangingPunct="1">
              <a:spcBef>
                <a:spcPct val="0"/>
              </a:spcBef>
            </a:pPr>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1257300" y="722313"/>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We also needed to understand the pressures on decision makers. In research conducted from June through August 2013, Edelman </a:t>
            </a:r>
            <a:r>
              <a:rPr lang="en-US" altLang="en-US" dirty="0" err="1" smtClean="0"/>
              <a:t>Berland</a:t>
            </a:r>
            <a:r>
              <a:rPr lang="en-US" altLang="en-US" dirty="0" smtClean="0"/>
              <a:t> spoke with 20 executive-level pavement decision makers and fielded a quantitative survey with another 221 transportation engineers, architects, developers and other key stakeholders at state DOTs and private entities from across the country.</a:t>
            </a:r>
          </a:p>
          <a:p>
            <a:pPr eaLnBrk="1" hangingPunct="1">
              <a:spcBef>
                <a:spcPct val="0"/>
              </a:spcBef>
            </a:pPr>
            <a:endParaRPr lang="en-US" altLang="en-US" dirty="0" smtClean="0"/>
          </a:p>
          <a:p>
            <a:pPr eaLnBrk="1" hangingPunct="1">
              <a:spcBef>
                <a:spcPct val="0"/>
              </a:spcBef>
            </a:pPr>
            <a:r>
              <a:rPr lang="en-US" altLang="en-US" dirty="0" smtClean="0"/>
              <a:t>Not surprisingly, pavement decision makers revealed that maintaining infrastructure with a shrinking funding stream was the top issue facing their agencies. Almost half of road owners surveyed (48%) identified transportation funding as their top challenge.</a:t>
            </a:r>
          </a:p>
          <a:p>
            <a:pPr eaLnBrk="1" hangingPunct="1">
              <a:spcBef>
                <a:spcPct val="0"/>
              </a:spcBef>
            </a:pPr>
            <a:endParaRPr lang="en-US" altLang="en-US" dirty="0" smtClean="0"/>
          </a:p>
          <a:p>
            <a:pPr eaLnBrk="1" hangingPunct="1">
              <a:spcBef>
                <a:spcPct val="0"/>
              </a:spcBef>
            </a:pPr>
            <a:r>
              <a:rPr lang="en-US" altLang="en-US" dirty="0" smtClean="0"/>
              <a:t>Given budget constraints, decision makers are paying close attention to ways they can most efficiently deliver and maintain a consistent level of service to drivers. To this end, they are placing an emphasis on a pavement’s structural durability, life-cycle costs, and performance — ability to meet driver’s needs.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1257300" y="722313"/>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We also needed to understand the pressures on decision makers. In research conducted from June through August 2013, Edelman </a:t>
            </a:r>
            <a:r>
              <a:rPr lang="en-US" altLang="en-US" dirty="0" err="1" smtClean="0"/>
              <a:t>Berland</a:t>
            </a:r>
            <a:r>
              <a:rPr lang="en-US" altLang="en-US" dirty="0" smtClean="0"/>
              <a:t> spoke with 20 executive-level pavement decision makers and fielded a quantitative survey with another 221 transportation engineers, architects, developers and other key stakeholders at state DOTs and private entities from across the country.</a:t>
            </a:r>
          </a:p>
          <a:p>
            <a:pPr eaLnBrk="1" hangingPunct="1">
              <a:spcBef>
                <a:spcPct val="0"/>
              </a:spcBef>
            </a:pPr>
            <a:endParaRPr lang="en-US" altLang="en-US" dirty="0" smtClean="0"/>
          </a:p>
          <a:p>
            <a:pPr eaLnBrk="1" hangingPunct="1">
              <a:spcBef>
                <a:spcPct val="0"/>
              </a:spcBef>
            </a:pPr>
            <a:r>
              <a:rPr lang="en-US" altLang="en-US" dirty="0" smtClean="0"/>
              <a:t>Not surprisingly, pavement decision makers revealed that maintaining infrastructure with a shrinking funding stream was the top issue facing their agencies. Almost half of road owners surveyed (48%) identified transportation funding as their top challenge.</a:t>
            </a:r>
          </a:p>
          <a:p>
            <a:pPr eaLnBrk="1" hangingPunct="1">
              <a:spcBef>
                <a:spcPct val="0"/>
              </a:spcBef>
            </a:pPr>
            <a:endParaRPr lang="en-US" altLang="en-US" dirty="0" smtClean="0"/>
          </a:p>
          <a:p>
            <a:pPr eaLnBrk="1" hangingPunct="1">
              <a:spcBef>
                <a:spcPct val="0"/>
              </a:spcBef>
            </a:pPr>
            <a:r>
              <a:rPr lang="en-US" altLang="en-US" dirty="0" smtClean="0"/>
              <a:t>Given budget constraints, decision makers are paying close attention to ways they can most efficiently deliver and maintain a consistent level of service to drivers. To this end, they are placing an emphasis on a pavement’s structural durability, life-cycle costs, and performance — ability to meet driver’s needs.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1257300" y="722313"/>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We also needed to understand the pressures on decision makers. In research conducted from June through August 2013, Edelman </a:t>
            </a:r>
            <a:r>
              <a:rPr lang="en-US" altLang="en-US" dirty="0" err="1" smtClean="0"/>
              <a:t>Berland</a:t>
            </a:r>
            <a:r>
              <a:rPr lang="en-US" altLang="en-US" dirty="0" smtClean="0"/>
              <a:t> spoke with 20 executive-level pavement decision makers and fielded a quantitative survey with another 221 transportation engineers, architects, developers and other key stakeholders at state DOTs and private entities from across the country.</a:t>
            </a:r>
          </a:p>
          <a:p>
            <a:pPr eaLnBrk="1" hangingPunct="1">
              <a:spcBef>
                <a:spcPct val="0"/>
              </a:spcBef>
            </a:pPr>
            <a:endParaRPr lang="en-US" altLang="en-US" dirty="0" smtClean="0"/>
          </a:p>
          <a:p>
            <a:pPr eaLnBrk="1" hangingPunct="1">
              <a:spcBef>
                <a:spcPct val="0"/>
              </a:spcBef>
            </a:pPr>
            <a:r>
              <a:rPr lang="en-US" altLang="en-US" dirty="0" smtClean="0"/>
              <a:t>Not surprisingly, pavement decision makers revealed that maintaining infrastructure with a shrinking funding stream was the top issue facing their agencies. Almost half of road owners surveyed (48%) identified transportation funding as their top challenge.</a:t>
            </a:r>
          </a:p>
          <a:p>
            <a:pPr eaLnBrk="1" hangingPunct="1">
              <a:spcBef>
                <a:spcPct val="0"/>
              </a:spcBef>
            </a:pPr>
            <a:endParaRPr lang="en-US" altLang="en-US" dirty="0" smtClean="0"/>
          </a:p>
          <a:p>
            <a:pPr eaLnBrk="1" hangingPunct="1">
              <a:spcBef>
                <a:spcPct val="0"/>
              </a:spcBef>
            </a:pPr>
            <a:r>
              <a:rPr lang="en-US" altLang="en-US" dirty="0" smtClean="0"/>
              <a:t>Given budget constraints, decision makers are paying close attention to ways they can most efficiently deliver and maintain a consistent level of service to drivers. To this end, they are placing an emphasis on a pavement’s structural durability, life-cycle costs, and performance — ability to meet driver’s needs.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1257300" y="722313"/>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We hear from pavement officials, like you, that funding is the biggest challenge to doing your jobs. So we asked drivers in the Great Lakes to tell us what they think about increasing department of transportation budgets. </a:t>
            </a:r>
          </a:p>
          <a:p>
            <a:pPr eaLnBrk="1" hangingPunct="1">
              <a:spcBef>
                <a:spcPct val="0"/>
              </a:spcBef>
            </a:pPr>
            <a:endParaRPr lang="en-US" altLang="en-US" dirty="0" smtClean="0"/>
          </a:p>
          <a:p>
            <a:pPr eaLnBrk="1" hangingPunct="1">
              <a:spcBef>
                <a:spcPct val="0"/>
              </a:spcBef>
            </a:pPr>
            <a:r>
              <a:rPr lang="en-US" altLang="en-US" dirty="0" smtClean="0"/>
              <a:t>When we asked if drivers would be willing to support new and additional funding mechanisms (other than current fuel taxes), to bolster transportation budgets,  you see that more than half of drivers (52%) are supportive. They understand funding is a challenge and indicated a willingness to finding new revenues to enhance DOT/road owner budgets.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1257300" y="722313"/>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0590">
              <a:spcBef>
                <a:spcPct val="0"/>
              </a:spcBef>
            </a:pPr>
            <a:r>
              <a:rPr lang="en-US" altLang="en-US" smtClean="0"/>
              <a:t>With the public willing to support increased funding as long as it finances well-maintained roads, how can DOTs ensure they’re delivering the drivability motorists want?</a:t>
            </a:r>
            <a:endParaRPr lang="en-US" altLang="en-US" b="1" smtClean="0"/>
          </a:p>
          <a:p>
            <a:pPr defTabSz="950590">
              <a:spcBef>
                <a:spcPct val="0"/>
              </a:spcBef>
            </a:pPr>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257300" y="722313"/>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0590">
              <a:spcBef>
                <a:spcPct val="0"/>
              </a:spcBef>
            </a:pPr>
            <a:r>
              <a:rPr lang="en-US" altLang="en-US" dirty="0" smtClean="0"/>
              <a:t>Going back to what matters to drivers, smoothness is by far the strongest indicator of roadway satisfaction as noted in a December 2013 online survey. </a:t>
            </a:r>
          </a:p>
          <a:p>
            <a:pPr defTabSz="950590">
              <a:spcBef>
                <a:spcPct val="0"/>
              </a:spcBef>
            </a:pPr>
            <a:endParaRPr lang="en-US" altLang="en-US" dirty="0" smtClean="0"/>
          </a:p>
          <a:p>
            <a:pPr defTabSz="950590">
              <a:spcBef>
                <a:spcPct val="0"/>
              </a:spcBef>
            </a:pPr>
            <a:r>
              <a:rPr lang="en-US" altLang="en-US" dirty="0" smtClean="0"/>
              <a:t>Since smoothness is what matters to drivers, it is worth noting that a focus on pavement smoothness—both building an initially smooth pavement and maintaining it to ensure smoothness over time—has multiple benefits for DOTs.</a:t>
            </a:r>
          </a:p>
          <a:p>
            <a:pPr defTabSz="950590">
              <a:spcBef>
                <a:spcPct val="0"/>
              </a:spcBef>
            </a:pPr>
            <a:endParaRPr lang="en-US" altLang="en-US" dirty="0" smtClean="0"/>
          </a:p>
          <a:p>
            <a:pPr defTabSz="950590">
              <a:spcBef>
                <a:spcPct val="0"/>
              </a:spcBef>
            </a:pPr>
            <a:r>
              <a:rPr lang="en-US" altLang="en-US" dirty="0" smtClean="0"/>
              <a:t>Smoothness is an indicator of quality construction and a road that is built smooth is more likely to remain smoother longer, and to require less maintenance over time.</a:t>
            </a:r>
            <a:endParaRPr lang="en-US" altLang="en-US" b="1"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1257300" y="722313"/>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257300" y="722313"/>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To better understand what tradeoffs drivers in the Great Lakes were willing to endure for improved roads, we asked a series of questions about maintenance preferences. Here’s what we discovered:</a:t>
            </a:r>
          </a:p>
          <a:p>
            <a:pPr eaLnBrk="1" hangingPunct="1">
              <a:spcBef>
                <a:spcPct val="0"/>
              </a:spcBef>
            </a:pPr>
            <a:endParaRPr lang="en-US" altLang="en-US" dirty="0" smtClean="0"/>
          </a:p>
          <a:p>
            <a:pPr eaLnBrk="1" hangingPunct="1">
              <a:spcBef>
                <a:spcPct val="0"/>
              </a:spcBef>
              <a:buFontTx/>
              <a:buChar char="•"/>
            </a:pPr>
            <a:r>
              <a:rPr lang="en-US" altLang="en-US" dirty="0" smtClean="0"/>
              <a:t>85% of the driving public wanted roadwork to be conducted during off-peak driving hours so that roads could remain fully open to traffic during rush hours.</a:t>
            </a:r>
          </a:p>
          <a:p>
            <a:pPr eaLnBrk="1" hangingPunct="1">
              <a:spcBef>
                <a:spcPct val="0"/>
              </a:spcBef>
              <a:buFontTx/>
              <a:buChar char="•"/>
            </a:pPr>
            <a:endParaRPr lang="en-US" altLang="en-US" dirty="0" smtClean="0"/>
          </a:p>
          <a:p>
            <a:pPr eaLnBrk="1" hangingPunct="1">
              <a:spcBef>
                <a:spcPct val="0"/>
              </a:spcBef>
              <a:buFontTx/>
              <a:buChar char="•"/>
            </a:pPr>
            <a:r>
              <a:rPr lang="en-US" altLang="en-US" dirty="0" smtClean="0"/>
              <a:t>66% of those surveyed were willing to encounter periodic construction delays if it meant a more consistently smooth ride. </a:t>
            </a:r>
          </a:p>
          <a:p>
            <a:pPr eaLnBrk="1" hangingPunct="1">
              <a:spcBef>
                <a:spcPct val="0"/>
              </a:spcBef>
            </a:pPr>
            <a:endParaRPr lang="en-US" altLang="en-US" dirty="0" smtClean="0"/>
          </a:p>
          <a:p>
            <a:pPr eaLnBrk="1" hangingPunct="1">
              <a:spcBef>
                <a:spcPct val="0"/>
              </a:spcBef>
              <a:buFontTx/>
              <a:buChar char="•"/>
            </a:pPr>
            <a:r>
              <a:rPr lang="en-US" altLang="en-US" dirty="0" smtClean="0"/>
              <a:t>Lastly, 66% of drivers said they want a road that is resurfaced as often as every 10 years</a:t>
            </a:r>
            <a:r>
              <a:rPr lang="en-US" altLang="en-US" baseline="0" dirty="0" smtClean="0"/>
              <a:t> and</a:t>
            </a:r>
            <a:r>
              <a:rPr lang="en-US" altLang="en-US" dirty="0" smtClean="0"/>
              <a:t> lasts indefinitely, to one that may receive less maintenance but may need to be replaced after 30 to 40 years. </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itchFamily="34" charset="0"/>
              </a:defRPr>
            </a:lvl1pPr>
            <a:lvl2pPr marL="769681" indent="-296031">
              <a:defRPr>
                <a:solidFill>
                  <a:schemeClr val="tx1"/>
                </a:solidFill>
                <a:latin typeface="Franklin Gothic Book" pitchFamily="34" charset="0"/>
              </a:defRPr>
            </a:lvl2pPr>
            <a:lvl3pPr marL="1184125" indent="-236825">
              <a:defRPr>
                <a:solidFill>
                  <a:schemeClr val="tx1"/>
                </a:solidFill>
                <a:latin typeface="Franklin Gothic Book" pitchFamily="34" charset="0"/>
              </a:defRPr>
            </a:lvl3pPr>
            <a:lvl4pPr marL="1657775" indent="-236825">
              <a:defRPr>
                <a:solidFill>
                  <a:schemeClr val="tx1"/>
                </a:solidFill>
                <a:latin typeface="Franklin Gothic Book" pitchFamily="34" charset="0"/>
              </a:defRPr>
            </a:lvl4pPr>
            <a:lvl5pPr marL="2131427" indent="-236825">
              <a:defRPr>
                <a:solidFill>
                  <a:schemeClr val="tx1"/>
                </a:solidFill>
                <a:latin typeface="Franklin Gothic Book" pitchFamily="34" charset="0"/>
              </a:defRPr>
            </a:lvl5pPr>
            <a:lvl6pPr marL="2605076" indent="-236825" eaLnBrk="0" fontAlgn="base" hangingPunct="0">
              <a:spcBef>
                <a:spcPct val="0"/>
              </a:spcBef>
              <a:spcAft>
                <a:spcPct val="0"/>
              </a:spcAft>
              <a:defRPr>
                <a:solidFill>
                  <a:schemeClr val="tx1"/>
                </a:solidFill>
                <a:latin typeface="Franklin Gothic Book" pitchFamily="34" charset="0"/>
              </a:defRPr>
            </a:lvl6pPr>
            <a:lvl7pPr marL="3078727" indent="-236825" eaLnBrk="0" fontAlgn="base" hangingPunct="0">
              <a:spcBef>
                <a:spcPct val="0"/>
              </a:spcBef>
              <a:spcAft>
                <a:spcPct val="0"/>
              </a:spcAft>
              <a:defRPr>
                <a:solidFill>
                  <a:schemeClr val="tx1"/>
                </a:solidFill>
                <a:latin typeface="Franklin Gothic Book" pitchFamily="34" charset="0"/>
              </a:defRPr>
            </a:lvl7pPr>
            <a:lvl8pPr marL="3552376" indent="-236825" eaLnBrk="0" fontAlgn="base" hangingPunct="0">
              <a:spcBef>
                <a:spcPct val="0"/>
              </a:spcBef>
              <a:spcAft>
                <a:spcPct val="0"/>
              </a:spcAft>
              <a:defRPr>
                <a:solidFill>
                  <a:schemeClr val="tx1"/>
                </a:solidFill>
                <a:latin typeface="Franklin Gothic Book" pitchFamily="34" charset="0"/>
              </a:defRPr>
            </a:lvl8pPr>
            <a:lvl9pPr marL="4026028" indent="-236825" eaLnBrk="0" fontAlgn="base" hangingPunct="0">
              <a:spcBef>
                <a:spcPct val="0"/>
              </a:spcBef>
              <a:spcAft>
                <a:spcPct val="0"/>
              </a:spcAft>
              <a:defRPr>
                <a:solidFill>
                  <a:schemeClr val="tx1"/>
                </a:solidFill>
                <a:latin typeface="Franklin Gothic Book" pitchFamily="34" charset="0"/>
              </a:defRPr>
            </a:lvl9pPr>
          </a:lstStyle>
          <a:p>
            <a:fld id="{59FF9821-9C23-4DAC-AD6E-CFD66483F70C}" type="slidenum">
              <a:rPr lang="en-US" altLang="en-US">
                <a:solidFill>
                  <a:prstClr val="black"/>
                </a:solidFill>
                <a:latin typeface="Calibri" pitchFamily="34" charset="0"/>
              </a:rPr>
              <a:pPr/>
              <a:t>19</a:t>
            </a:fld>
            <a:endParaRPr lang="en-US" altLang="en-US">
              <a:solidFill>
                <a:prstClr val="black"/>
              </a:solidFill>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1257300" y="722313"/>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0590">
              <a:spcBef>
                <a:spcPct val="0"/>
              </a:spcBef>
            </a:pPr>
            <a:r>
              <a:rPr lang="en-US" altLang="en-US" dirty="0" smtClean="0"/>
              <a:t>As our nation’s infrastructure continues to age, and to help meet the expectations of American drivers, we need smart decisions for the future. </a:t>
            </a:r>
          </a:p>
          <a:p>
            <a:pPr defTabSz="950590">
              <a:spcBef>
                <a:spcPct val="0"/>
              </a:spcBef>
            </a:pPr>
            <a:endParaRPr lang="en-US" altLang="en-US" dirty="0" smtClean="0"/>
          </a:p>
          <a:p>
            <a:pPr defTabSz="950590">
              <a:spcBef>
                <a:spcPct val="0"/>
              </a:spcBef>
            </a:pPr>
            <a:r>
              <a:rPr lang="en-US" altLang="en-US" dirty="0" smtClean="0"/>
              <a:t>Over the past year, we partnered with Edelman Berland to gather data about what drivers throughout the U.S. and in the Great Lakes look for in a road, as well as the decision landscape for pavement </a:t>
            </a:r>
            <a:r>
              <a:rPr lang="en-US" altLang="en-US" dirty="0" err="1" smtClean="0"/>
              <a:t>specifiers</a:t>
            </a:r>
            <a:r>
              <a:rPr lang="en-US" altLang="en-US" dirty="0" smtClean="0"/>
              <a:t>. </a:t>
            </a:r>
          </a:p>
          <a:p>
            <a:pPr defTabSz="950590">
              <a:spcBef>
                <a:spcPct val="0"/>
              </a:spcBef>
            </a:pPr>
            <a:endParaRPr lang="en-US" alt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1257300" y="722313"/>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Starting in 2013, the Asphalt Pavement Alliance, a partnership of the Asphalt Institute, the National Asphalt Pavement Association, and the State Asphalt Pavement Associations, commissioned Edelman </a:t>
            </a:r>
            <a:r>
              <a:rPr lang="en-US" altLang="en-US" dirty="0" err="1" smtClean="0"/>
              <a:t>Berland</a:t>
            </a:r>
            <a:r>
              <a:rPr lang="en-US" altLang="en-US" dirty="0" smtClean="0"/>
              <a:t> to conduct a series of qualitative and quantitative surveys to better understand the current decision landscape for state department of transportation (DOT) officials and engineers, public works agencies, private developers and other key stakeholders. </a:t>
            </a:r>
          </a:p>
          <a:p>
            <a:pPr eaLnBrk="1" hangingPunct="1">
              <a:spcBef>
                <a:spcPct val="0"/>
              </a:spcBef>
            </a:pPr>
            <a:endParaRPr lang="en-US" altLang="en-US" dirty="0" smtClean="0"/>
          </a:p>
          <a:p>
            <a:pPr defTabSz="947300">
              <a:spcBef>
                <a:spcPct val="0"/>
              </a:spcBef>
              <a:defRPr/>
            </a:pPr>
            <a:r>
              <a:rPr lang="en-US" altLang="en-US" dirty="0" smtClean="0"/>
              <a:t>In our stakeholder interviews, state and local highway officials said they based their pavement decisions on engineering concerns and economic data for each project. They also noted DOT officials are increasingly engaging with the public to assure taxpayers that money is well spent. This enhanced the need to gather data about what matters most to drivers.</a:t>
            </a:r>
          </a:p>
          <a:p>
            <a:pPr eaLnBrk="1" hangingPunct="1">
              <a:spcBef>
                <a:spcPct val="0"/>
              </a:spcBef>
            </a:pPr>
            <a:endParaRPr lang="en-US" altLang="en-US" dirty="0" smtClean="0"/>
          </a:p>
          <a:p>
            <a:pPr eaLnBrk="1" hangingPunct="1">
              <a:spcBef>
                <a:spcPct val="0"/>
              </a:spcBef>
            </a:pPr>
            <a:r>
              <a:rPr lang="en-US" altLang="en-US" dirty="0" smtClean="0"/>
              <a:t>A subsequent survey was also conducted earlier this year to understand what drivers in 8 regions throughout the country. Drivers in </a:t>
            </a:r>
            <a:r>
              <a:rPr lang="en-US" altLang="en-US" i="1" dirty="0" smtClean="0"/>
              <a:t>[insert state name] </a:t>
            </a:r>
            <a:r>
              <a:rPr lang="en-US" altLang="en-US" dirty="0" smtClean="0"/>
              <a:t>are represented in the Mid-Atlantic region. This presentation will outline what local drivers want from their roadways.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1257300" y="722313"/>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Statistically significant data was collected from each of these regions. This presentation focuses on the survey results from the Great Lakes which is comprised of Illinois, Indiana,</a:t>
            </a:r>
            <a:r>
              <a:rPr lang="en-US" altLang="en-US" baseline="0" dirty="0" smtClean="0"/>
              <a:t> Michigan, Ohio, and Wisconsin.</a:t>
            </a:r>
            <a:endParaRPr lang="en-US" alt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1257300" y="722313"/>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In a March 2014 online survey conducted to determined preferences on roadway conditions, more than 3,000 U.S. drivers, including those in the Great Lakes </a:t>
            </a:r>
            <a:r>
              <a:rPr lang="en-US" altLang="en-US" baseline="0" dirty="0" smtClean="0"/>
              <a:t>were surveyed</a:t>
            </a:r>
            <a:r>
              <a:rPr lang="en-US" altLang="en-US" dirty="0" smtClean="0"/>
              <a:t>. The following is an overview of what we discovered about drivers in Illinois, Indiana,</a:t>
            </a:r>
            <a:r>
              <a:rPr lang="en-US" altLang="en-US" baseline="0" dirty="0" smtClean="0"/>
              <a:t> Michigan, Ohio, and Wisconsin.</a:t>
            </a:r>
            <a:endParaRPr lang="en-US" altLang="en-US" dirty="0" smtClean="0"/>
          </a:p>
          <a:p>
            <a:pPr eaLnBrk="1" hangingPunct="1">
              <a:spcBef>
                <a:spcPct val="0"/>
              </a:spcBef>
            </a:pPr>
            <a:endParaRPr lang="en-US" alt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257300" y="722313"/>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In general, drivers in the Great Lakes were frustrated by the state of our nation’s aging infrastructure and understood the need to invest public funds in the maintenance and upkeep of roads and bridges. Pavement deterioration associated with a lack of maintenance, such as potholed, cracked or crumbling pavement, was identified as the most common roadway problem encountered.</a:t>
            </a:r>
          </a:p>
          <a:p>
            <a:pPr eaLnBrk="1" hangingPunct="1">
              <a:spcBef>
                <a:spcPct val="0"/>
              </a:spcBef>
            </a:pPr>
            <a:endParaRPr lang="en-US" altLang="en-US" smtClean="0"/>
          </a:p>
          <a:p>
            <a:pPr eaLnBrk="1" hangingPunct="1">
              <a:spcBef>
                <a:spcPct val="0"/>
              </a:spcBef>
            </a:pPr>
            <a:r>
              <a:rPr lang="en-US" altLang="en-US" smtClean="0"/>
              <a:t>When asked how frequently each of these situations was encountered, 82%</a:t>
            </a:r>
            <a:r>
              <a:rPr lang="en-US" altLang="en-US" smtClean="0">
                <a:solidFill>
                  <a:srgbClr val="FF0000"/>
                </a:solidFill>
              </a:rPr>
              <a:t> </a:t>
            </a:r>
            <a:r>
              <a:rPr lang="en-US" altLang="en-US" smtClean="0"/>
              <a:t>of drivers reported dealing with maintenance-related pavement deterioration on a daily or weekly basis. By comparison, water in the roadway was a more seasonal occurrence; only 13% said it was encountered daily.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1257300" y="722313"/>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After gaining insight about road conditions in the Great Lakes, we asked a series of questions to determine the trade-offs drivers were willing to make to ensure smooth, well-maintained roads.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To better understand what tradeoffs drivers in the Great Lakes were willing to endure for improved roads, we asked a series of questions about maintenance preferences. Here’s what we discovered:</a:t>
            </a:r>
          </a:p>
          <a:p>
            <a:pPr eaLnBrk="1" hangingPunct="1">
              <a:spcBef>
                <a:spcPct val="0"/>
              </a:spcBef>
            </a:pPr>
            <a:endParaRPr lang="en-US" altLang="en-US" dirty="0" smtClean="0"/>
          </a:p>
          <a:p>
            <a:pPr eaLnBrk="1" hangingPunct="1">
              <a:spcBef>
                <a:spcPct val="0"/>
              </a:spcBef>
              <a:buFontTx/>
              <a:buChar char="•"/>
            </a:pPr>
            <a:r>
              <a:rPr lang="en-US" altLang="en-US" dirty="0" smtClean="0"/>
              <a:t>85% of the driving public wanted roadwork to be conducted during off-peak driving hours so that roads could remain fully open to traffic during rush hours.</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itchFamily="34" charset="0"/>
              </a:defRPr>
            </a:lvl1pPr>
            <a:lvl2pPr marL="769770" indent="-296066">
              <a:defRPr>
                <a:solidFill>
                  <a:schemeClr val="tx1"/>
                </a:solidFill>
                <a:latin typeface="Franklin Gothic Book" pitchFamily="34" charset="0"/>
              </a:defRPr>
            </a:lvl2pPr>
            <a:lvl3pPr marL="1184262" indent="-236852">
              <a:defRPr>
                <a:solidFill>
                  <a:schemeClr val="tx1"/>
                </a:solidFill>
                <a:latin typeface="Franklin Gothic Book" pitchFamily="34" charset="0"/>
              </a:defRPr>
            </a:lvl3pPr>
            <a:lvl4pPr marL="1657967" indent="-236852">
              <a:defRPr>
                <a:solidFill>
                  <a:schemeClr val="tx1"/>
                </a:solidFill>
                <a:latin typeface="Franklin Gothic Book" pitchFamily="34" charset="0"/>
              </a:defRPr>
            </a:lvl4pPr>
            <a:lvl5pPr marL="2131672" indent="-236852">
              <a:defRPr>
                <a:solidFill>
                  <a:schemeClr val="tx1"/>
                </a:solidFill>
                <a:latin typeface="Franklin Gothic Book" pitchFamily="34" charset="0"/>
              </a:defRPr>
            </a:lvl5pPr>
            <a:lvl6pPr marL="2605377" indent="-236852" eaLnBrk="0" fontAlgn="base" hangingPunct="0">
              <a:spcBef>
                <a:spcPct val="0"/>
              </a:spcBef>
              <a:spcAft>
                <a:spcPct val="0"/>
              </a:spcAft>
              <a:defRPr>
                <a:solidFill>
                  <a:schemeClr val="tx1"/>
                </a:solidFill>
                <a:latin typeface="Franklin Gothic Book" pitchFamily="34" charset="0"/>
              </a:defRPr>
            </a:lvl6pPr>
            <a:lvl7pPr marL="3079082" indent="-236852" eaLnBrk="0" fontAlgn="base" hangingPunct="0">
              <a:spcBef>
                <a:spcPct val="0"/>
              </a:spcBef>
              <a:spcAft>
                <a:spcPct val="0"/>
              </a:spcAft>
              <a:defRPr>
                <a:solidFill>
                  <a:schemeClr val="tx1"/>
                </a:solidFill>
                <a:latin typeface="Franklin Gothic Book" pitchFamily="34" charset="0"/>
              </a:defRPr>
            </a:lvl7pPr>
            <a:lvl8pPr marL="3552787" indent="-236852" eaLnBrk="0" fontAlgn="base" hangingPunct="0">
              <a:spcBef>
                <a:spcPct val="0"/>
              </a:spcBef>
              <a:spcAft>
                <a:spcPct val="0"/>
              </a:spcAft>
              <a:defRPr>
                <a:solidFill>
                  <a:schemeClr val="tx1"/>
                </a:solidFill>
                <a:latin typeface="Franklin Gothic Book" pitchFamily="34" charset="0"/>
              </a:defRPr>
            </a:lvl8pPr>
            <a:lvl9pPr marL="4026492" indent="-236852" eaLnBrk="0" fontAlgn="base" hangingPunct="0">
              <a:spcBef>
                <a:spcPct val="0"/>
              </a:spcBef>
              <a:spcAft>
                <a:spcPct val="0"/>
              </a:spcAft>
              <a:defRPr>
                <a:solidFill>
                  <a:schemeClr val="tx1"/>
                </a:solidFill>
                <a:latin typeface="Franklin Gothic Book" pitchFamily="34" charset="0"/>
              </a:defRPr>
            </a:lvl9pPr>
          </a:lstStyle>
          <a:p>
            <a:fld id="{59FF9821-9C23-4DAC-AD6E-CFD66483F70C}" type="slidenum">
              <a:rPr lang="en-US" altLang="en-US">
                <a:solidFill>
                  <a:prstClr val="black"/>
                </a:solidFill>
                <a:latin typeface="Calibri" pitchFamily="34" charset="0"/>
              </a:rPr>
              <a:pPr/>
              <a:t>8</a:t>
            </a:fld>
            <a:endParaRPr lang="en-US" altLang="en-US">
              <a:solidFill>
                <a:prstClr val="black"/>
              </a:solidFill>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dirty="0" smtClean="0"/>
              <a:t>66% of those surveyed were willing to encounter periodic construction delays if it meant a more consistently smooth ride. </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itchFamily="34" charset="0"/>
              </a:defRPr>
            </a:lvl1pPr>
            <a:lvl2pPr marL="769770" indent="-296066">
              <a:defRPr>
                <a:solidFill>
                  <a:schemeClr val="tx1"/>
                </a:solidFill>
                <a:latin typeface="Franklin Gothic Book" pitchFamily="34" charset="0"/>
              </a:defRPr>
            </a:lvl2pPr>
            <a:lvl3pPr marL="1184262" indent="-236852">
              <a:defRPr>
                <a:solidFill>
                  <a:schemeClr val="tx1"/>
                </a:solidFill>
                <a:latin typeface="Franklin Gothic Book" pitchFamily="34" charset="0"/>
              </a:defRPr>
            </a:lvl3pPr>
            <a:lvl4pPr marL="1657967" indent="-236852">
              <a:defRPr>
                <a:solidFill>
                  <a:schemeClr val="tx1"/>
                </a:solidFill>
                <a:latin typeface="Franklin Gothic Book" pitchFamily="34" charset="0"/>
              </a:defRPr>
            </a:lvl4pPr>
            <a:lvl5pPr marL="2131672" indent="-236852">
              <a:defRPr>
                <a:solidFill>
                  <a:schemeClr val="tx1"/>
                </a:solidFill>
                <a:latin typeface="Franklin Gothic Book" pitchFamily="34" charset="0"/>
              </a:defRPr>
            </a:lvl5pPr>
            <a:lvl6pPr marL="2605377" indent="-236852" eaLnBrk="0" fontAlgn="base" hangingPunct="0">
              <a:spcBef>
                <a:spcPct val="0"/>
              </a:spcBef>
              <a:spcAft>
                <a:spcPct val="0"/>
              </a:spcAft>
              <a:defRPr>
                <a:solidFill>
                  <a:schemeClr val="tx1"/>
                </a:solidFill>
                <a:latin typeface="Franklin Gothic Book" pitchFamily="34" charset="0"/>
              </a:defRPr>
            </a:lvl6pPr>
            <a:lvl7pPr marL="3079082" indent="-236852" eaLnBrk="0" fontAlgn="base" hangingPunct="0">
              <a:spcBef>
                <a:spcPct val="0"/>
              </a:spcBef>
              <a:spcAft>
                <a:spcPct val="0"/>
              </a:spcAft>
              <a:defRPr>
                <a:solidFill>
                  <a:schemeClr val="tx1"/>
                </a:solidFill>
                <a:latin typeface="Franklin Gothic Book" pitchFamily="34" charset="0"/>
              </a:defRPr>
            </a:lvl7pPr>
            <a:lvl8pPr marL="3552787" indent="-236852" eaLnBrk="0" fontAlgn="base" hangingPunct="0">
              <a:spcBef>
                <a:spcPct val="0"/>
              </a:spcBef>
              <a:spcAft>
                <a:spcPct val="0"/>
              </a:spcAft>
              <a:defRPr>
                <a:solidFill>
                  <a:schemeClr val="tx1"/>
                </a:solidFill>
                <a:latin typeface="Franklin Gothic Book" pitchFamily="34" charset="0"/>
              </a:defRPr>
            </a:lvl8pPr>
            <a:lvl9pPr marL="4026492" indent="-236852" eaLnBrk="0" fontAlgn="base" hangingPunct="0">
              <a:spcBef>
                <a:spcPct val="0"/>
              </a:spcBef>
              <a:spcAft>
                <a:spcPct val="0"/>
              </a:spcAft>
              <a:defRPr>
                <a:solidFill>
                  <a:schemeClr val="tx1"/>
                </a:solidFill>
                <a:latin typeface="Franklin Gothic Book" pitchFamily="34" charset="0"/>
              </a:defRPr>
            </a:lvl9pPr>
          </a:lstStyle>
          <a:p>
            <a:fld id="{59FF9821-9C23-4DAC-AD6E-CFD66483F70C}" type="slidenum">
              <a:rPr lang="en-US" altLang="en-US">
                <a:solidFill>
                  <a:prstClr val="black"/>
                </a:solidFill>
                <a:latin typeface="Calibri" pitchFamily="34" charset="0"/>
              </a:rPr>
              <a:pPr/>
              <a:t>9</a:t>
            </a:fld>
            <a:endParaRPr lang="en-US" altLang="en-US">
              <a:solidFill>
                <a:prstClr val="black"/>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for Image">
    <p:bg>
      <p:bgPr>
        <a:solidFill>
          <a:schemeClr val="bg1"/>
        </a:solidFill>
        <a:effectLst/>
      </p:bgPr>
    </p:bg>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2" y="2057400"/>
            <a:ext cx="7143752" cy="2819400"/>
          </a:xfrm>
          <a:prstGeom prst="rect">
            <a:avLst/>
          </a:prstGeom>
          <a:gradFill flip="none" rotWithShape="1">
            <a:gsLst>
              <a:gs pos="80000">
                <a:schemeClr val="bg1">
                  <a:alpha val="65000"/>
                </a:schemeClr>
              </a:gs>
              <a:gs pos="0">
                <a:schemeClr val="bg1">
                  <a:alpha val="90000"/>
                </a:schemeClr>
              </a:gs>
              <a:gs pos="100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5"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97116" y="5902348"/>
            <a:ext cx="675084"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743450" y="5902348"/>
            <a:ext cx="4953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543300" y="5876925"/>
            <a:ext cx="959644"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457199" y="2057400"/>
            <a:ext cx="5715001" cy="2819399"/>
          </a:xfrm>
        </p:spPr>
        <p:txBody>
          <a:bodyPr/>
          <a:lstStyle>
            <a:lvl1pPr algn="l">
              <a:defRPr sz="2800" b="1" cap="all" baseline="0">
                <a:solidFill>
                  <a:schemeClr val="tx1">
                    <a:lumMod val="75000"/>
                    <a:lumOff val="2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020937087"/>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9069" y="1910976"/>
            <a:ext cx="4114801" cy="3657600"/>
          </a:xfrm>
        </p:spPr>
        <p:txBody>
          <a:bodyPr>
            <a:noAutofit/>
          </a:bodyPr>
          <a:lstStyle>
            <a:lvl1pPr>
              <a:defRPr sz="1400">
                <a:solidFill>
                  <a:srgbClr val="595959"/>
                </a:solidFill>
              </a:defRPr>
            </a:lvl1pPr>
            <a:lvl2pPr>
              <a:defRPr sz="1400">
                <a:solidFill>
                  <a:srgbClr val="595959"/>
                </a:solidFill>
              </a:defRPr>
            </a:lvl2pPr>
            <a:lvl3pPr>
              <a:defRPr sz="1400">
                <a:solidFill>
                  <a:srgbClr val="595959"/>
                </a:solidFill>
              </a:defRPr>
            </a:lvl3pPr>
            <a:lvl4pPr>
              <a:defRPr sz="1400">
                <a:solidFill>
                  <a:srgbClr val="595959"/>
                </a:solidFill>
              </a:defRPr>
            </a:lvl4pPr>
            <a:lvl5pPr>
              <a:defRPr sz="1400">
                <a:solidFill>
                  <a:srgbClr val="595959"/>
                </a:solidFil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p:txBody>
      </p:sp>
      <p:sp>
        <p:nvSpPr>
          <p:cNvPr id="11" name="Content Placeholder 2"/>
          <p:cNvSpPr>
            <a:spLocks noGrp="1"/>
          </p:cNvSpPr>
          <p:nvPr>
            <p:ph sz="half" idx="13"/>
          </p:nvPr>
        </p:nvSpPr>
        <p:spPr>
          <a:xfrm>
            <a:off x="4521350" y="1910976"/>
            <a:ext cx="4114800" cy="3657600"/>
          </a:xfrm>
        </p:spPr>
        <p:txBody>
          <a:bodyPr>
            <a:noAutofit/>
          </a:bodyPr>
          <a:lstStyle>
            <a:lvl1pPr>
              <a:defRPr sz="1400">
                <a:solidFill>
                  <a:srgbClr val="595959"/>
                </a:solidFill>
              </a:defRPr>
            </a:lvl1pPr>
            <a:lvl2pPr>
              <a:defRPr sz="1400">
                <a:solidFill>
                  <a:srgbClr val="595959"/>
                </a:solidFill>
              </a:defRPr>
            </a:lvl2pPr>
            <a:lvl3pPr>
              <a:defRPr sz="1400">
                <a:solidFill>
                  <a:srgbClr val="595959"/>
                </a:solidFill>
              </a:defRPr>
            </a:lvl3pPr>
            <a:lvl4pPr>
              <a:defRPr sz="1400">
                <a:solidFill>
                  <a:srgbClr val="595959"/>
                </a:solidFill>
              </a:defRPr>
            </a:lvl4pPr>
            <a:lvl5pPr>
              <a:defRPr sz="1400">
                <a:solidFill>
                  <a:srgbClr val="595959"/>
                </a:solidFil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p:txBody>
      </p:sp>
      <p:sp>
        <p:nvSpPr>
          <p:cNvPr id="5" name="Title 4"/>
          <p:cNvSpPr>
            <a:spLocks noGrp="1"/>
          </p:cNvSpPr>
          <p:nvPr>
            <p:ph type="title"/>
          </p:nvPr>
        </p:nvSpPr>
        <p:spPr>
          <a:xfrm>
            <a:off x="400049" y="533399"/>
            <a:ext cx="4114800" cy="1371600"/>
          </a:xfrm>
        </p:spPr>
        <p:txBody>
          <a:bodyPr/>
          <a:lstStyle/>
          <a:p>
            <a:r>
              <a:rPr lang="en-US" dirty="0" smtClean="0"/>
              <a:t>Click to edit Master title style</a:t>
            </a:r>
            <a:endParaRPr lang="en-US" dirty="0"/>
          </a:p>
        </p:txBody>
      </p:sp>
      <p:sp>
        <p:nvSpPr>
          <p:cNvPr id="7" name="Content Placeholder 6"/>
          <p:cNvSpPr>
            <a:spLocks noGrp="1"/>
          </p:cNvSpPr>
          <p:nvPr>
            <p:ph sz="quarter" idx="14"/>
          </p:nvPr>
        </p:nvSpPr>
        <p:spPr>
          <a:xfrm>
            <a:off x="4521352" y="536391"/>
            <a:ext cx="4152182" cy="1368611"/>
          </a:xfrm>
        </p:spPr>
        <p:txBody>
          <a:bodyPr anchor="ctr"/>
          <a:lstStyle>
            <a:lvl1pPr algn="l" defTabSz="457200" rtl="0" eaLnBrk="1" latinLnBrk="0" hangingPunct="1">
              <a:lnSpc>
                <a:spcPct val="80000"/>
              </a:lnSpc>
              <a:spcBef>
                <a:spcPct val="0"/>
              </a:spcBef>
              <a:buNone/>
              <a:defRPr lang="en-US" sz="2800" b="1" i="0" kern="1200" dirty="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pPr lvl="0"/>
            <a:r>
              <a:rPr lang="en-US" dirty="0" smtClean="0"/>
              <a:t>Click to edit Master text styles</a:t>
            </a:r>
          </a:p>
        </p:txBody>
      </p:sp>
      <p:sp>
        <p:nvSpPr>
          <p:cNvPr id="6" name="Slide Number Placeholder 5"/>
          <p:cNvSpPr>
            <a:spLocks noGrp="1"/>
          </p:cNvSpPr>
          <p:nvPr>
            <p:ph type="sldNum" sz="quarter" idx="15"/>
          </p:nvPr>
        </p:nvSpPr>
        <p:spPr/>
        <p:txBody>
          <a:bodyPr/>
          <a:lstStyle>
            <a:lvl1pPr>
              <a:defRPr/>
            </a:lvl1pPr>
          </a:lstStyle>
          <a:p>
            <a:fld id="{D774A38C-7203-47D3-ADB3-B3BA07ADA030}" type="slidenum">
              <a:rPr lang="en-US" altLang="en-US"/>
              <a:pPr/>
              <a:t>‹#›</a:t>
            </a:fld>
            <a:endParaRPr lang="en-US" altLang="en-US"/>
          </a:p>
        </p:txBody>
      </p:sp>
    </p:spTree>
    <p:extLst>
      <p:ext uri="{BB962C8B-B14F-4D97-AF65-F5344CB8AC3E}">
        <p14:creationId xmlns:p14="http://schemas.microsoft.com/office/powerpoint/2010/main" val="2856227795"/>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pact Dark">
    <p:bg>
      <p:bgPr>
        <a:solidFill>
          <a:schemeClr val="bg1"/>
        </a:solidFill>
        <a:effectLst/>
      </p:bgPr>
    </p:bg>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887150" y="6096019"/>
            <a:ext cx="6715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238250" y="6102369"/>
            <a:ext cx="4762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914400"/>
            <a:ext cx="8686800" cy="4495800"/>
          </a:xfrm>
        </p:spPr>
        <p:txBody>
          <a:bodyPr anchor="b"/>
          <a:lstStyle>
            <a:lvl1pPr>
              <a:lnSpc>
                <a:spcPct val="110000"/>
              </a:lnSpc>
              <a:defRPr sz="2800" b="1" cap="none" baseline="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5" name="Picture Placeholder 4"/>
          <p:cNvSpPr>
            <a:spLocks noGrp="1"/>
          </p:cNvSpPr>
          <p:nvPr>
            <p:ph type="pic" sz="quarter" idx="10"/>
          </p:nvPr>
        </p:nvSpPr>
        <p:spPr>
          <a:xfrm>
            <a:off x="457200" y="5912802"/>
            <a:ext cx="548640" cy="731520"/>
          </a:xfrm>
        </p:spPr>
        <p:txBody>
          <a:bodyPr rtlCol="0">
            <a:noAutofit/>
          </a:bodyPr>
          <a:lstStyle>
            <a:lvl1pPr>
              <a:defRPr>
                <a:solidFill>
                  <a:schemeClr val="bg1"/>
                </a:solidFill>
              </a:defRPr>
            </a:lvl1pPr>
          </a:lstStyle>
          <a:p>
            <a:pPr lvl="0"/>
            <a:r>
              <a:rPr lang="en-US" noProof="0" smtClean="0"/>
              <a:t>Click icon to add picture</a:t>
            </a:r>
            <a:endParaRPr lang="en-US" noProof="0" dirty="0"/>
          </a:p>
        </p:txBody>
      </p:sp>
      <p:sp>
        <p:nvSpPr>
          <p:cNvPr id="8" name="Slide Number Placeholder 3"/>
          <p:cNvSpPr>
            <a:spLocks noGrp="1"/>
          </p:cNvSpPr>
          <p:nvPr>
            <p:ph type="sldNum" sz="quarter" idx="11"/>
          </p:nvPr>
        </p:nvSpPr>
        <p:spPr/>
        <p:txBody>
          <a:bodyPr/>
          <a:lstStyle>
            <a:lvl1pPr>
              <a:defRPr>
                <a:solidFill>
                  <a:schemeClr val="bg1"/>
                </a:solidFill>
              </a:defRPr>
            </a:lvl1pPr>
          </a:lstStyle>
          <a:p>
            <a:fld id="{AC2DB45E-C3BD-487E-BC81-C399BD71F762}"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59031215"/>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Impact Dark">
    <p:bg>
      <p:bgPr>
        <a:solidFill>
          <a:schemeClr val="bg1"/>
        </a:solidFill>
        <a:effectLst/>
      </p:bgPr>
    </p:bg>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t="9415" r="3226" b="2703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28859" y="731838"/>
            <a:ext cx="6715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1150" y="738188"/>
            <a:ext cx="47506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7200" y="665163"/>
            <a:ext cx="959644"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280160"/>
            <a:ext cx="8686800" cy="3520440"/>
          </a:xfrm>
        </p:spPr>
        <p:txBody>
          <a:bodyPr/>
          <a:lstStyle>
            <a:lvl1pPr>
              <a:lnSpc>
                <a:spcPct val="110000"/>
              </a:lnSpc>
              <a:defRPr sz="2800" b="1" cap="none" baseline="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7" name="Slide Number Placeholder 2"/>
          <p:cNvSpPr>
            <a:spLocks noGrp="1"/>
          </p:cNvSpPr>
          <p:nvPr>
            <p:ph type="sldNum" sz="quarter" idx="10"/>
          </p:nvPr>
        </p:nvSpPr>
        <p:spPr/>
        <p:txBody>
          <a:bodyPr/>
          <a:lstStyle>
            <a:lvl1pPr>
              <a:defRPr b="1"/>
            </a:lvl1pPr>
          </a:lstStyle>
          <a:p>
            <a:fld id="{5D07CE63-5582-4EBB-B9A1-32DD89BD313D}" type="slidenum">
              <a:rPr lang="en-US" altLang="en-US"/>
              <a:pPr/>
              <a:t>‹#›</a:t>
            </a:fld>
            <a:endParaRPr lang="en-US" altLang="en-US"/>
          </a:p>
        </p:txBody>
      </p:sp>
    </p:spTree>
    <p:extLst>
      <p:ext uri="{BB962C8B-B14F-4D97-AF65-F5344CB8AC3E}">
        <p14:creationId xmlns:p14="http://schemas.microsoft.com/office/powerpoint/2010/main" val="1728345575"/>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Impact Dark">
    <p:bg>
      <p:bgPr>
        <a:solidFill>
          <a:schemeClr val="bg1"/>
        </a:solidFill>
        <a:effectLst/>
      </p:bgPr>
    </p:bg>
    <p:spTree>
      <p:nvGrpSpPr>
        <p:cNvPr id="1" name=""/>
        <p:cNvGrpSpPr/>
        <p:nvPr/>
      </p:nvGrpSpPr>
      <p:grpSpPr>
        <a:xfrm>
          <a:off x="0" y="0"/>
          <a:ext cx="0" cy="0"/>
          <a:chOff x="0" y="0"/>
          <a:chExt cx="0" cy="0"/>
        </a:xfrm>
      </p:grpSpPr>
      <p:pic>
        <p:nvPicPr>
          <p:cNvPr id="3" name="Picture 9" descr="http://media.merchantcircle.com/21687765/Asphalt%20Road_full.jpe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0" y="3657600"/>
            <a:ext cx="9144000" cy="3200400"/>
          </a:xfrm>
          <a:prstGeom prst="rect">
            <a:avLst/>
          </a:prstGeom>
          <a:solidFill>
            <a:srgbClr val="00B87F">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5" name="Picture 1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00" y="6096019"/>
            <a:ext cx="6715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38300" y="6102369"/>
            <a:ext cx="47506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7200" y="6065838"/>
            <a:ext cx="959644"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914400"/>
            <a:ext cx="8686800" cy="4495800"/>
          </a:xfrm>
        </p:spPr>
        <p:txBody>
          <a:bodyPr anchor="b"/>
          <a:lstStyle>
            <a:lvl1pPr>
              <a:lnSpc>
                <a:spcPct val="110000"/>
              </a:lnSpc>
              <a:defRPr sz="2800" b="1" cap="none" baseline="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8" name="Slide Number Placeholder 2"/>
          <p:cNvSpPr>
            <a:spLocks noGrp="1"/>
          </p:cNvSpPr>
          <p:nvPr>
            <p:ph type="sldNum" sz="quarter" idx="10"/>
          </p:nvPr>
        </p:nvSpPr>
        <p:spPr/>
        <p:txBody>
          <a:bodyPr/>
          <a:lstStyle>
            <a:lvl1pPr>
              <a:defRPr>
                <a:solidFill>
                  <a:schemeClr val="bg1"/>
                </a:solidFill>
              </a:defRPr>
            </a:lvl1pPr>
          </a:lstStyle>
          <a:p>
            <a:fld id="{A960FFFF-8B63-4558-AEAE-2C86CC6302B4}"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417107179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Impact Dark">
    <p:bg>
      <p:bgPr>
        <a:solidFill>
          <a:schemeClr val="bg1"/>
        </a:solidFill>
        <a:effectLst/>
      </p:bgPr>
    </p:bg>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0" y="3657600"/>
            <a:ext cx="9144000" cy="3200400"/>
          </a:xfrm>
          <a:prstGeom prst="rect">
            <a:avLst/>
          </a:prstGeom>
          <a:solidFill>
            <a:srgbClr val="00A471">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5"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6065838"/>
            <a:ext cx="959644"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286000" y="6096019"/>
            <a:ext cx="6715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38300" y="6102369"/>
            <a:ext cx="47506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914400"/>
            <a:ext cx="8686800" cy="4495800"/>
          </a:xfrm>
        </p:spPr>
        <p:txBody>
          <a:bodyPr anchor="b"/>
          <a:lstStyle>
            <a:lvl1pPr>
              <a:lnSpc>
                <a:spcPct val="110000"/>
              </a:lnSpc>
              <a:defRPr sz="2800" b="1" cap="none" baseline="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8" name="Slide Number Placeholder 2"/>
          <p:cNvSpPr>
            <a:spLocks noGrp="1"/>
          </p:cNvSpPr>
          <p:nvPr>
            <p:ph type="sldNum" sz="quarter" idx="10"/>
          </p:nvPr>
        </p:nvSpPr>
        <p:spPr/>
        <p:txBody>
          <a:bodyPr/>
          <a:lstStyle>
            <a:lvl1pPr>
              <a:defRPr>
                <a:solidFill>
                  <a:schemeClr val="bg1"/>
                </a:solidFill>
              </a:defRPr>
            </a:lvl1pPr>
          </a:lstStyle>
          <a:p>
            <a:fld id="{5355FFE9-7C58-4C26-8CE5-E98B5961A6B6}"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871058380"/>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asic Blank">
    <p:spTree>
      <p:nvGrpSpPr>
        <p:cNvPr id="1" name=""/>
        <p:cNvGrpSpPr/>
        <p:nvPr/>
      </p:nvGrpSpPr>
      <p:grpSpPr>
        <a:xfrm>
          <a:off x="0" y="0"/>
          <a:ext cx="0" cy="0"/>
          <a:chOff x="0" y="0"/>
          <a:chExt cx="0" cy="0"/>
        </a:xfrm>
      </p:grpSpPr>
      <p:sp>
        <p:nvSpPr>
          <p:cNvPr id="14" name="Title 1"/>
          <p:cNvSpPr>
            <a:spLocks noGrp="1"/>
          </p:cNvSpPr>
          <p:nvPr>
            <p:ph type="title"/>
          </p:nvPr>
        </p:nvSpPr>
        <p:spPr>
          <a:xfrm>
            <a:off x="380999" y="507998"/>
            <a:ext cx="8284464" cy="1371600"/>
          </a:xfrm>
        </p:spPr>
        <p:txBody>
          <a:bodyPr/>
          <a:lstStyle>
            <a:lvl1pPr algn="l">
              <a:defRPr sz="2800">
                <a:solidFill>
                  <a:schemeClr val="tx1">
                    <a:lumMod val="75000"/>
                    <a:lumOff val="25000"/>
                  </a:schemeClr>
                </a:solidFill>
              </a:defRPr>
            </a:lvl1pPr>
          </a:lstStyle>
          <a:p>
            <a:r>
              <a:rPr lang="en-US"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fld id="{B6E5E85F-894B-44C8-AA01-1C0743B9CAE5}" type="slidenum">
              <a:rPr lang="en-US" altLang="en-US"/>
              <a:pPr/>
              <a:t>‹#›</a:t>
            </a:fld>
            <a:endParaRPr lang="en-US" altLang="en-US"/>
          </a:p>
        </p:txBody>
      </p:sp>
    </p:spTree>
    <p:extLst>
      <p:ext uri="{BB962C8B-B14F-4D97-AF65-F5344CB8AC3E}">
        <p14:creationId xmlns:p14="http://schemas.microsoft.com/office/powerpoint/2010/main" val="103240299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asic Blank">
    <p:spTree>
      <p:nvGrpSpPr>
        <p:cNvPr id="1" name=""/>
        <p:cNvGrpSpPr/>
        <p:nvPr/>
      </p:nvGrpSpPr>
      <p:grpSpPr>
        <a:xfrm>
          <a:off x="0" y="0"/>
          <a:ext cx="0" cy="0"/>
          <a:chOff x="0" y="0"/>
          <a:chExt cx="0" cy="0"/>
        </a:xfrm>
      </p:grpSpPr>
      <p:sp>
        <p:nvSpPr>
          <p:cNvPr id="3" name="Rectangle 2"/>
          <p:cNvSpPr/>
          <p:nvPr userDrawn="1"/>
        </p:nvSpPr>
        <p:spPr>
          <a:xfrm>
            <a:off x="381000" y="5638800"/>
            <a:ext cx="3390900" cy="1219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4" name="Title 1"/>
          <p:cNvSpPr>
            <a:spLocks noGrp="1"/>
          </p:cNvSpPr>
          <p:nvPr>
            <p:ph type="title"/>
          </p:nvPr>
        </p:nvSpPr>
        <p:spPr>
          <a:xfrm>
            <a:off x="380999" y="507998"/>
            <a:ext cx="8284464" cy="1371600"/>
          </a:xfrm>
        </p:spPr>
        <p:txBody>
          <a:bodyPr/>
          <a:lstStyle>
            <a:lvl1pPr algn="l">
              <a:defRPr sz="2800">
                <a:solidFill>
                  <a:schemeClr val="tx1">
                    <a:lumMod val="75000"/>
                    <a:lumOff val="25000"/>
                  </a:schemeClr>
                </a:solidFill>
              </a:defRPr>
            </a:lvl1pPr>
          </a:lstStyle>
          <a:p>
            <a:r>
              <a:rPr lang="en-US" smtClean="0"/>
              <a:t>Click to edit Master title style</a:t>
            </a:r>
            <a:endParaRPr lang="en-US" dirty="0"/>
          </a:p>
        </p:txBody>
      </p:sp>
      <p:sp>
        <p:nvSpPr>
          <p:cNvPr id="4" name="Slide Number Placeholder 2"/>
          <p:cNvSpPr>
            <a:spLocks noGrp="1"/>
          </p:cNvSpPr>
          <p:nvPr>
            <p:ph type="sldNum" sz="quarter" idx="10"/>
          </p:nvPr>
        </p:nvSpPr>
        <p:spPr/>
        <p:txBody>
          <a:bodyPr/>
          <a:lstStyle>
            <a:lvl1pPr>
              <a:defRPr/>
            </a:lvl1pPr>
          </a:lstStyle>
          <a:p>
            <a:fld id="{E4EE8E80-3E5D-4F37-B2A8-F08878D35A8B}" type="slidenum">
              <a:rPr lang="en-US" altLang="en-US"/>
              <a:pPr/>
              <a:t>‹#›</a:t>
            </a:fld>
            <a:endParaRPr lang="en-US" altLang="en-US"/>
          </a:p>
        </p:txBody>
      </p:sp>
    </p:spTree>
    <p:extLst>
      <p:ext uri="{BB962C8B-B14F-4D97-AF65-F5344CB8AC3E}">
        <p14:creationId xmlns:p14="http://schemas.microsoft.com/office/powerpoint/2010/main" val="354282072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9069" y="1910976"/>
            <a:ext cx="4114801" cy="3657600"/>
          </a:xfrm>
        </p:spPr>
        <p:txBody>
          <a:bodyPr>
            <a:noAutofit/>
          </a:bodyPr>
          <a:lstStyle>
            <a:lvl1pPr>
              <a:defRPr sz="1400">
                <a:solidFill>
                  <a:srgbClr val="595959"/>
                </a:solidFill>
              </a:defRPr>
            </a:lvl1pPr>
            <a:lvl2pPr>
              <a:defRPr sz="1400">
                <a:solidFill>
                  <a:srgbClr val="595959"/>
                </a:solidFill>
              </a:defRPr>
            </a:lvl2pPr>
            <a:lvl3pPr>
              <a:defRPr sz="1400">
                <a:solidFill>
                  <a:srgbClr val="595959"/>
                </a:solidFill>
              </a:defRPr>
            </a:lvl3pPr>
            <a:lvl4pPr>
              <a:defRPr sz="1400">
                <a:solidFill>
                  <a:srgbClr val="595959"/>
                </a:solidFill>
              </a:defRPr>
            </a:lvl4pPr>
            <a:lvl5pPr>
              <a:defRPr sz="1400">
                <a:solidFill>
                  <a:srgbClr val="595959"/>
                </a:solidFil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p:txBody>
      </p:sp>
      <p:sp>
        <p:nvSpPr>
          <p:cNvPr id="11" name="Content Placeholder 2"/>
          <p:cNvSpPr>
            <a:spLocks noGrp="1"/>
          </p:cNvSpPr>
          <p:nvPr>
            <p:ph sz="half" idx="13"/>
          </p:nvPr>
        </p:nvSpPr>
        <p:spPr>
          <a:xfrm>
            <a:off x="4521350" y="1910976"/>
            <a:ext cx="4114800" cy="3657600"/>
          </a:xfrm>
        </p:spPr>
        <p:txBody>
          <a:bodyPr>
            <a:noAutofit/>
          </a:bodyPr>
          <a:lstStyle>
            <a:lvl1pPr>
              <a:defRPr sz="1400">
                <a:solidFill>
                  <a:srgbClr val="595959"/>
                </a:solidFill>
              </a:defRPr>
            </a:lvl1pPr>
            <a:lvl2pPr>
              <a:defRPr sz="1400">
                <a:solidFill>
                  <a:srgbClr val="595959"/>
                </a:solidFill>
              </a:defRPr>
            </a:lvl2pPr>
            <a:lvl3pPr>
              <a:defRPr sz="1400">
                <a:solidFill>
                  <a:srgbClr val="595959"/>
                </a:solidFill>
              </a:defRPr>
            </a:lvl3pPr>
            <a:lvl4pPr>
              <a:defRPr sz="1400">
                <a:solidFill>
                  <a:srgbClr val="595959"/>
                </a:solidFill>
              </a:defRPr>
            </a:lvl4pPr>
            <a:lvl5pPr>
              <a:defRPr sz="1400">
                <a:solidFill>
                  <a:srgbClr val="595959"/>
                </a:solidFil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p:txBody>
      </p:sp>
      <p:sp>
        <p:nvSpPr>
          <p:cNvPr id="5" name="Title 4"/>
          <p:cNvSpPr>
            <a:spLocks noGrp="1"/>
          </p:cNvSpPr>
          <p:nvPr>
            <p:ph type="title"/>
          </p:nvPr>
        </p:nvSpPr>
        <p:spPr>
          <a:xfrm>
            <a:off x="400049" y="533399"/>
            <a:ext cx="4114800" cy="1371600"/>
          </a:xfrm>
        </p:spPr>
        <p:txBody>
          <a:bodyPr/>
          <a:lstStyle/>
          <a:p>
            <a:r>
              <a:rPr lang="en-US" dirty="0" smtClean="0"/>
              <a:t>Click to edit Master title style</a:t>
            </a:r>
            <a:endParaRPr lang="en-US" dirty="0"/>
          </a:p>
        </p:txBody>
      </p:sp>
      <p:sp>
        <p:nvSpPr>
          <p:cNvPr id="7" name="Content Placeholder 6"/>
          <p:cNvSpPr>
            <a:spLocks noGrp="1"/>
          </p:cNvSpPr>
          <p:nvPr>
            <p:ph sz="quarter" idx="14"/>
          </p:nvPr>
        </p:nvSpPr>
        <p:spPr>
          <a:xfrm>
            <a:off x="4521352" y="536391"/>
            <a:ext cx="4152182" cy="1368611"/>
          </a:xfrm>
        </p:spPr>
        <p:txBody>
          <a:bodyPr anchor="ctr"/>
          <a:lstStyle>
            <a:lvl1pPr algn="l" defTabSz="457200" rtl="0" eaLnBrk="1" latinLnBrk="0" hangingPunct="1">
              <a:lnSpc>
                <a:spcPct val="80000"/>
              </a:lnSpc>
              <a:spcBef>
                <a:spcPct val="0"/>
              </a:spcBef>
              <a:buNone/>
              <a:defRPr lang="en-US" sz="2800" b="1" i="0" kern="1200" dirty="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pPr lvl="0"/>
            <a:r>
              <a:rPr lang="en-US" dirty="0" smtClean="0"/>
              <a:t>Click to edit Master text styles</a:t>
            </a:r>
          </a:p>
        </p:txBody>
      </p:sp>
      <p:sp>
        <p:nvSpPr>
          <p:cNvPr id="6" name="Slide Number Placeholder 5"/>
          <p:cNvSpPr>
            <a:spLocks noGrp="1"/>
          </p:cNvSpPr>
          <p:nvPr>
            <p:ph type="sldNum" sz="quarter" idx="15"/>
          </p:nvPr>
        </p:nvSpPr>
        <p:spPr/>
        <p:txBody>
          <a:bodyPr/>
          <a:lstStyle>
            <a:lvl1pPr>
              <a:defRPr/>
            </a:lvl1pPr>
          </a:lstStyle>
          <a:p>
            <a:fld id="{D774A38C-7203-47D3-ADB3-B3BA07ADA030}" type="slidenum">
              <a:rPr lang="en-US" altLang="en-US"/>
              <a:pPr/>
              <a:t>‹#›</a:t>
            </a:fld>
            <a:endParaRPr lang="en-US" altLang="en-US"/>
          </a:p>
        </p:txBody>
      </p:sp>
    </p:spTree>
    <p:extLst>
      <p:ext uri="{BB962C8B-B14F-4D97-AF65-F5344CB8AC3E}">
        <p14:creationId xmlns:p14="http://schemas.microsoft.com/office/powerpoint/2010/main" val="418432344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pact Dark">
    <p:bg>
      <p:bgPr>
        <a:solidFill>
          <a:schemeClr val="bg1"/>
        </a:solidFill>
        <a:effectLst/>
      </p:bgPr>
    </p:bg>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887152" y="6096023"/>
            <a:ext cx="6715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238250" y="6102373"/>
            <a:ext cx="4762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914400"/>
            <a:ext cx="8686800" cy="4495800"/>
          </a:xfrm>
        </p:spPr>
        <p:txBody>
          <a:bodyPr anchor="b"/>
          <a:lstStyle>
            <a:lvl1pPr>
              <a:lnSpc>
                <a:spcPct val="110000"/>
              </a:lnSpc>
              <a:defRPr sz="2800" b="1" cap="none" baseline="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5" name="Picture Placeholder 4"/>
          <p:cNvSpPr>
            <a:spLocks noGrp="1"/>
          </p:cNvSpPr>
          <p:nvPr>
            <p:ph type="pic" sz="quarter" idx="10"/>
          </p:nvPr>
        </p:nvSpPr>
        <p:spPr>
          <a:xfrm>
            <a:off x="457200" y="5912802"/>
            <a:ext cx="548640" cy="731520"/>
          </a:xfrm>
        </p:spPr>
        <p:txBody>
          <a:bodyPr rtlCol="0">
            <a:noAutofit/>
          </a:bodyPr>
          <a:lstStyle>
            <a:lvl1pPr>
              <a:defRPr>
                <a:solidFill>
                  <a:schemeClr val="bg1"/>
                </a:solidFill>
              </a:defRPr>
            </a:lvl1pPr>
          </a:lstStyle>
          <a:p>
            <a:pPr lvl="0"/>
            <a:r>
              <a:rPr lang="en-US" noProof="0" smtClean="0"/>
              <a:t>Click icon to add picture</a:t>
            </a:r>
            <a:endParaRPr lang="en-US" noProof="0" dirty="0"/>
          </a:p>
        </p:txBody>
      </p:sp>
      <p:sp>
        <p:nvSpPr>
          <p:cNvPr id="8" name="Slide Number Placeholder 3"/>
          <p:cNvSpPr>
            <a:spLocks noGrp="1"/>
          </p:cNvSpPr>
          <p:nvPr>
            <p:ph type="sldNum" sz="quarter" idx="11"/>
          </p:nvPr>
        </p:nvSpPr>
        <p:spPr/>
        <p:txBody>
          <a:bodyPr/>
          <a:lstStyle>
            <a:lvl1pPr>
              <a:defRPr>
                <a:solidFill>
                  <a:schemeClr val="bg1"/>
                </a:solidFill>
              </a:defRPr>
            </a:lvl1pPr>
          </a:lstStyle>
          <a:p>
            <a:fld id="{AC2DB45E-C3BD-487E-BC81-C399BD71F762}"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22873080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Impact Dark">
    <p:bg>
      <p:bgPr>
        <a:solidFill>
          <a:schemeClr val="bg1"/>
        </a:solidFill>
        <a:effectLst/>
      </p:bgPr>
    </p:bg>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t="9415" r="3226" b="2703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28861" y="731838"/>
            <a:ext cx="6715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1150" y="738188"/>
            <a:ext cx="47506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7200" y="665163"/>
            <a:ext cx="959644"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280160"/>
            <a:ext cx="8686800" cy="3520440"/>
          </a:xfrm>
        </p:spPr>
        <p:txBody>
          <a:bodyPr/>
          <a:lstStyle>
            <a:lvl1pPr>
              <a:lnSpc>
                <a:spcPct val="110000"/>
              </a:lnSpc>
              <a:defRPr sz="2800" b="1" cap="none" baseline="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7" name="Slide Number Placeholder 2"/>
          <p:cNvSpPr>
            <a:spLocks noGrp="1"/>
          </p:cNvSpPr>
          <p:nvPr>
            <p:ph type="sldNum" sz="quarter" idx="10"/>
          </p:nvPr>
        </p:nvSpPr>
        <p:spPr/>
        <p:txBody>
          <a:bodyPr/>
          <a:lstStyle>
            <a:lvl1pPr>
              <a:defRPr b="1"/>
            </a:lvl1pPr>
          </a:lstStyle>
          <a:p>
            <a:fld id="{5D07CE63-5582-4EBB-B9A1-32DD89BD313D}" type="slidenum">
              <a:rPr lang="en-US" altLang="en-US"/>
              <a:pPr/>
              <a:t>‹#›</a:t>
            </a:fld>
            <a:endParaRPr lang="en-US" altLang="en-US"/>
          </a:p>
        </p:txBody>
      </p:sp>
    </p:spTree>
    <p:extLst>
      <p:ext uri="{BB962C8B-B14F-4D97-AF65-F5344CB8AC3E}">
        <p14:creationId xmlns:p14="http://schemas.microsoft.com/office/powerpoint/2010/main" val="111886407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Impact Dark">
    <p:bg>
      <p:bgPr>
        <a:solidFill>
          <a:schemeClr val="bg1"/>
        </a:solidFill>
        <a:effectLst/>
      </p:bgPr>
    </p:bg>
    <p:spTree>
      <p:nvGrpSpPr>
        <p:cNvPr id="1" name=""/>
        <p:cNvGrpSpPr/>
        <p:nvPr/>
      </p:nvGrpSpPr>
      <p:grpSpPr>
        <a:xfrm>
          <a:off x="0" y="0"/>
          <a:ext cx="0" cy="0"/>
          <a:chOff x="0" y="0"/>
          <a:chExt cx="0" cy="0"/>
        </a:xfrm>
      </p:grpSpPr>
      <p:pic>
        <p:nvPicPr>
          <p:cNvPr id="3" name="Picture 9" descr="http://media.merchantcircle.com/21687765/Asphalt%20Road_full.jpe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0" y="3657600"/>
            <a:ext cx="9144000" cy="3200400"/>
          </a:xfrm>
          <a:prstGeom prst="rect">
            <a:avLst/>
          </a:prstGeom>
          <a:solidFill>
            <a:srgbClr val="00B87F">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5" name="Picture 1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00" y="6096023"/>
            <a:ext cx="6715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38300" y="6102373"/>
            <a:ext cx="47506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7200" y="6065838"/>
            <a:ext cx="959644"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914400"/>
            <a:ext cx="8686800" cy="4495800"/>
          </a:xfrm>
        </p:spPr>
        <p:txBody>
          <a:bodyPr anchor="b"/>
          <a:lstStyle>
            <a:lvl1pPr>
              <a:lnSpc>
                <a:spcPct val="110000"/>
              </a:lnSpc>
              <a:defRPr sz="2800" b="1" cap="none" baseline="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8" name="Slide Number Placeholder 2"/>
          <p:cNvSpPr>
            <a:spLocks noGrp="1"/>
          </p:cNvSpPr>
          <p:nvPr>
            <p:ph type="sldNum" sz="quarter" idx="10"/>
          </p:nvPr>
        </p:nvSpPr>
        <p:spPr/>
        <p:txBody>
          <a:bodyPr/>
          <a:lstStyle>
            <a:lvl1pPr>
              <a:defRPr>
                <a:solidFill>
                  <a:schemeClr val="bg1"/>
                </a:solidFill>
              </a:defRPr>
            </a:lvl1pPr>
          </a:lstStyle>
          <a:p>
            <a:fld id="{A960FFFF-8B63-4558-AEAE-2C86CC6302B4}"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40037593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Impact Dark">
    <p:bg>
      <p:bgPr>
        <a:solidFill>
          <a:schemeClr val="bg1"/>
        </a:solidFill>
        <a:effectLst/>
      </p:bgPr>
    </p:bg>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0" y="3657600"/>
            <a:ext cx="9144000" cy="3200400"/>
          </a:xfrm>
          <a:prstGeom prst="rect">
            <a:avLst/>
          </a:prstGeom>
          <a:solidFill>
            <a:srgbClr val="00A471">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5"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6065838"/>
            <a:ext cx="959644"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286000" y="6096023"/>
            <a:ext cx="6715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38300" y="6102373"/>
            <a:ext cx="47506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914400"/>
            <a:ext cx="8686800" cy="4495800"/>
          </a:xfrm>
        </p:spPr>
        <p:txBody>
          <a:bodyPr anchor="b"/>
          <a:lstStyle>
            <a:lvl1pPr>
              <a:lnSpc>
                <a:spcPct val="110000"/>
              </a:lnSpc>
              <a:defRPr sz="2800" b="1" cap="none" baseline="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8" name="Slide Number Placeholder 2"/>
          <p:cNvSpPr>
            <a:spLocks noGrp="1"/>
          </p:cNvSpPr>
          <p:nvPr>
            <p:ph type="sldNum" sz="quarter" idx="10"/>
          </p:nvPr>
        </p:nvSpPr>
        <p:spPr/>
        <p:txBody>
          <a:bodyPr/>
          <a:lstStyle>
            <a:lvl1pPr>
              <a:defRPr>
                <a:solidFill>
                  <a:schemeClr val="bg1"/>
                </a:solidFill>
              </a:defRPr>
            </a:lvl1pPr>
          </a:lstStyle>
          <a:p>
            <a:fld id="{5355FFE9-7C58-4C26-8CE5-E98B5961A6B6}"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2379520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asic Blank">
    <p:spTree>
      <p:nvGrpSpPr>
        <p:cNvPr id="1" name=""/>
        <p:cNvGrpSpPr/>
        <p:nvPr/>
      </p:nvGrpSpPr>
      <p:grpSpPr>
        <a:xfrm>
          <a:off x="0" y="0"/>
          <a:ext cx="0" cy="0"/>
          <a:chOff x="0" y="0"/>
          <a:chExt cx="0" cy="0"/>
        </a:xfrm>
      </p:grpSpPr>
      <p:sp>
        <p:nvSpPr>
          <p:cNvPr id="14" name="Title 1"/>
          <p:cNvSpPr>
            <a:spLocks noGrp="1"/>
          </p:cNvSpPr>
          <p:nvPr>
            <p:ph type="title"/>
          </p:nvPr>
        </p:nvSpPr>
        <p:spPr>
          <a:xfrm>
            <a:off x="380999" y="507998"/>
            <a:ext cx="8284464" cy="1371600"/>
          </a:xfrm>
        </p:spPr>
        <p:txBody>
          <a:bodyPr/>
          <a:lstStyle>
            <a:lvl1pPr algn="l">
              <a:defRPr sz="2800">
                <a:solidFill>
                  <a:schemeClr val="tx1">
                    <a:lumMod val="75000"/>
                    <a:lumOff val="25000"/>
                  </a:schemeClr>
                </a:solidFill>
              </a:defRPr>
            </a:lvl1pPr>
          </a:lstStyle>
          <a:p>
            <a:r>
              <a:rPr lang="en-US"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fld id="{B6E5E85F-894B-44C8-AA01-1C0743B9CAE5}" type="slidenum">
              <a:rPr lang="en-US" altLang="en-US"/>
              <a:pPr/>
              <a:t>‹#›</a:t>
            </a:fld>
            <a:endParaRPr lang="en-US" altLang="en-US"/>
          </a:p>
        </p:txBody>
      </p:sp>
    </p:spTree>
    <p:extLst>
      <p:ext uri="{BB962C8B-B14F-4D97-AF65-F5344CB8AC3E}">
        <p14:creationId xmlns:p14="http://schemas.microsoft.com/office/powerpoint/2010/main" val="421618445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asic Blank">
    <p:spTree>
      <p:nvGrpSpPr>
        <p:cNvPr id="1" name=""/>
        <p:cNvGrpSpPr/>
        <p:nvPr/>
      </p:nvGrpSpPr>
      <p:grpSpPr>
        <a:xfrm>
          <a:off x="0" y="0"/>
          <a:ext cx="0" cy="0"/>
          <a:chOff x="0" y="0"/>
          <a:chExt cx="0" cy="0"/>
        </a:xfrm>
      </p:grpSpPr>
      <p:sp>
        <p:nvSpPr>
          <p:cNvPr id="3" name="Rectangle 2"/>
          <p:cNvSpPr/>
          <p:nvPr userDrawn="1"/>
        </p:nvSpPr>
        <p:spPr>
          <a:xfrm>
            <a:off x="381000" y="5638800"/>
            <a:ext cx="3390900" cy="1219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4" name="Title 1"/>
          <p:cNvSpPr>
            <a:spLocks noGrp="1"/>
          </p:cNvSpPr>
          <p:nvPr>
            <p:ph type="title"/>
          </p:nvPr>
        </p:nvSpPr>
        <p:spPr>
          <a:xfrm>
            <a:off x="380999" y="507998"/>
            <a:ext cx="8284464" cy="1371600"/>
          </a:xfrm>
        </p:spPr>
        <p:txBody>
          <a:bodyPr/>
          <a:lstStyle>
            <a:lvl1pPr algn="l">
              <a:defRPr sz="2800">
                <a:solidFill>
                  <a:schemeClr val="tx1">
                    <a:lumMod val="75000"/>
                    <a:lumOff val="25000"/>
                  </a:schemeClr>
                </a:solidFill>
              </a:defRPr>
            </a:lvl1pPr>
          </a:lstStyle>
          <a:p>
            <a:r>
              <a:rPr lang="en-US" smtClean="0"/>
              <a:t>Click to edit Master title style</a:t>
            </a:r>
            <a:endParaRPr lang="en-US" dirty="0"/>
          </a:p>
        </p:txBody>
      </p:sp>
      <p:sp>
        <p:nvSpPr>
          <p:cNvPr id="4" name="Slide Number Placeholder 2"/>
          <p:cNvSpPr>
            <a:spLocks noGrp="1"/>
          </p:cNvSpPr>
          <p:nvPr>
            <p:ph type="sldNum" sz="quarter" idx="10"/>
          </p:nvPr>
        </p:nvSpPr>
        <p:spPr/>
        <p:txBody>
          <a:bodyPr/>
          <a:lstStyle>
            <a:lvl1pPr>
              <a:defRPr/>
            </a:lvl1pPr>
          </a:lstStyle>
          <a:p>
            <a:fld id="{E4EE8E80-3E5D-4F37-B2A8-F08878D35A8B}" type="slidenum">
              <a:rPr lang="en-US" altLang="en-US"/>
              <a:pPr/>
              <a:t>‹#›</a:t>
            </a:fld>
            <a:endParaRPr lang="en-US" altLang="en-US"/>
          </a:p>
        </p:txBody>
      </p:sp>
    </p:spTree>
    <p:extLst>
      <p:ext uri="{BB962C8B-B14F-4D97-AF65-F5344CB8AC3E}">
        <p14:creationId xmlns:p14="http://schemas.microsoft.com/office/powerpoint/2010/main" val="394466066"/>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for Image">
    <p:bg>
      <p:bgPr>
        <a:solidFill>
          <a:schemeClr val="bg1"/>
        </a:solidFill>
        <a:effectLst/>
      </p:bgPr>
    </p:bg>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2" y="2057400"/>
            <a:ext cx="7143752" cy="2819400"/>
          </a:xfrm>
          <a:prstGeom prst="rect">
            <a:avLst/>
          </a:prstGeom>
          <a:gradFill flip="none" rotWithShape="1">
            <a:gsLst>
              <a:gs pos="80000">
                <a:schemeClr val="bg1">
                  <a:alpha val="65000"/>
                </a:schemeClr>
              </a:gs>
              <a:gs pos="0">
                <a:schemeClr val="bg1">
                  <a:alpha val="90000"/>
                </a:schemeClr>
              </a:gs>
              <a:gs pos="100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5"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97116" y="5902344"/>
            <a:ext cx="675084"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743450" y="5902344"/>
            <a:ext cx="4953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543300" y="5876925"/>
            <a:ext cx="959644"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457199" y="2057400"/>
            <a:ext cx="5715001" cy="2819399"/>
          </a:xfrm>
        </p:spPr>
        <p:txBody>
          <a:bodyPr/>
          <a:lstStyle>
            <a:lvl1pPr algn="l">
              <a:defRPr sz="2800" b="1" cap="all" baseline="0">
                <a:solidFill>
                  <a:schemeClr val="tx1">
                    <a:lumMod val="75000"/>
                    <a:lumOff val="2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60979509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3.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jpeg"/><Relationship Id="rId5" Type="http://schemas.openxmlformats.org/officeDocument/2006/relationships/slideLayout" Target="../slideLayouts/slideLayout13.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lin ang="16200000" scaled="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00050" y="533400"/>
            <a:ext cx="82867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en-US" smtClean="0"/>
              <a:t>CLICK TO EDIT MASTER TITLE STYLE</a:t>
            </a:r>
            <a:endParaRPr lang="en-US" altLang="en-US" smtClean="0"/>
          </a:p>
        </p:txBody>
      </p:sp>
      <p:sp>
        <p:nvSpPr>
          <p:cNvPr id="1027" name="Text Placeholder 2"/>
          <p:cNvSpPr>
            <a:spLocks noGrp="1"/>
          </p:cNvSpPr>
          <p:nvPr>
            <p:ph type="body" idx="1"/>
          </p:nvPr>
        </p:nvSpPr>
        <p:spPr bwMode="auto">
          <a:xfrm>
            <a:off x="400050" y="1943100"/>
            <a:ext cx="82867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p:txBody>
      </p:sp>
      <p:sp>
        <p:nvSpPr>
          <p:cNvPr id="6" name="Slide Number Placeholder 5"/>
          <p:cNvSpPr>
            <a:spLocks noGrp="1"/>
          </p:cNvSpPr>
          <p:nvPr>
            <p:ph type="sldNum" sz="quarter" idx="4"/>
          </p:nvPr>
        </p:nvSpPr>
        <p:spPr>
          <a:xfrm>
            <a:off x="6553200" y="6096023"/>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404040"/>
                </a:solidFill>
                <a:latin typeface="Arial" charset="0"/>
                <a:cs typeface="Arial" charset="0"/>
              </a:defRPr>
            </a:lvl1pPr>
          </a:lstStyle>
          <a:p>
            <a:pPr fontAlgn="base">
              <a:spcBef>
                <a:spcPct val="0"/>
              </a:spcBef>
              <a:spcAft>
                <a:spcPct val="0"/>
              </a:spcAft>
            </a:pPr>
            <a:fld id="{0AD3952A-0721-4E84-8D54-99BDD21309D7}" type="slidenum">
              <a:rPr lang="en-US" altLang="en-US"/>
              <a:pPr fontAlgn="base">
                <a:spcBef>
                  <a:spcPct val="0"/>
                </a:spcBef>
                <a:spcAft>
                  <a:spcPct val="0"/>
                </a:spcAft>
              </a:pPr>
              <a:t>‹#›</a:t>
            </a:fld>
            <a:endParaRPr lang="en-US" altLang="en-US"/>
          </a:p>
        </p:txBody>
      </p:sp>
      <p:pic>
        <p:nvPicPr>
          <p:cNvPr id="1029" name="Picture 4"/>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114551" y="6096023"/>
            <a:ext cx="672704"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416845" y="6102373"/>
            <a:ext cx="496491"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16"/>
          <p:cNvSpPr txBox="1">
            <a:spLocks/>
          </p:cNvSpPr>
          <p:nvPr userDrawn="1"/>
        </p:nvSpPr>
        <p:spPr>
          <a:xfrm>
            <a:off x="389337" y="5867400"/>
            <a:ext cx="548878" cy="731838"/>
          </a:xfrm>
          <a:prstGeom prst="rect">
            <a:avLst/>
          </a:prstGeom>
        </p:spPr>
        <p:txBody>
          <a:bodyPr/>
          <a:lstStyle>
            <a:lvl1pPr marL="0" indent="0" algn="l" defTabSz="457200" rtl="0" eaLnBrk="1" latinLnBrk="0" hangingPunct="1">
              <a:lnSpc>
                <a:spcPct val="110000"/>
              </a:lnSpc>
              <a:spcBef>
                <a:spcPts val="0"/>
              </a:spcBef>
              <a:spcAft>
                <a:spcPts val="600"/>
              </a:spcAft>
              <a:buFont typeface="Arial"/>
              <a:buNone/>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228600" indent="-228600" algn="l" defTabSz="457200" rtl="0" eaLnBrk="1" latinLnBrk="0" hangingPunct="1">
              <a:lnSpc>
                <a:spcPct val="110000"/>
              </a:lnSpc>
              <a:spcBef>
                <a:spcPts val="0"/>
              </a:spcBef>
              <a:spcAft>
                <a:spcPts val="600"/>
              </a:spcAft>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457200" indent="-228600" algn="l" defTabSz="457200" rtl="0" eaLnBrk="1" latinLnBrk="0" hangingPunct="1">
              <a:lnSpc>
                <a:spcPct val="110000"/>
              </a:lnSpc>
              <a:spcBef>
                <a:spcPts val="0"/>
              </a:spcBef>
              <a:spcAft>
                <a:spcPts val="600"/>
              </a:spcAft>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57350" indent="-285750" algn="l" defTabSz="457200" rtl="0" eaLnBrk="1" latinLnBrk="0" hangingPunct="1">
              <a:spcBef>
                <a:spcPct val="20000"/>
              </a:spcBef>
              <a:buFont typeface="Arial" panose="020B0604020202020204" pitchFamily="34" charset="0"/>
              <a:buChar char="•"/>
              <a:defRPr sz="1600" b="0" i="0" kern="1200">
                <a:solidFill>
                  <a:schemeClr val="bg1"/>
                </a:solidFill>
                <a:latin typeface="Franklin Gothic Book" pitchFamily="34" charset="0"/>
                <a:ea typeface="+mn-ea"/>
                <a:cs typeface="Franklin Gothic Book" pitchFamily="34" charset="0"/>
              </a:defRPr>
            </a:lvl4pPr>
            <a:lvl5pPr marL="2114550" indent="-285750" algn="l" defTabSz="457200" rtl="0" eaLnBrk="1" latinLnBrk="0" hangingPunct="1">
              <a:spcBef>
                <a:spcPct val="20000"/>
              </a:spcBef>
              <a:buFont typeface="Arial" panose="020B0604020202020204" pitchFamily="34" charset="0"/>
              <a:buChar char="•"/>
              <a:defRPr sz="1600" b="0" i="0" kern="1200">
                <a:solidFill>
                  <a:schemeClr val="bg1"/>
                </a:solidFill>
                <a:latin typeface="Franklin Gothic Book" pitchFamily="34" charset="0"/>
                <a:ea typeface="+mn-ea"/>
                <a:cs typeface="Franklin Gothic Book"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US" dirty="0">
              <a:solidFill>
                <a:prstClr val="black">
                  <a:lumMod val="75000"/>
                  <a:lumOff val="25000"/>
                </a:prstClr>
              </a:solidFill>
            </a:endParaRPr>
          </a:p>
        </p:txBody>
      </p:sp>
      <p:pic>
        <p:nvPicPr>
          <p:cNvPr id="1032" name="Picture 3"/>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400061" y="6094436"/>
            <a:ext cx="815579"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54003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ransition spd="med">
    <p:fade/>
  </p:transition>
  <p:timing>
    <p:tnLst>
      <p:par>
        <p:cTn id="1" dur="indefinite" restart="never" nodeType="tmRoot"/>
      </p:par>
    </p:tnLst>
  </p:timing>
  <p:hf hdr="0" ftr="0" dt="0"/>
  <p:txStyles>
    <p:titleStyle>
      <a:lvl1pPr algn="l" defTabSz="457200" rtl="0" eaLnBrk="0" fontAlgn="base" hangingPunct="0">
        <a:lnSpc>
          <a:spcPct val="80000"/>
        </a:lnSpc>
        <a:spcBef>
          <a:spcPct val="0"/>
        </a:spcBef>
        <a:spcAft>
          <a:spcPct val="0"/>
        </a:spcAft>
        <a:defRPr sz="2800" b="1" kern="1200">
          <a:solidFill>
            <a:srgbClr val="404040"/>
          </a:solidFill>
          <a:latin typeface="Arial" panose="020B0604020202020204" pitchFamily="34" charset="0"/>
          <a:ea typeface="+mj-ea"/>
          <a:cs typeface="Arial" panose="020B0604020202020204" pitchFamily="34" charset="0"/>
        </a:defRPr>
      </a:lvl1pPr>
      <a:lvl2pPr algn="l" defTabSz="457200" rtl="0" eaLnBrk="0" fontAlgn="base" hangingPunct="0">
        <a:lnSpc>
          <a:spcPct val="80000"/>
        </a:lnSpc>
        <a:spcBef>
          <a:spcPct val="0"/>
        </a:spcBef>
        <a:spcAft>
          <a:spcPct val="0"/>
        </a:spcAft>
        <a:defRPr sz="2800" b="1">
          <a:solidFill>
            <a:srgbClr val="404040"/>
          </a:solidFill>
          <a:latin typeface="Arial" panose="020B0604020202020204" pitchFamily="34" charset="0"/>
          <a:cs typeface="Arial" panose="020B0604020202020204" pitchFamily="34" charset="0"/>
        </a:defRPr>
      </a:lvl2pPr>
      <a:lvl3pPr algn="l" defTabSz="457200" rtl="0" eaLnBrk="0" fontAlgn="base" hangingPunct="0">
        <a:lnSpc>
          <a:spcPct val="80000"/>
        </a:lnSpc>
        <a:spcBef>
          <a:spcPct val="0"/>
        </a:spcBef>
        <a:spcAft>
          <a:spcPct val="0"/>
        </a:spcAft>
        <a:defRPr sz="2800" b="1">
          <a:solidFill>
            <a:srgbClr val="404040"/>
          </a:solidFill>
          <a:latin typeface="Arial" panose="020B0604020202020204" pitchFamily="34" charset="0"/>
          <a:cs typeface="Arial" panose="020B0604020202020204" pitchFamily="34" charset="0"/>
        </a:defRPr>
      </a:lvl3pPr>
      <a:lvl4pPr algn="l" defTabSz="457200" rtl="0" eaLnBrk="0" fontAlgn="base" hangingPunct="0">
        <a:lnSpc>
          <a:spcPct val="80000"/>
        </a:lnSpc>
        <a:spcBef>
          <a:spcPct val="0"/>
        </a:spcBef>
        <a:spcAft>
          <a:spcPct val="0"/>
        </a:spcAft>
        <a:defRPr sz="2800" b="1">
          <a:solidFill>
            <a:srgbClr val="404040"/>
          </a:solidFill>
          <a:latin typeface="Arial" panose="020B0604020202020204" pitchFamily="34" charset="0"/>
          <a:cs typeface="Arial" panose="020B0604020202020204" pitchFamily="34" charset="0"/>
        </a:defRPr>
      </a:lvl4pPr>
      <a:lvl5pPr algn="l" defTabSz="457200" rtl="0" eaLnBrk="0" fontAlgn="base" hangingPunct="0">
        <a:lnSpc>
          <a:spcPct val="80000"/>
        </a:lnSpc>
        <a:spcBef>
          <a:spcPct val="0"/>
        </a:spcBef>
        <a:spcAft>
          <a:spcPct val="0"/>
        </a:spcAft>
        <a:defRPr sz="2800" b="1">
          <a:solidFill>
            <a:srgbClr val="404040"/>
          </a:solidFill>
          <a:latin typeface="Arial" panose="020B0604020202020204" pitchFamily="34" charset="0"/>
          <a:cs typeface="Arial" panose="020B0604020202020204" pitchFamily="34" charset="0"/>
        </a:defRPr>
      </a:lvl5pPr>
      <a:lvl6pPr marL="457200" algn="l" defTabSz="457200" rtl="0" fontAlgn="base">
        <a:lnSpc>
          <a:spcPct val="80000"/>
        </a:lnSpc>
        <a:spcBef>
          <a:spcPct val="0"/>
        </a:spcBef>
        <a:spcAft>
          <a:spcPct val="0"/>
        </a:spcAft>
        <a:defRPr sz="2800" b="1">
          <a:solidFill>
            <a:srgbClr val="404040"/>
          </a:solidFill>
          <a:latin typeface="Arial" panose="020B0604020202020204" pitchFamily="34" charset="0"/>
          <a:cs typeface="Arial" panose="020B0604020202020204" pitchFamily="34" charset="0"/>
        </a:defRPr>
      </a:lvl6pPr>
      <a:lvl7pPr marL="914400" algn="l" defTabSz="457200" rtl="0" fontAlgn="base">
        <a:lnSpc>
          <a:spcPct val="80000"/>
        </a:lnSpc>
        <a:spcBef>
          <a:spcPct val="0"/>
        </a:spcBef>
        <a:spcAft>
          <a:spcPct val="0"/>
        </a:spcAft>
        <a:defRPr sz="2800" b="1">
          <a:solidFill>
            <a:srgbClr val="404040"/>
          </a:solidFill>
          <a:latin typeface="Arial" panose="020B0604020202020204" pitchFamily="34" charset="0"/>
          <a:cs typeface="Arial" panose="020B0604020202020204" pitchFamily="34" charset="0"/>
        </a:defRPr>
      </a:lvl7pPr>
      <a:lvl8pPr marL="1371600" algn="l" defTabSz="457200" rtl="0" fontAlgn="base">
        <a:lnSpc>
          <a:spcPct val="80000"/>
        </a:lnSpc>
        <a:spcBef>
          <a:spcPct val="0"/>
        </a:spcBef>
        <a:spcAft>
          <a:spcPct val="0"/>
        </a:spcAft>
        <a:defRPr sz="2800" b="1">
          <a:solidFill>
            <a:srgbClr val="404040"/>
          </a:solidFill>
          <a:latin typeface="Arial" panose="020B0604020202020204" pitchFamily="34" charset="0"/>
          <a:cs typeface="Arial" panose="020B0604020202020204" pitchFamily="34" charset="0"/>
        </a:defRPr>
      </a:lvl8pPr>
      <a:lvl9pPr marL="1828800" algn="l" defTabSz="457200" rtl="0" fontAlgn="base">
        <a:lnSpc>
          <a:spcPct val="80000"/>
        </a:lnSpc>
        <a:spcBef>
          <a:spcPct val="0"/>
        </a:spcBef>
        <a:spcAft>
          <a:spcPct val="0"/>
        </a:spcAft>
        <a:defRPr sz="2800" b="1">
          <a:solidFill>
            <a:srgbClr val="404040"/>
          </a:solidFill>
          <a:latin typeface="Arial" panose="020B0604020202020204" pitchFamily="34" charset="0"/>
          <a:cs typeface="Arial" panose="020B0604020202020204" pitchFamily="34" charset="0"/>
        </a:defRPr>
      </a:lvl9pPr>
    </p:titleStyle>
    <p:bodyStyle>
      <a:lvl1pPr algn="l" defTabSz="457200" rtl="0" eaLnBrk="0" fontAlgn="base" hangingPunct="0">
        <a:lnSpc>
          <a:spcPct val="110000"/>
        </a:lnSpc>
        <a:spcBef>
          <a:spcPct val="0"/>
        </a:spcBef>
        <a:spcAft>
          <a:spcPts val="600"/>
        </a:spcAft>
        <a:buFont typeface="Arial" charset="0"/>
        <a:defRPr sz="2000" kern="1200">
          <a:solidFill>
            <a:srgbClr val="404040"/>
          </a:solidFill>
          <a:latin typeface="Arial" panose="020B0604020202020204" pitchFamily="34" charset="0"/>
          <a:ea typeface="+mn-ea"/>
          <a:cs typeface="Arial" panose="020B0604020202020204" pitchFamily="34" charset="0"/>
        </a:defRPr>
      </a:lvl1pPr>
      <a:lvl2pPr marL="228600" indent="-228600" algn="l" defTabSz="457200" rtl="0" eaLnBrk="0" fontAlgn="base" hangingPunct="0">
        <a:lnSpc>
          <a:spcPct val="110000"/>
        </a:lnSpc>
        <a:spcBef>
          <a:spcPct val="0"/>
        </a:spcBef>
        <a:spcAft>
          <a:spcPts val="600"/>
        </a:spcAft>
        <a:buFont typeface="Arial" charset="0"/>
        <a:buChar char="•"/>
        <a:defRPr sz="2000" kern="1200">
          <a:solidFill>
            <a:srgbClr val="404040"/>
          </a:solidFill>
          <a:latin typeface="Arial" panose="020B0604020202020204" pitchFamily="34" charset="0"/>
          <a:ea typeface="+mn-ea"/>
          <a:cs typeface="Arial" panose="020B0604020202020204" pitchFamily="34" charset="0"/>
        </a:defRPr>
      </a:lvl2pPr>
      <a:lvl3pPr marL="457200" indent="-228600" algn="l" defTabSz="457200" rtl="0" eaLnBrk="0" fontAlgn="base" hangingPunct="0">
        <a:lnSpc>
          <a:spcPct val="110000"/>
        </a:lnSpc>
        <a:spcBef>
          <a:spcPct val="0"/>
        </a:spcBef>
        <a:spcAft>
          <a:spcPts val="600"/>
        </a:spcAft>
        <a:buFont typeface="Arial" charset="0"/>
        <a:buChar char="•"/>
        <a:defRPr sz="2000" kern="1200">
          <a:solidFill>
            <a:srgbClr val="404040"/>
          </a:solidFill>
          <a:latin typeface="Arial" panose="020B0604020202020204" pitchFamily="34" charset="0"/>
          <a:ea typeface="+mn-ea"/>
          <a:cs typeface="Arial" panose="020B0604020202020204" pitchFamily="34" charset="0"/>
        </a:defRPr>
      </a:lvl3pPr>
      <a:lvl4pPr marL="1657350" indent="-285750" algn="l" defTabSz="457200" rtl="0" eaLnBrk="0" fontAlgn="base" hangingPunct="0">
        <a:spcBef>
          <a:spcPct val="20000"/>
        </a:spcBef>
        <a:spcAft>
          <a:spcPct val="0"/>
        </a:spcAft>
        <a:buFont typeface="Arial" charset="0"/>
        <a:buChar char="•"/>
        <a:defRPr sz="1600" kern="1200">
          <a:solidFill>
            <a:schemeClr val="bg1"/>
          </a:solidFill>
          <a:latin typeface="Franklin Gothic Book" pitchFamily="34" charset="0"/>
          <a:ea typeface="+mn-ea"/>
          <a:cs typeface="Arial" panose="020B0604020202020204" pitchFamily="34" charset="0"/>
        </a:defRPr>
      </a:lvl4pPr>
      <a:lvl5pPr marL="2114550" indent="-285750" algn="l" defTabSz="457200" rtl="0" eaLnBrk="0" fontAlgn="base" hangingPunct="0">
        <a:spcBef>
          <a:spcPct val="20000"/>
        </a:spcBef>
        <a:spcAft>
          <a:spcPct val="0"/>
        </a:spcAft>
        <a:buFont typeface="Arial" charset="0"/>
        <a:buChar char="•"/>
        <a:defRPr sz="1600" kern="1200">
          <a:solidFill>
            <a:schemeClr val="bg1"/>
          </a:solidFill>
          <a:latin typeface="Franklin Gothic Book"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lin ang="16200000" scaled="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00050" y="533400"/>
            <a:ext cx="82867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en-US" smtClean="0"/>
              <a:t>CLICK TO EDIT MASTER TITLE STYLE</a:t>
            </a:r>
            <a:endParaRPr lang="en-US" altLang="en-US" smtClean="0"/>
          </a:p>
        </p:txBody>
      </p:sp>
      <p:sp>
        <p:nvSpPr>
          <p:cNvPr id="1027" name="Text Placeholder 2"/>
          <p:cNvSpPr>
            <a:spLocks noGrp="1"/>
          </p:cNvSpPr>
          <p:nvPr>
            <p:ph type="body" idx="1"/>
          </p:nvPr>
        </p:nvSpPr>
        <p:spPr bwMode="auto">
          <a:xfrm>
            <a:off x="400050" y="1943100"/>
            <a:ext cx="82867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p:txBody>
      </p:sp>
      <p:sp>
        <p:nvSpPr>
          <p:cNvPr id="6" name="Slide Number Placeholder 5"/>
          <p:cNvSpPr>
            <a:spLocks noGrp="1"/>
          </p:cNvSpPr>
          <p:nvPr>
            <p:ph type="sldNum" sz="quarter" idx="4"/>
          </p:nvPr>
        </p:nvSpPr>
        <p:spPr>
          <a:xfrm>
            <a:off x="6553200" y="6096019"/>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404040"/>
                </a:solidFill>
                <a:latin typeface="Arial" charset="0"/>
                <a:cs typeface="Arial" charset="0"/>
              </a:defRPr>
            </a:lvl1pPr>
          </a:lstStyle>
          <a:p>
            <a:pPr fontAlgn="base">
              <a:spcBef>
                <a:spcPct val="0"/>
              </a:spcBef>
              <a:spcAft>
                <a:spcPct val="0"/>
              </a:spcAft>
            </a:pPr>
            <a:fld id="{0AD3952A-0721-4E84-8D54-99BDD21309D7}" type="slidenum">
              <a:rPr lang="en-US" altLang="en-US"/>
              <a:pPr fontAlgn="base">
                <a:spcBef>
                  <a:spcPct val="0"/>
                </a:spcBef>
                <a:spcAft>
                  <a:spcPct val="0"/>
                </a:spcAft>
              </a:pPr>
              <a:t>‹#›</a:t>
            </a:fld>
            <a:endParaRPr lang="en-US" altLang="en-US"/>
          </a:p>
        </p:txBody>
      </p:sp>
      <p:pic>
        <p:nvPicPr>
          <p:cNvPr id="1029" name="Picture 4"/>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114551" y="6096019"/>
            <a:ext cx="672704"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416845" y="6102369"/>
            <a:ext cx="496491"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16"/>
          <p:cNvSpPr txBox="1">
            <a:spLocks/>
          </p:cNvSpPr>
          <p:nvPr userDrawn="1"/>
        </p:nvSpPr>
        <p:spPr>
          <a:xfrm>
            <a:off x="389337" y="5867400"/>
            <a:ext cx="548878" cy="731838"/>
          </a:xfrm>
          <a:prstGeom prst="rect">
            <a:avLst/>
          </a:prstGeom>
        </p:spPr>
        <p:txBody>
          <a:bodyPr/>
          <a:lstStyle>
            <a:lvl1pPr marL="0" indent="0" algn="l" defTabSz="457200" rtl="0" eaLnBrk="1" latinLnBrk="0" hangingPunct="1">
              <a:lnSpc>
                <a:spcPct val="110000"/>
              </a:lnSpc>
              <a:spcBef>
                <a:spcPts val="0"/>
              </a:spcBef>
              <a:spcAft>
                <a:spcPts val="600"/>
              </a:spcAft>
              <a:buFont typeface="Arial"/>
              <a:buNone/>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228600" indent="-228600" algn="l" defTabSz="457200" rtl="0" eaLnBrk="1" latinLnBrk="0" hangingPunct="1">
              <a:lnSpc>
                <a:spcPct val="110000"/>
              </a:lnSpc>
              <a:spcBef>
                <a:spcPts val="0"/>
              </a:spcBef>
              <a:spcAft>
                <a:spcPts val="600"/>
              </a:spcAft>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457200" indent="-228600" algn="l" defTabSz="457200" rtl="0" eaLnBrk="1" latinLnBrk="0" hangingPunct="1">
              <a:lnSpc>
                <a:spcPct val="110000"/>
              </a:lnSpc>
              <a:spcBef>
                <a:spcPts val="0"/>
              </a:spcBef>
              <a:spcAft>
                <a:spcPts val="600"/>
              </a:spcAft>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57350" indent="-285750" algn="l" defTabSz="457200" rtl="0" eaLnBrk="1" latinLnBrk="0" hangingPunct="1">
              <a:spcBef>
                <a:spcPct val="20000"/>
              </a:spcBef>
              <a:buFont typeface="Arial" panose="020B0604020202020204" pitchFamily="34" charset="0"/>
              <a:buChar char="•"/>
              <a:defRPr sz="1600" b="0" i="0" kern="1200">
                <a:solidFill>
                  <a:schemeClr val="bg1"/>
                </a:solidFill>
                <a:latin typeface="Franklin Gothic Book" pitchFamily="34" charset="0"/>
                <a:ea typeface="+mn-ea"/>
                <a:cs typeface="Franklin Gothic Book" pitchFamily="34" charset="0"/>
              </a:defRPr>
            </a:lvl4pPr>
            <a:lvl5pPr marL="2114550" indent="-285750" algn="l" defTabSz="457200" rtl="0" eaLnBrk="1" latinLnBrk="0" hangingPunct="1">
              <a:spcBef>
                <a:spcPct val="20000"/>
              </a:spcBef>
              <a:buFont typeface="Arial" panose="020B0604020202020204" pitchFamily="34" charset="0"/>
              <a:buChar char="•"/>
              <a:defRPr sz="1600" b="0" i="0" kern="1200">
                <a:solidFill>
                  <a:schemeClr val="bg1"/>
                </a:solidFill>
                <a:latin typeface="Franklin Gothic Book" pitchFamily="34" charset="0"/>
                <a:ea typeface="+mn-ea"/>
                <a:cs typeface="Franklin Gothic Book"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US" dirty="0">
              <a:solidFill>
                <a:prstClr val="black">
                  <a:lumMod val="75000"/>
                  <a:lumOff val="25000"/>
                </a:prstClr>
              </a:solidFill>
            </a:endParaRPr>
          </a:p>
        </p:txBody>
      </p:sp>
      <p:pic>
        <p:nvPicPr>
          <p:cNvPr id="1032" name="Picture 3"/>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400059" y="6094432"/>
            <a:ext cx="815579"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857757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p:transition spd="med">
    <p:fade/>
  </p:transition>
  <p:timing>
    <p:tnLst>
      <p:par>
        <p:cTn id="1" dur="indefinite" restart="never" nodeType="tmRoot"/>
      </p:par>
    </p:tnLst>
  </p:timing>
  <p:hf hdr="0" ftr="0" dt="0"/>
  <p:txStyles>
    <p:titleStyle>
      <a:lvl1pPr algn="l" defTabSz="457200" rtl="0" eaLnBrk="0" fontAlgn="base" hangingPunct="0">
        <a:lnSpc>
          <a:spcPct val="80000"/>
        </a:lnSpc>
        <a:spcBef>
          <a:spcPct val="0"/>
        </a:spcBef>
        <a:spcAft>
          <a:spcPct val="0"/>
        </a:spcAft>
        <a:defRPr sz="2800" b="1" kern="1200">
          <a:solidFill>
            <a:srgbClr val="404040"/>
          </a:solidFill>
          <a:latin typeface="Arial" panose="020B0604020202020204" pitchFamily="34" charset="0"/>
          <a:ea typeface="+mj-ea"/>
          <a:cs typeface="Arial" panose="020B0604020202020204" pitchFamily="34" charset="0"/>
        </a:defRPr>
      </a:lvl1pPr>
      <a:lvl2pPr algn="l" defTabSz="457200" rtl="0" eaLnBrk="0" fontAlgn="base" hangingPunct="0">
        <a:lnSpc>
          <a:spcPct val="80000"/>
        </a:lnSpc>
        <a:spcBef>
          <a:spcPct val="0"/>
        </a:spcBef>
        <a:spcAft>
          <a:spcPct val="0"/>
        </a:spcAft>
        <a:defRPr sz="2800" b="1">
          <a:solidFill>
            <a:srgbClr val="404040"/>
          </a:solidFill>
          <a:latin typeface="Arial" panose="020B0604020202020204" pitchFamily="34" charset="0"/>
          <a:cs typeface="Arial" panose="020B0604020202020204" pitchFamily="34" charset="0"/>
        </a:defRPr>
      </a:lvl2pPr>
      <a:lvl3pPr algn="l" defTabSz="457200" rtl="0" eaLnBrk="0" fontAlgn="base" hangingPunct="0">
        <a:lnSpc>
          <a:spcPct val="80000"/>
        </a:lnSpc>
        <a:spcBef>
          <a:spcPct val="0"/>
        </a:spcBef>
        <a:spcAft>
          <a:spcPct val="0"/>
        </a:spcAft>
        <a:defRPr sz="2800" b="1">
          <a:solidFill>
            <a:srgbClr val="404040"/>
          </a:solidFill>
          <a:latin typeface="Arial" panose="020B0604020202020204" pitchFamily="34" charset="0"/>
          <a:cs typeface="Arial" panose="020B0604020202020204" pitchFamily="34" charset="0"/>
        </a:defRPr>
      </a:lvl3pPr>
      <a:lvl4pPr algn="l" defTabSz="457200" rtl="0" eaLnBrk="0" fontAlgn="base" hangingPunct="0">
        <a:lnSpc>
          <a:spcPct val="80000"/>
        </a:lnSpc>
        <a:spcBef>
          <a:spcPct val="0"/>
        </a:spcBef>
        <a:spcAft>
          <a:spcPct val="0"/>
        </a:spcAft>
        <a:defRPr sz="2800" b="1">
          <a:solidFill>
            <a:srgbClr val="404040"/>
          </a:solidFill>
          <a:latin typeface="Arial" panose="020B0604020202020204" pitchFamily="34" charset="0"/>
          <a:cs typeface="Arial" panose="020B0604020202020204" pitchFamily="34" charset="0"/>
        </a:defRPr>
      </a:lvl4pPr>
      <a:lvl5pPr algn="l" defTabSz="457200" rtl="0" eaLnBrk="0" fontAlgn="base" hangingPunct="0">
        <a:lnSpc>
          <a:spcPct val="80000"/>
        </a:lnSpc>
        <a:spcBef>
          <a:spcPct val="0"/>
        </a:spcBef>
        <a:spcAft>
          <a:spcPct val="0"/>
        </a:spcAft>
        <a:defRPr sz="2800" b="1">
          <a:solidFill>
            <a:srgbClr val="404040"/>
          </a:solidFill>
          <a:latin typeface="Arial" panose="020B0604020202020204" pitchFamily="34" charset="0"/>
          <a:cs typeface="Arial" panose="020B0604020202020204" pitchFamily="34" charset="0"/>
        </a:defRPr>
      </a:lvl5pPr>
      <a:lvl6pPr marL="457200" algn="l" defTabSz="457200" rtl="0" fontAlgn="base">
        <a:lnSpc>
          <a:spcPct val="80000"/>
        </a:lnSpc>
        <a:spcBef>
          <a:spcPct val="0"/>
        </a:spcBef>
        <a:spcAft>
          <a:spcPct val="0"/>
        </a:spcAft>
        <a:defRPr sz="2800" b="1">
          <a:solidFill>
            <a:srgbClr val="404040"/>
          </a:solidFill>
          <a:latin typeface="Arial" panose="020B0604020202020204" pitchFamily="34" charset="0"/>
          <a:cs typeface="Arial" panose="020B0604020202020204" pitchFamily="34" charset="0"/>
        </a:defRPr>
      </a:lvl6pPr>
      <a:lvl7pPr marL="914400" algn="l" defTabSz="457200" rtl="0" fontAlgn="base">
        <a:lnSpc>
          <a:spcPct val="80000"/>
        </a:lnSpc>
        <a:spcBef>
          <a:spcPct val="0"/>
        </a:spcBef>
        <a:spcAft>
          <a:spcPct val="0"/>
        </a:spcAft>
        <a:defRPr sz="2800" b="1">
          <a:solidFill>
            <a:srgbClr val="404040"/>
          </a:solidFill>
          <a:latin typeface="Arial" panose="020B0604020202020204" pitchFamily="34" charset="0"/>
          <a:cs typeface="Arial" panose="020B0604020202020204" pitchFamily="34" charset="0"/>
        </a:defRPr>
      </a:lvl7pPr>
      <a:lvl8pPr marL="1371600" algn="l" defTabSz="457200" rtl="0" fontAlgn="base">
        <a:lnSpc>
          <a:spcPct val="80000"/>
        </a:lnSpc>
        <a:spcBef>
          <a:spcPct val="0"/>
        </a:spcBef>
        <a:spcAft>
          <a:spcPct val="0"/>
        </a:spcAft>
        <a:defRPr sz="2800" b="1">
          <a:solidFill>
            <a:srgbClr val="404040"/>
          </a:solidFill>
          <a:latin typeface="Arial" panose="020B0604020202020204" pitchFamily="34" charset="0"/>
          <a:cs typeface="Arial" panose="020B0604020202020204" pitchFamily="34" charset="0"/>
        </a:defRPr>
      </a:lvl8pPr>
      <a:lvl9pPr marL="1828800" algn="l" defTabSz="457200" rtl="0" fontAlgn="base">
        <a:lnSpc>
          <a:spcPct val="80000"/>
        </a:lnSpc>
        <a:spcBef>
          <a:spcPct val="0"/>
        </a:spcBef>
        <a:spcAft>
          <a:spcPct val="0"/>
        </a:spcAft>
        <a:defRPr sz="2800" b="1">
          <a:solidFill>
            <a:srgbClr val="404040"/>
          </a:solidFill>
          <a:latin typeface="Arial" panose="020B0604020202020204" pitchFamily="34" charset="0"/>
          <a:cs typeface="Arial" panose="020B0604020202020204" pitchFamily="34" charset="0"/>
        </a:defRPr>
      </a:lvl9pPr>
    </p:titleStyle>
    <p:bodyStyle>
      <a:lvl1pPr algn="l" defTabSz="457200" rtl="0" eaLnBrk="0" fontAlgn="base" hangingPunct="0">
        <a:lnSpc>
          <a:spcPct val="110000"/>
        </a:lnSpc>
        <a:spcBef>
          <a:spcPct val="0"/>
        </a:spcBef>
        <a:spcAft>
          <a:spcPts val="600"/>
        </a:spcAft>
        <a:buFont typeface="Arial" charset="0"/>
        <a:defRPr sz="2000" kern="1200">
          <a:solidFill>
            <a:srgbClr val="404040"/>
          </a:solidFill>
          <a:latin typeface="Arial" panose="020B0604020202020204" pitchFamily="34" charset="0"/>
          <a:ea typeface="+mn-ea"/>
          <a:cs typeface="Arial" panose="020B0604020202020204" pitchFamily="34" charset="0"/>
        </a:defRPr>
      </a:lvl1pPr>
      <a:lvl2pPr marL="228600" indent="-228600" algn="l" defTabSz="457200" rtl="0" eaLnBrk="0" fontAlgn="base" hangingPunct="0">
        <a:lnSpc>
          <a:spcPct val="110000"/>
        </a:lnSpc>
        <a:spcBef>
          <a:spcPct val="0"/>
        </a:spcBef>
        <a:spcAft>
          <a:spcPts val="600"/>
        </a:spcAft>
        <a:buFont typeface="Arial" charset="0"/>
        <a:buChar char="•"/>
        <a:defRPr sz="2000" kern="1200">
          <a:solidFill>
            <a:srgbClr val="404040"/>
          </a:solidFill>
          <a:latin typeface="Arial" panose="020B0604020202020204" pitchFamily="34" charset="0"/>
          <a:ea typeface="+mn-ea"/>
          <a:cs typeface="Arial" panose="020B0604020202020204" pitchFamily="34" charset="0"/>
        </a:defRPr>
      </a:lvl2pPr>
      <a:lvl3pPr marL="457200" indent="-228600" algn="l" defTabSz="457200" rtl="0" eaLnBrk="0" fontAlgn="base" hangingPunct="0">
        <a:lnSpc>
          <a:spcPct val="110000"/>
        </a:lnSpc>
        <a:spcBef>
          <a:spcPct val="0"/>
        </a:spcBef>
        <a:spcAft>
          <a:spcPts val="600"/>
        </a:spcAft>
        <a:buFont typeface="Arial" charset="0"/>
        <a:buChar char="•"/>
        <a:defRPr sz="2000" kern="1200">
          <a:solidFill>
            <a:srgbClr val="404040"/>
          </a:solidFill>
          <a:latin typeface="Arial" panose="020B0604020202020204" pitchFamily="34" charset="0"/>
          <a:ea typeface="+mn-ea"/>
          <a:cs typeface="Arial" panose="020B0604020202020204" pitchFamily="34" charset="0"/>
        </a:defRPr>
      </a:lvl3pPr>
      <a:lvl4pPr marL="1657350" indent="-285750" algn="l" defTabSz="457200" rtl="0" eaLnBrk="0" fontAlgn="base" hangingPunct="0">
        <a:spcBef>
          <a:spcPct val="20000"/>
        </a:spcBef>
        <a:spcAft>
          <a:spcPct val="0"/>
        </a:spcAft>
        <a:buFont typeface="Arial" charset="0"/>
        <a:buChar char="•"/>
        <a:defRPr sz="1600" kern="1200">
          <a:solidFill>
            <a:schemeClr val="bg1"/>
          </a:solidFill>
          <a:latin typeface="Franklin Gothic Book" pitchFamily="34" charset="0"/>
          <a:ea typeface="+mn-ea"/>
          <a:cs typeface="Arial" panose="020B0604020202020204" pitchFamily="34" charset="0"/>
        </a:defRPr>
      </a:lvl4pPr>
      <a:lvl5pPr marL="2114550" indent="-285750" algn="l" defTabSz="457200" rtl="0" eaLnBrk="0" fontAlgn="base" hangingPunct="0">
        <a:spcBef>
          <a:spcPct val="20000"/>
        </a:spcBef>
        <a:spcAft>
          <a:spcPct val="0"/>
        </a:spcAft>
        <a:buFont typeface="Arial" charset="0"/>
        <a:buChar char="•"/>
        <a:defRPr sz="1600" kern="1200">
          <a:solidFill>
            <a:schemeClr val="bg1"/>
          </a:solidFill>
          <a:latin typeface="Franklin Gothic Book"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2.png"/><Relationship Id="rId4" Type="http://schemas.openxmlformats.org/officeDocument/2006/relationships/oleObject" Target="../embeddings/Microsoft_Excel_97-2003_Worksheet3.xls"/></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9.xml"/><Relationship Id="rId7" Type="http://schemas.openxmlformats.org/officeDocument/2006/relationships/oleObject" Target="../embeddings/Microsoft_Excel_97-2003_Worksheet5.xls"/><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9.png"/><Relationship Id="rId5" Type="http://schemas.openxmlformats.org/officeDocument/2006/relationships/oleObject" Target="../embeddings/Microsoft_Excel_97-2003_Worksheet4.xls"/><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19.png"/><Relationship Id="rId5" Type="http://schemas.openxmlformats.org/officeDocument/2006/relationships/oleObject" Target="../embeddings/Microsoft_Excel_97-2003_Worksheet1.xls"/><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vmlDrawing" Target="../drawings/vmlDrawing2.vml"/><Relationship Id="rId5" Type="http://schemas.openxmlformats.org/officeDocument/2006/relationships/image" Target="../media/image20.png"/><Relationship Id="rId4" Type="http://schemas.openxmlformats.org/officeDocument/2006/relationships/oleObject" Target="../embeddings/Microsoft_Excel_97-2003_Worksheet2.xls"/></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7400"/>
            <a:ext cx="5715000" cy="2819400"/>
          </a:xfrm>
        </p:spPr>
        <p:txBody>
          <a:bodyPr rtlCol="0">
            <a:noAutofit/>
          </a:bodyPr>
          <a:lstStyle/>
          <a:p>
            <a:pPr eaLnBrk="1" fontAlgn="auto" hangingPunct="1">
              <a:spcAft>
                <a:spcPts val="0"/>
              </a:spcAft>
              <a:defRPr/>
            </a:pPr>
            <a:r>
              <a:rPr lang="en-US" sz="3600" dirty="0" smtClean="0">
                <a:solidFill>
                  <a:srgbClr val="00B87F"/>
                </a:solidFill>
              </a:rPr>
              <a:t>Ensuring drivability:</a:t>
            </a:r>
            <a:br>
              <a:rPr lang="en-US" sz="3600" dirty="0" smtClean="0">
                <a:solidFill>
                  <a:srgbClr val="00B87F"/>
                </a:solidFill>
              </a:rPr>
            </a:br>
            <a:r>
              <a:rPr lang="en-US" sz="2000" dirty="0" smtClean="0">
                <a:solidFill>
                  <a:srgbClr val="00B87F"/>
                </a:solidFill>
              </a:rPr>
              <a:t>challenges and solutions for America’s roads</a:t>
            </a:r>
            <a:r>
              <a:rPr lang="en-US" sz="4800" dirty="0" smtClean="0"/>
              <a:t/>
            </a:r>
            <a:br>
              <a:rPr lang="en-US" sz="4800" dirty="0" smtClean="0"/>
            </a:br>
            <a:r>
              <a:rPr lang="en-US" sz="4800" dirty="0" smtClean="0"/>
              <a:t/>
            </a:r>
            <a:br>
              <a:rPr lang="en-US" sz="4800" dirty="0" smtClean="0"/>
            </a:br>
            <a:r>
              <a:rPr lang="en-US" sz="2400" b="0" i="1" cap="none" dirty="0" smtClean="0">
                <a:latin typeface="Franklin Gothic Book" panose="020B0503020102020204" pitchFamily="34" charset="0"/>
              </a:rPr>
              <a:t>A survey of pavement officials and the driving public</a:t>
            </a:r>
            <a:endParaRPr lang="en-US" sz="2400" b="0" i="1" cap="none" dirty="0">
              <a:latin typeface="Franklin Gothic Book" panose="020B0503020102020204" pitchFamily="34" charset="0"/>
            </a:endParaRPr>
          </a:p>
        </p:txBody>
      </p:sp>
      <p:sp>
        <p:nvSpPr>
          <p:cNvPr id="10243" name="TextBox 1"/>
          <p:cNvSpPr txBox="1">
            <a:spLocks noChangeArrowheads="1"/>
          </p:cNvSpPr>
          <p:nvPr/>
        </p:nvSpPr>
        <p:spPr bwMode="auto">
          <a:xfrm>
            <a:off x="1885950" y="6275388"/>
            <a:ext cx="62865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itchFamily="34" charset="0"/>
              </a:defRPr>
            </a:lvl1pPr>
            <a:lvl2pPr marL="742950" indent="-285750">
              <a:defRPr>
                <a:solidFill>
                  <a:schemeClr val="tx1"/>
                </a:solidFill>
                <a:latin typeface="Franklin Gothic Book" pitchFamily="34" charset="0"/>
              </a:defRPr>
            </a:lvl2pPr>
            <a:lvl3pPr marL="1143000" indent="-228600">
              <a:defRPr>
                <a:solidFill>
                  <a:schemeClr val="tx1"/>
                </a:solidFill>
                <a:latin typeface="Franklin Gothic Book" pitchFamily="34" charset="0"/>
              </a:defRPr>
            </a:lvl3pPr>
            <a:lvl4pPr marL="1600200" indent="-228600">
              <a:defRPr>
                <a:solidFill>
                  <a:schemeClr val="tx1"/>
                </a:solidFill>
                <a:latin typeface="Franklin Gothic Book" pitchFamily="34" charset="0"/>
              </a:defRPr>
            </a:lvl4pPr>
            <a:lvl5pPr marL="2057400" indent="-228600">
              <a:defRPr>
                <a:solidFill>
                  <a:schemeClr val="tx1"/>
                </a:solidFill>
                <a:latin typeface="Franklin Gothic Book" pitchFamily="34" charset="0"/>
              </a:defRPr>
            </a:lvl5pPr>
            <a:lvl6pPr marL="2514600" indent="-228600" eaLnBrk="0" fontAlgn="base" hangingPunct="0">
              <a:spcBef>
                <a:spcPct val="0"/>
              </a:spcBef>
              <a:spcAft>
                <a:spcPct val="0"/>
              </a:spcAft>
              <a:defRPr>
                <a:solidFill>
                  <a:schemeClr val="tx1"/>
                </a:solidFill>
                <a:latin typeface="Franklin Gothic Book" pitchFamily="34" charset="0"/>
              </a:defRPr>
            </a:lvl6pPr>
            <a:lvl7pPr marL="2971800" indent="-228600" eaLnBrk="0" fontAlgn="base" hangingPunct="0">
              <a:spcBef>
                <a:spcPct val="0"/>
              </a:spcBef>
              <a:spcAft>
                <a:spcPct val="0"/>
              </a:spcAft>
              <a:defRPr>
                <a:solidFill>
                  <a:schemeClr val="tx1"/>
                </a:solidFill>
                <a:latin typeface="Franklin Gothic Book" pitchFamily="34" charset="0"/>
              </a:defRPr>
            </a:lvl7pPr>
            <a:lvl8pPr marL="3429000" indent="-228600" eaLnBrk="0" fontAlgn="base" hangingPunct="0">
              <a:spcBef>
                <a:spcPct val="0"/>
              </a:spcBef>
              <a:spcAft>
                <a:spcPct val="0"/>
              </a:spcAft>
              <a:defRPr>
                <a:solidFill>
                  <a:schemeClr val="tx1"/>
                </a:solidFill>
                <a:latin typeface="Franklin Gothic Book" pitchFamily="34" charset="0"/>
              </a:defRPr>
            </a:lvl8pPr>
            <a:lvl9pPr marL="3886200" indent="-228600" eaLnBrk="0" fontAlgn="base" hangingPunct="0">
              <a:spcBef>
                <a:spcPct val="0"/>
              </a:spcBef>
              <a:spcAft>
                <a:spcPct val="0"/>
              </a:spcAft>
              <a:defRPr>
                <a:solidFill>
                  <a:schemeClr val="tx1"/>
                </a:solidFill>
                <a:latin typeface="Franklin Gothic Book" pitchFamily="34" charset="0"/>
              </a:defRPr>
            </a:lvl9pPr>
          </a:lstStyle>
          <a:p>
            <a:pPr algn="ctr" fontAlgn="base">
              <a:spcBef>
                <a:spcPct val="0"/>
              </a:spcBef>
              <a:spcAft>
                <a:spcPct val="0"/>
              </a:spcAft>
            </a:pPr>
            <a:r>
              <a:rPr lang="en-US" altLang="en-US" sz="1100">
                <a:solidFill>
                  <a:prstClr val="white"/>
                </a:solidFill>
              </a:rPr>
              <a:t>The Asphalt Pavement Alliance is a partnership of the Asphalt Institute, National </a:t>
            </a:r>
          </a:p>
          <a:p>
            <a:pPr algn="ctr" fontAlgn="base">
              <a:spcBef>
                <a:spcPct val="0"/>
              </a:spcBef>
              <a:spcAft>
                <a:spcPct val="0"/>
              </a:spcAft>
            </a:pPr>
            <a:r>
              <a:rPr lang="en-US" altLang="en-US" sz="1100">
                <a:solidFill>
                  <a:prstClr val="white"/>
                </a:solidFill>
              </a:rPr>
              <a:t>Asphalt Pavement Association and the State Asphalt Pavement Associations.</a:t>
            </a:r>
          </a:p>
        </p:txBody>
      </p:sp>
    </p:spTree>
    <p:extLst>
      <p:ext uri="{BB962C8B-B14F-4D97-AF65-F5344CB8AC3E}">
        <p14:creationId xmlns:p14="http://schemas.microsoft.com/office/powerpoint/2010/main" val="532960562"/>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2"/>
          <p:cNvSpPr>
            <a:spLocks noGrp="1"/>
          </p:cNvSpPr>
          <p:nvPr>
            <p:ph type="title"/>
          </p:nvPr>
        </p:nvSpPr>
        <p:spPr>
          <a:xfrm>
            <a:off x="381008" y="508000"/>
            <a:ext cx="8284369" cy="1371600"/>
          </a:xfrm>
        </p:spPr>
        <p:txBody>
          <a:bodyPr/>
          <a:lstStyle/>
          <a:p>
            <a:pPr eaLnBrk="1" hangingPunct="1"/>
            <a:r>
              <a:rPr lang="en-US" altLang="en-US" dirty="0" smtClean="0">
                <a:solidFill>
                  <a:srgbClr val="404040"/>
                </a:solidFill>
                <a:latin typeface="Arial" charset="0"/>
                <a:cs typeface="Arial" charset="0"/>
              </a:rPr>
              <a:t>Maintenance Preferences in the Great Lakes</a:t>
            </a:r>
          </a:p>
        </p:txBody>
      </p:sp>
      <p:graphicFrame>
        <p:nvGraphicFramePr>
          <p:cNvPr id="8" name="Content Placeholder 7"/>
          <p:cNvGraphicFramePr>
            <a:graphicFrameLocks noGrp="1"/>
          </p:cNvGraphicFramePr>
          <p:nvPr>
            <p:ph idx="4294967295"/>
            <p:extLst>
              <p:ext uri="{D42A27DB-BD31-4B8C-83A1-F6EECF244321}">
                <p14:modId xmlns:p14="http://schemas.microsoft.com/office/powerpoint/2010/main" val="1738860241"/>
              </p:ext>
            </p:extLst>
          </p:nvPr>
        </p:nvGraphicFramePr>
        <p:xfrm>
          <a:off x="2286006" y="685800"/>
          <a:ext cx="4474373" cy="6019800"/>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p:cNvGrpSpPr>
            <a:grpSpLocks/>
          </p:cNvGrpSpPr>
          <p:nvPr/>
        </p:nvGrpSpPr>
        <p:grpSpPr bwMode="auto">
          <a:xfrm>
            <a:off x="457199" y="2921366"/>
            <a:ext cx="9142810" cy="3352098"/>
            <a:chOff x="6133332" y="3524837"/>
            <a:chExt cx="6202214" cy="2585960"/>
          </a:xfrm>
        </p:grpSpPr>
        <p:sp>
          <p:nvSpPr>
            <p:cNvPr id="13" name="TextBox 12"/>
            <p:cNvSpPr txBox="1"/>
            <p:nvPr/>
          </p:nvSpPr>
          <p:spPr>
            <a:xfrm>
              <a:off x="6133332" y="3524837"/>
              <a:ext cx="1744600" cy="1258394"/>
            </a:xfrm>
            <a:prstGeom prst="rect">
              <a:avLst/>
            </a:prstGeom>
            <a:noFill/>
          </p:spPr>
          <p:txBody>
            <a:bodyPr wrap="square">
              <a:spAutoFit/>
            </a:bodyPr>
            <a:lstStyle/>
            <a:p>
              <a:pPr>
                <a:defRPr/>
              </a:pPr>
              <a:r>
                <a:rPr lang="en-US" sz="2000" b="1" i="1" dirty="0">
                  <a:solidFill>
                    <a:prstClr val="black">
                      <a:lumMod val="75000"/>
                      <a:lumOff val="25000"/>
                    </a:prstClr>
                  </a:solidFill>
                  <a:latin typeface="Arial" panose="020B0604020202020204" pitchFamily="34" charset="0"/>
                  <a:cs typeface="Arial" panose="020B0604020202020204" pitchFamily="34" charset="0"/>
                </a:rPr>
                <a:t>Periodic maintenance, resurfaced every 10-15 years (indefinitely)</a:t>
              </a:r>
            </a:p>
          </p:txBody>
        </p:sp>
        <p:sp>
          <p:nvSpPr>
            <p:cNvPr id="14" name="TextBox 13"/>
            <p:cNvSpPr txBox="1"/>
            <p:nvPr/>
          </p:nvSpPr>
          <p:spPr>
            <a:xfrm>
              <a:off x="9777607" y="5327269"/>
              <a:ext cx="2557939" cy="783528"/>
            </a:xfrm>
            <a:prstGeom prst="rect">
              <a:avLst/>
            </a:prstGeom>
            <a:noFill/>
          </p:spPr>
          <p:txBody>
            <a:bodyPr>
              <a:spAutoFit/>
            </a:bodyPr>
            <a:lstStyle/>
            <a:p>
              <a:pPr>
                <a:defRPr/>
              </a:pPr>
              <a:r>
                <a:rPr lang="en-US" sz="2000" b="1" i="1" dirty="0">
                  <a:solidFill>
                    <a:prstClr val="black">
                      <a:lumMod val="75000"/>
                      <a:lumOff val="25000"/>
                    </a:prstClr>
                  </a:solidFill>
                  <a:latin typeface="Arial" panose="020B0604020202020204" pitchFamily="34" charset="0"/>
                  <a:cs typeface="Arial" panose="020B0604020202020204" pitchFamily="34" charset="0"/>
                </a:rPr>
                <a:t>Rehabilitation every 12-16 years, replacement after 30-40 years</a:t>
              </a:r>
            </a:p>
          </p:txBody>
        </p:sp>
        <p:sp>
          <p:nvSpPr>
            <p:cNvPr id="15" name="TextBox 14"/>
            <p:cNvSpPr txBox="1"/>
            <p:nvPr/>
          </p:nvSpPr>
          <p:spPr>
            <a:xfrm>
              <a:off x="10165296" y="3524837"/>
              <a:ext cx="1351214" cy="308663"/>
            </a:xfrm>
            <a:prstGeom prst="rect">
              <a:avLst/>
            </a:prstGeom>
            <a:noFill/>
          </p:spPr>
          <p:txBody>
            <a:bodyPr>
              <a:spAutoFit/>
            </a:bodyPr>
            <a:lstStyle/>
            <a:p>
              <a:pPr>
                <a:defRPr/>
              </a:pPr>
              <a:r>
                <a:rPr lang="en-US" sz="2000" b="1" i="1" dirty="0">
                  <a:solidFill>
                    <a:prstClr val="black">
                      <a:lumMod val="75000"/>
                      <a:lumOff val="25000"/>
                    </a:prstClr>
                  </a:solidFill>
                  <a:latin typeface="Arial" panose="020B0604020202020204" pitchFamily="34" charset="0"/>
                  <a:cs typeface="Arial" panose="020B0604020202020204" pitchFamily="34" charset="0"/>
                </a:rPr>
                <a:t>Not sure</a:t>
              </a:r>
            </a:p>
          </p:txBody>
        </p:sp>
      </p:grpSp>
      <p:sp>
        <p:nvSpPr>
          <p:cNvPr id="4" name="Slide Number Placeholder 3"/>
          <p:cNvSpPr>
            <a:spLocks noGrp="1"/>
          </p:cNvSpPr>
          <p:nvPr>
            <p:ph type="sldNum" sz="quarter" idx="10"/>
          </p:nvPr>
        </p:nvSpPr>
        <p:spPr/>
        <p:txBody>
          <a:bodyPr/>
          <a:lstStyle>
            <a:lvl1pPr defTabSz="457200">
              <a:defRPr>
                <a:solidFill>
                  <a:schemeClr val="tx1"/>
                </a:solidFill>
                <a:latin typeface="Franklin Gothic Book" pitchFamily="34" charset="0"/>
              </a:defRPr>
            </a:lvl1pPr>
            <a:lvl2pPr marL="742950" indent="-285750" defTabSz="457200">
              <a:defRPr>
                <a:solidFill>
                  <a:schemeClr val="tx1"/>
                </a:solidFill>
                <a:latin typeface="Franklin Gothic Book" pitchFamily="34" charset="0"/>
              </a:defRPr>
            </a:lvl2pPr>
            <a:lvl3pPr marL="1143000" indent="-228600" defTabSz="457200">
              <a:defRPr>
                <a:solidFill>
                  <a:schemeClr val="tx1"/>
                </a:solidFill>
                <a:latin typeface="Franklin Gothic Book" pitchFamily="34" charset="0"/>
              </a:defRPr>
            </a:lvl3pPr>
            <a:lvl4pPr marL="1600200" indent="-228600" defTabSz="457200">
              <a:defRPr>
                <a:solidFill>
                  <a:schemeClr val="tx1"/>
                </a:solidFill>
                <a:latin typeface="Franklin Gothic Book" pitchFamily="34" charset="0"/>
              </a:defRPr>
            </a:lvl4pPr>
            <a:lvl5pPr marL="2057400" indent="-228600" defTabSz="457200">
              <a:defRPr>
                <a:solidFill>
                  <a:schemeClr val="tx1"/>
                </a:solidFill>
                <a:latin typeface="Franklin Gothic Book" pitchFamily="34" charset="0"/>
              </a:defRPr>
            </a:lvl5pPr>
            <a:lvl6pPr marL="2514600" indent="-228600" defTabSz="457200" eaLnBrk="0" fontAlgn="base" hangingPunct="0">
              <a:spcBef>
                <a:spcPct val="0"/>
              </a:spcBef>
              <a:spcAft>
                <a:spcPct val="0"/>
              </a:spcAft>
              <a:defRPr>
                <a:solidFill>
                  <a:schemeClr val="tx1"/>
                </a:solidFill>
                <a:latin typeface="Franklin Gothic Book" pitchFamily="34" charset="0"/>
              </a:defRPr>
            </a:lvl6pPr>
            <a:lvl7pPr marL="2971800" indent="-228600" defTabSz="457200" eaLnBrk="0" fontAlgn="base" hangingPunct="0">
              <a:spcBef>
                <a:spcPct val="0"/>
              </a:spcBef>
              <a:spcAft>
                <a:spcPct val="0"/>
              </a:spcAft>
              <a:defRPr>
                <a:solidFill>
                  <a:schemeClr val="tx1"/>
                </a:solidFill>
                <a:latin typeface="Franklin Gothic Book" pitchFamily="34" charset="0"/>
              </a:defRPr>
            </a:lvl7pPr>
            <a:lvl8pPr marL="3429000" indent="-228600" defTabSz="457200" eaLnBrk="0" fontAlgn="base" hangingPunct="0">
              <a:spcBef>
                <a:spcPct val="0"/>
              </a:spcBef>
              <a:spcAft>
                <a:spcPct val="0"/>
              </a:spcAft>
              <a:defRPr>
                <a:solidFill>
                  <a:schemeClr val="tx1"/>
                </a:solidFill>
                <a:latin typeface="Franklin Gothic Book" pitchFamily="34" charset="0"/>
              </a:defRPr>
            </a:lvl8pPr>
            <a:lvl9pPr marL="3886200" indent="-228600" defTabSz="457200" eaLnBrk="0" fontAlgn="base" hangingPunct="0">
              <a:spcBef>
                <a:spcPct val="0"/>
              </a:spcBef>
              <a:spcAft>
                <a:spcPct val="0"/>
              </a:spcAft>
              <a:defRPr>
                <a:solidFill>
                  <a:schemeClr val="tx1"/>
                </a:solidFill>
                <a:latin typeface="Franklin Gothic Book" pitchFamily="34" charset="0"/>
              </a:defRPr>
            </a:lvl9pPr>
          </a:lstStyle>
          <a:p>
            <a:fld id="{C2B11BCF-0B11-4136-B991-7EC0EFBEC4FD}" type="slidenum">
              <a:rPr lang="en-US" altLang="en-US">
                <a:solidFill>
                  <a:srgbClr val="404040"/>
                </a:solidFill>
                <a:latin typeface="Arial" charset="0"/>
              </a:rPr>
              <a:pPr/>
              <a:t>10</a:t>
            </a:fld>
            <a:endParaRPr lang="en-US" altLang="en-US">
              <a:solidFill>
                <a:srgbClr val="404040"/>
              </a:solidFill>
              <a:latin typeface="Arial" charset="0"/>
            </a:endParaRPr>
          </a:p>
        </p:txBody>
      </p:sp>
    </p:spTree>
    <p:extLst>
      <p:ext uri="{BB962C8B-B14F-4D97-AF65-F5344CB8AC3E}">
        <p14:creationId xmlns:p14="http://schemas.microsoft.com/office/powerpoint/2010/main" val="30837602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defTabSz="457200">
              <a:defRPr>
                <a:solidFill>
                  <a:schemeClr val="tx1"/>
                </a:solidFill>
                <a:latin typeface="Franklin Gothic Book" pitchFamily="34" charset="0"/>
              </a:defRPr>
            </a:lvl1pPr>
            <a:lvl2pPr marL="742950" indent="-285750" defTabSz="457200">
              <a:defRPr>
                <a:solidFill>
                  <a:schemeClr val="tx1"/>
                </a:solidFill>
                <a:latin typeface="Franklin Gothic Book" pitchFamily="34" charset="0"/>
              </a:defRPr>
            </a:lvl2pPr>
            <a:lvl3pPr marL="1143000" indent="-228600" defTabSz="457200">
              <a:defRPr>
                <a:solidFill>
                  <a:schemeClr val="tx1"/>
                </a:solidFill>
                <a:latin typeface="Franklin Gothic Book" pitchFamily="34" charset="0"/>
              </a:defRPr>
            </a:lvl3pPr>
            <a:lvl4pPr marL="1600200" indent="-228600" defTabSz="457200">
              <a:defRPr>
                <a:solidFill>
                  <a:schemeClr val="tx1"/>
                </a:solidFill>
                <a:latin typeface="Franklin Gothic Book" pitchFamily="34" charset="0"/>
              </a:defRPr>
            </a:lvl4pPr>
            <a:lvl5pPr marL="2057400" indent="-228600" defTabSz="457200">
              <a:defRPr>
                <a:solidFill>
                  <a:schemeClr val="tx1"/>
                </a:solidFill>
                <a:latin typeface="Franklin Gothic Book" pitchFamily="34" charset="0"/>
              </a:defRPr>
            </a:lvl5pPr>
            <a:lvl6pPr marL="2514600" indent="-228600" defTabSz="457200" eaLnBrk="0" fontAlgn="base" hangingPunct="0">
              <a:spcBef>
                <a:spcPct val="0"/>
              </a:spcBef>
              <a:spcAft>
                <a:spcPct val="0"/>
              </a:spcAft>
              <a:defRPr>
                <a:solidFill>
                  <a:schemeClr val="tx1"/>
                </a:solidFill>
                <a:latin typeface="Franklin Gothic Book" pitchFamily="34" charset="0"/>
              </a:defRPr>
            </a:lvl6pPr>
            <a:lvl7pPr marL="2971800" indent="-228600" defTabSz="457200" eaLnBrk="0" fontAlgn="base" hangingPunct="0">
              <a:spcBef>
                <a:spcPct val="0"/>
              </a:spcBef>
              <a:spcAft>
                <a:spcPct val="0"/>
              </a:spcAft>
              <a:defRPr>
                <a:solidFill>
                  <a:schemeClr val="tx1"/>
                </a:solidFill>
                <a:latin typeface="Franklin Gothic Book" pitchFamily="34" charset="0"/>
              </a:defRPr>
            </a:lvl7pPr>
            <a:lvl8pPr marL="3429000" indent="-228600" defTabSz="457200" eaLnBrk="0" fontAlgn="base" hangingPunct="0">
              <a:spcBef>
                <a:spcPct val="0"/>
              </a:spcBef>
              <a:spcAft>
                <a:spcPct val="0"/>
              </a:spcAft>
              <a:defRPr>
                <a:solidFill>
                  <a:schemeClr val="tx1"/>
                </a:solidFill>
                <a:latin typeface="Franklin Gothic Book" pitchFamily="34" charset="0"/>
              </a:defRPr>
            </a:lvl8pPr>
            <a:lvl9pPr marL="3886200" indent="-228600" defTabSz="457200" eaLnBrk="0" fontAlgn="base" hangingPunct="0">
              <a:spcBef>
                <a:spcPct val="0"/>
              </a:spcBef>
              <a:spcAft>
                <a:spcPct val="0"/>
              </a:spcAft>
              <a:defRPr>
                <a:solidFill>
                  <a:schemeClr val="tx1"/>
                </a:solidFill>
                <a:latin typeface="Franklin Gothic Book" pitchFamily="34" charset="0"/>
              </a:defRPr>
            </a:lvl9pPr>
          </a:lstStyle>
          <a:p>
            <a:fld id="{9F5FC72C-9778-4FBA-89F8-5C534B1243F8}" type="slidenum">
              <a:rPr lang="en-US" altLang="en-US">
                <a:solidFill>
                  <a:srgbClr val="404040"/>
                </a:solidFill>
                <a:latin typeface="Arial" charset="0"/>
              </a:rPr>
              <a:pPr/>
              <a:t>11</a:t>
            </a:fld>
            <a:endParaRPr lang="en-US" altLang="en-US">
              <a:solidFill>
                <a:srgbClr val="404040"/>
              </a:solidFill>
              <a:latin typeface="Arial" charset="0"/>
            </a:endParaRPr>
          </a:p>
        </p:txBody>
      </p:sp>
      <p:pic>
        <p:nvPicPr>
          <p:cNvPr id="1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4935" b="15074"/>
          <a:stretch/>
        </p:blipFill>
        <p:spPr bwMode="auto">
          <a:xfrm>
            <a:off x="-5644" y="152400"/>
            <a:ext cx="9091153"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9857027"/>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9800"/>
            <a:ext cx="5715000" cy="2895600"/>
          </a:xfrm>
        </p:spPr>
        <p:txBody>
          <a:bodyPr rtlCol="0">
            <a:noAutofit/>
          </a:bodyPr>
          <a:lstStyle/>
          <a:p>
            <a:pPr marL="865188" indent="-400050" eaLnBrk="1" fontAlgn="auto" hangingPunct="1">
              <a:spcAft>
                <a:spcPts val="0"/>
              </a:spcAft>
              <a:defRPr/>
            </a:pPr>
            <a:r>
              <a:rPr lang="en-US" dirty="0" smtClean="0"/>
              <a:t>What Matters to Decision Makers</a:t>
            </a:r>
            <a:br>
              <a:rPr lang="en-US" dirty="0" smtClean="0"/>
            </a:br>
            <a:r>
              <a:rPr lang="en-US" dirty="0"/>
              <a:t/>
            </a:r>
            <a:br>
              <a:rPr lang="en-US" dirty="0"/>
            </a:br>
            <a:r>
              <a:rPr lang="en-US" sz="2400" dirty="0" smtClean="0"/>
              <a:t>Almost </a:t>
            </a:r>
            <a:r>
              <a:rPr lang="en-US" sz="2400" dirty="0"/>
              <a:t>half of road owners surveyed (48%) identified transportation funding as their top challenge.</a:t>
            </a:r>
            <a:br>
              <a:rPr lang="en-US" sz="2400" dirty="0"/>
            </a:br>
            <a:endParaRPr lang="en-US" dirty="0"/>
          </a:p>
        </p:txBody>
      </p:sp>
    </p:spTree>
    <p:extLst>
      <p:ext uri="{BB962C8B-B14F-4D97-AF65-F5344CB8AC3E}">
        <p14:creationId xmlns:p14="http://schemas.microsoft.com/office/powerpoint/2010/main" val="219282707"/>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0"/>
            <a:ext cx="5715000" cy="2819400"/>
          </a:xfrm>
        </p:spPr>
        <p:txBody>
          <a:bodyPr rtlCol="0">
            <a:noAutofit/>
          </a:bodyPr>
          <a:lstStyle/>
          <a:p>
            <a:pPr marL="865188" indent="-400050" eaLnBrk="1" fontAlgn="auto" hangingPunct="1">
              <a:spcAft>
                <a:spcPts val="0"/>
              </a:spcAft>
              <a:defRPr/>
            </a:pPr>
            <a:r>
              <a:rPr lang="en-US" dirty="0" smtClean="0"/>
              <a:t>What Matters to Decision Makers</a:t>
            </a:r>
            <a:br>
              <a:rPr lang="en-US" dirty="0" smtClean="0"/>
            </a:br>
            <a:r>
              <a:rPr lang="en-US" dirty="0"/>
              <a:t/>
            </a:r>
            <a:br>
              <a:rPr lang="en-US" dirty="0"/>
            </a:br>
            <a:r>
              <a:rPr lang="en-US" sz="2400" dirty="0" smtClean="0"/>
              <a:t>How </a:t>
            </a:r>
            <a:r>
              <a:rPr lang="en-US" sz="2400" dirty="0"/>
              <a:t>they can most efficiently deliver and maintain a consistent level of service to drivers. </a:t>
            </a:r>
            <a:endParaRPr lang="en-US" dirty="0"/>
          </a:p>
        </p:txBody>
      </p:sp>
    </p:spTree>
    <p:extLst>
      <p:ext uri="{BB962C8B-B14F-4D97-AF65-F5344CB8AC3E}">
        <p14:creationId xmlns:p14="http://schemas.microsoft.com/office/powerpoint/2010/main" val="3387050523"/>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0"/>
            <a:ext cx="5715000" cy="2819400"/>
          </a:xfrm>
        </p:spPr>
        <p:txBody>
          <a:bodyPr rtlCol="0">
            <a:noAutofit/>
          </a:bodyPr>
          <a:lstStyle/>
          <a:p>
            <a:pPr marL="865188" indent="-400050" eaLnBrk="1" fontAlgn="auto" hangingPunct="1">
              <a:spcAft>
                <a:spcPts val="0"/>
              </a:spcAft>
              <a:defRPr/>
            </a:pPr>
            <a:r>
              <a:rPr lang="en-US" dirty="0" smtClean="0"/>
              <a:t>What Matters to Decision Makers</a:t>
            </a:r>
            <a:br>
              <a:rPr lang="en-US" dirty="0" smtClean="0"/>
            </a:br>
            <a:r>
              <a:rPr lang="en-US" dirty="0"/>
              <a:t/>
            </a:r>
            <a:br>
              <a:rPr lang="en-US" dirty="0"/>
            </a:br>
            <a:r>
              <a:rPr lang="en-US" sz="2400" dirty="0"/>
              <a:t>emphasis on a pavement’s structural durability, life-cycle costs, and performance. </a:t>
            </a:r>
            <a:endParaRPr lang="en-US" dirty="0"/>
          </a:p>
        </p:txBody>
      </p:sp>
    </p:spTree>
    <p:extLst>
      <p:ext uri="{BB962C8B-B14F-4D97-AF65-F5344CB8AC3E}">
        <p14:creationId xmlns:p14="http://schemas.microsoft.com/office/powerpoint/2010/main" val="3715283238"/>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4"/>
          <p:cNvSpPr>
            <a:spLocks noGrp="1"/>
          </p:cNvSpPr>
          <p:nvPr>
            <p:ph type="title"/>
          </p:nvPr>
        </p:nvSpPr>
        <p:spPr>
          <a:xfrm>
            <a:off x="381000" y="508000"/>
            <a:ext cx="8763000" cy="1371600"/>
          </a:xfrm>
        </p:spPr>
        <p:txBody>
          <a:bodyPr/>
          <a:lstStyle/>
          <a:p>
            <a:pPr eaLnBrk="1" hangingPunct="1"/>
            <a:r>
              <a:rPr lang="en-US" altLang="en-US" smtClean="0">
                <a:solidFill>
                  <a:srgbClr val="404040"/>
                </a:solidFill>
                <a:latin typeface="Arial" charset="0"/>
                <a:cs typeface="Arial" charset="0"/>
              </a:rPr>
              <a:t>Support/Oppose </a:t>
            </a:r>
            <a:r>
              <a:rPr lang="en-US" altLang="en-US" i="1" smtClean="0">
                <a:solidFill>
                  <a:srgbClr val="404040"/>
                </a:solidFill>
                <a:latin typeface="Arial" charset="0"/>
                <a:cs typeface="Arial" charset="0"/>
              </a:rPr>
              <a:t>New</a:t>
            </a:r>
            <a:r>
              <a:rPr lang="en-US" altLang="en-US" smtClean="0">
                <a:solidFill>
                  <a:srgbClr val="404040"/>
                </a:solidFill>
                <a:latin typeface="Arial" charset="0"/>
                <a:cs typeface="Arial" charset="0"/>
              </a:rPr>
              <a:t> Funding Mechanism in the Great Lakes</a:t>
            </a:r>
          </a:p>
        </p:txBody>
      </p:sp>
      <p:sp>
        <p:nvSpPr>
          <p:cNvPr id="6" name="Slide Number Placeholder 5"/>
          <p:cNvSpPr>
            <a:spLocks noGrp="1"/>
          </p:cNvSpPr>
          <p:nvPr>
            <p:ph type="sldNum" sz="quarter" idx="10"/>
          </p:nvPr>
        </p:nvSpPr>
        <p:spPr/>
        <p:txBody>
          <a:bodyPr/>
          <a:lstStyle>
            <a:lvl1pPr>
              <a:defRPr>
                <a:solidFill>
                  <a:schemeClr val="tx1"/>
                </a:solidFill>
                <a:latin typeface="Franklin Gothic Book" pitchFamily="34" charset="0"/>
              </a:defRPr>
            </a:lvl1pPr>
            <a:lvl2pPr marL="742950" indent="-285750">
              <a:defRPr>
                <a:solidFill>
                  <a:schemeClr val="tx1"/>
                </a:solidFill>
                <a:latin typeface="Franklin Gothic Book" pitchFamily="34" charset="0"/>
              </a:defRPr>
            </a:lvl2pPr>
            <a:lvl3pPr marL="1143000" indent="-228600">
              <a:defRPr>
                <a:solidFill>
                  <a:schemeClr val="tx1"/>
                </a:solidFill>
                <a:latin typeface="Franklin Gothic Book" pitchFamily="34" charset="0"/>
              </a:defRPr>
            </a:lvl3pPr>
            <a:lvl4pPr marL="1600200" indent="-228600">
              <a:defRPr>
                <a:solidFill>
                  <a:schemeClr val="tx1"/>
                </a:solidFill>
                <a:latin typeface="Franklin Gothic Book" pitchFamily="34" charset="0"/>
              </a:defRPr>
            </a:lvl4pPr>
            <a:lvl5pPr marL="2057400" indent="-228600">
              <a:defRPr>
                <a:solidFill>
                  <a:schemeClr val="tx1"/>
                </a:solidFill>
                <a:latin typeface="Franklin Gothic Book" pitchFamily="34" charset="0"/>
              </a:defRPr>
            </a:lvl5pPr>
            <a:lvl6pPr marL="2514600" indent="-228600" eaLnBrk="0" fontAlgn="base" hangingPunct="0">
              <a:spcBef>
                <a:spcPct val="0"/>
              </a:spcBef>
              <a:spcAft>
                <a:spcPct val="0"/>
              </a:spcAft>
              <a:defRPr>
                <a:solidFill>
                  <a:schemeClr val="tx1"/>
                </a:solidFill>
                <a:latin typeface="Franklin Gothic Book" pitchFamily="34" charset="0"/>
              </a:defRPr>
            </a:lvl6pPr>
            <a:lvl7pPr marL="2971800" indent="-228600" eaLnBrk="0" fontAlgn="base" hangingPunct="0">
              <a:spcBef>
                <a:spcPct val="0"/>
              </a:spcBef>
              <a:spcAft>
                <a:spcPct val="0"/>
              </a:spcAft>
              <a:defRPr>
                <a:solidFill>
                  <a:schemeClr val="tx1"/>
                </a:solidFill>
                <a:latin typeface="Franklin Gothic Book" pitchFamily="34" charset="0"/>
              </a:defRPr>
            </a:lvl7pPr>
            <a:lvl8pPr marL="3429000" indent="-228600" eaLnBrk="0" fontAlgn="base" hangingPunct="0">
              <a:spcBef>
                <a:spcPct val="0"/>
              </a:spcBef>
              <a:spcAft>
                <a:spcPct val="0"/>
              </a:spcAft>
              <a:defRPr>
                <a:solidFill>
                  <a:schemeClr val="tx1"/>
                </a:solidFill>
                <a:latin typeface="Franklin Gothic Book" pitchFamily="34" charset="0"/>
              </a:defRPr>
            </a:lvl8pPr>
            <a:lvl9pPr marL="3886200" indent="-228600" eaLnBrk="0" fontAlgn="base" hangingPunct="0">
              <a:spcBef>
                <a:spcPct val="0"/>
              </a:spcBef>
              <a:spcAft>
                <a:spcPct val="0"/>
              </a:spcAft>
              <a:defRPr>
                <a:solidFill>
                  <a:schemeClr val="tx1"/>
                </a:solidFill>
                <a:latin typeface="Franklin Gothic Book" pitchFamily="34" charset="0"/>
              </a:defRPr>
            </a:lvl9pPr>
          </a:lstStyle>
          <a:p>
            <a:pPr defTabSz="914400"/>
            <a:fld id="{C3E816ED-645E-4DD1-AB53-52E43BBC3EE0}" type="slidenum">
              <a:rPr lang="en-US" altLang="en-US">
                <a:solidFill>
                  <a:srgbClr val="404040"/>
                </a:solidFill>
                <a:latin typeface="Arial" charset="0"/>
              </a:rPr>
              <a:pPr defTabSz="914400"/>
              <a:t>15</a:t>
            </a:fld>
            <a:endParaRPr lang="en-US" altLang="en-US">
              <a:solidFill>
                <a:srgbClr val="404040"/>
              </a:solidFill>
              <a:latin typeface="Arial" charset="0"/>
            </a:endParaRPr>
          </a:p>
        </p:txBody>
      </p:sp>
      <p:graphicFrame>
        <p:nvGraphicFramePr>
          <p:cNvPr id="30724" name="Content Placeholder 7"/>
          <p:cNvGraphicFramePr>
            <a:graphicFrameLocks/>
          </p:cNvGraphicFramePr>
          <p:nvPr>
            <p:extLst>
              <p:ext uri="{D42A27DB-BD31-4B8C-83A1-F6EECF244321}">
                <p14:modId xmlns:p14="http://schemas.microsoft.com/office/powerpoint/2010/main" val="2801231103"/>
              </p:ext>
            </p:extLst>
          </p:nvPr>
        </p:nvGraphicFramePr>
        <p:xfrm>
          <a:off x="2286001" y="1549402"/>
          <a:ext cx="4419600" cy="4424363"/>
        </p:xfrm>
        <a:graphic>
          <a:graphicData uri="http://schemas.openxmlformats.org/presentationml/2006/ole">
            <mc:AlternateContent xmlns:mc="http://schemas.openxmlformats.org/markup-compatibility/2006">
              <mc:Choice xmlns:v="urn:schemas-microsoft-com:vml" Requires="v">
                <p:oleObj spid="_x0000_s2057" name="Chart" r:id="rId4" imgW="4608975" imgH="4426080" progId="Excel.Chart.8">
                  <p:embed/>
                </p:oleObj>
              </mc:Choice>
              <mc:Fallback>
                <p:oleObj name="Chart" r:id="rId4" imgW="4608975" imgH="4426080"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1" y="1549402"/>
                        <a:ext cx="4419600" cy="4424363"/>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845135811"/>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304800" y="3733800"/>
            <a:ext cx="8686800" cy="1981200"/>
          </a:xfrm>
        </p:spPr>
        <p:txBody>
          <a:bodyPr/>
          <a:lstStyle/>
          <a:p>
            <a:pPr eaLnBrk="1" hangingPunct="1"/>
            <a:r>
              <a:rPr lang="en-US" altLang="en-US" dirty="0" smtClean="0">
                <a:latin typeface="Arial" charset="0"/>
                <a:cs typeface="Arial" charset="0"/>
              </a:rPr>
              <a:t>With the public willing to support increased funding as long as it funds well-maintained roads, how can DOTs ensure they’re delivering the drivability motorists want?</a:t>
            </a:r>
          </a:p>
        </p:txBody>
      </p:sp>
      <p:sp>
        <p:nvSpPr>
          <p:cNvPr id="32771"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itchFamily="34" charset="0"/>
              </a:defRPr>
            </a:lvl1pPr>
            <a:lvl2pPr marL="742950" indent="-285750">
              <a:defRPr>
                <a:solidFill>
                  <a:schemeClr val="tx1"/>
                </a:solidFill>
                <a:latin typeface="Franklin Gothic Book" pitchFamily="34" charset="0"/>
              </a:defRPr>
            </a:lvl2pPr>
            <a:lvl3pPr marL="1143000" indent="-228600">
              <a:defRPr>
                <a:solidFill>
                  <a:schemeClr val="tx1"/>
                </a:solidFill>
                <a:latin typeface="Franklin Gothic Book" pitchFamily="34" charset="0"/>
              </a:defRPr>
            </a:lvl3pPr>
            <a:lvl4pPr marL="1600200" indent="-228600">
              <a:defRPr>
                <a:solidFill>
                  <a:schemeClr val="tx1"/>
                </a:solidFill>
                <a:latin typeface="Franklin Gothic Book" pitchFamily="34" charset="0"/>
              </a:defRPr>
            </a:lvl4pPr>
            <a:lvl5pPr marL="2057400" indent="-228600">
              <a:defRPr>
                <a:solidFill>
                  <a:schemeClr val="tx1"/>
                </a:solidFill>
                <a:latin typeface="Franklin Gothic Book" pitchFamily="34" charset="0"/>
              </a:defRPr>
            </a:lvl5pPr>
            <a:lvl6pPr marL="2514600" indent="-228600" eaLnBrk="0" fontAlgn="base" hangingPunct="0">
              <a:spcBef>
                <a:spcPct val="0"/>
              </a:spcBef>
              <a:spcAft>
                <a:spcPct val="0"/>
              </a:spcAft>
              <a:defRPr>
                <a:solidFill>
                  <a:schemeClr val="tx1"/>
                </a:solidFill>
                <a:latin typeface="Franklin Gothic Book" pitchFamily="34" charset="0"/>
              </a:defRPr>
            </a:lvl6pPr>
            <a:lvl7pPr marL="2971800" indent="-228600" eaLnBrk="0" fontAlgn="base" hangingPunct="0">
              <a:spcBef>
                <a:spcPct val="0"/>
              </a:spcBef>
              <a:spcAft>
                <a:spcPct val="0"/>
              </a:spcAft>
              <a:defRPr>
                <a:solidFill>
                  <a:schemeClr val="tx1"/>
                </a:solidFill>
                <a:latin typeface="Franklin Gothic Book" pitchFamily="34" charset="0"/>
              </a:defRPr>
            </a:lvl7pPr>
            <a:lvl8pPr marL="3429000" indent="-228600" eaLnBrk="0" fontAlgn="base" hangingPunct="0">
              <a:spcBef>
                <a:spcPct val="0"/>
              </a:spcBef>
              <a:spcAft>
                <a:spcPct val="0"/>
              </a:spcAft>
              <a:defRPr>
                <a:solidFill>
                  <a:schemeClr val="tx1"/>
                </a:solidFill>
                <a:latin typeface="Franklin Gothic Book" pitchFamily="34" charset="0"/>
              </a:defRPr>
            </a:lvl8pPr>
            <a:lvl9pPr marL="3886200" indent="-228600" eaLnBrk="0" fontAlgn="base" hangingPunct="0">
              <a:spcBef>
                <a:spcPct val="0"/>
              </a:spcBef>
              <a:spcAft>
                <a:spcPct val="0"/>
              </a:spcAft>
              <a:defRPr>
                <a:solidFill>
                  <a:schemeClr val="tx1"/>
                </a:solidFill>
                <a:latin typeface="Franklin Gothic Book" pitchFamily="34" charset="0"/>
              </a:defRPr>
            </a:lvl9pPr>
          </a:lstStyle>
          <a:p>
            <a:pPr defTabSz="914400"/>
            <a:fld id="{02E06AC1-1BF1-4C78-8A03-13CB36170434}" type="slidenum">
              <a:rPr lang="en-US" altLang="en-US">
                <a:solidFill>
                  <a:prstClr val="white"/>
                </a:solidFill>
                <a:latin typeface="Arial" charset="0"/>
              </a:rPr>
              <a:pPr defTabSz="914400"/>
              <a:t>16</a:t>
            </a:fld>
            <a:endParaRPr lang="en-US" altLang="en-US">
              <a:solidFill>
                <a:prstClr val="white"/>
              </a:solidFill>
              <a:latin typeface="Arial" charset="0"/>
            </a:endParaRPr>
          </a:p>
        </p:txBody>
      </p:sp>
    </p:spTree>
    <p:extLst>
      <p:ext uri="{BB962C8B-B14F-4D97-AF65-F5344CB8AC3E}">
        <p14:creationId xmlns:p14="http://schemas.microsoft.com/office/powerpoint/2010/main" val="2846571742"/>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3"/>
          <p:cNvSpPr>
            <a:spLocks noGrp="1"/>
          </p:cNvSpPr>
          <p:nvPr>
            <p:ph type="title"/>
          </p:nvPr>
        </p:nvSpPr>
        <p:spPr>
          <a:xfrm>
            <a:off x="381008" y="508000"/>
            <a:ext cx="8284369" cy="1371600"/>
          </a:xfrm>
        </p:spPr>
        <p:txBody>
          <a:bodyPr/>
          <a:lstStyle/>
          <a:p>
            <a:pPr eaLnBrk="1" hangingPunct="1"/>
            <a:r>
              <a:rPr lang="en-US" altLang="en-US" smtClean="0">
                <a:solidFill>
                  <a:srgbClr val="404040"/>
                </a:solidFill>
                <a:latin typeface="Arial" charset="0"/>
                <a:cs typeface="Arial" charset="0"/>
              </a:rPr>
              <a:t>Drivers of Road Preference</a:t>
            </a:r>
          </a:p>
        </p:txBody>
      </p:sp>
      <p:sp>
        <p:nvSpPr>
          <p:cNvPr id="2" name="Slide Number Placeholder 1"/>
          <p:cNvSpPr>
            <a:spLocks noGrp="1"/>
          </p:cNvSpPr>
          <p:nvPr>
            <p:ph type="sldNum" sz="quarter" idx="10"/>
          </p:nvPr>
        </p:nvSpPr>
        <p:spPr/>
        <p:txBody>
          <a:bodyPr/>
          <a:lstStyle>
            <a:lvl1pPr>
              <a:defRPr>
                <a:solidFill>
                  <a:schemeClr val="tx1"/>
                </a:solidFill>
                <a:latin typeface="Franklin Gothic Book" pitchFamily="34" charset="0"/>
              </a:defRPr>
            </a:lvl1pPr>
            <a:lvl2pPr marL="742950" indent="-285750">
              <a:defRPr>
                <a:solidFill>
                  <a:schemeClr val="tx1"/>
                </a:solidFill>
                <a:latin typeface="Franklin Gothic Book" pitchFamily="34" charset="0"/>
              </a:defRPr>
            </a:lvl2pPr>
            <a:lvl3pPr marL="1143000" indent="-228600">
              <a:defRPr>
                <a:solidFill>
                  <a:schemeClr val="tx1"/>
                </a:solidFill>
                <a:latin typeface="Franklin Gothic Book" pitchFamily="34" charset="0"/>
              </a:defRPr>
            </a:lvl3pPr>
            <a:lvl4pPr marL="1600200" indent="-228600">
              <a:defRPr>
                <a:solidFill>
                  <a:schemeClr val="tx1"/>
                </a:solidFill>
                <a:latin typeface="Franklin Gothic Book" pitchFamily="34" charset="0"/>
              </a:defRPr>
            </a:lvl4pPr>
            <a:lvl5pPr marL="2057400" indent="-228600">
              <a:defRPr>
                <a:solidFill>
                  <a:schemeClr val="tx1"/>
                </a:solidFill>
                <a:latin typeface="Franklin Gothic Book" pitchFamily="34" charset="0"/>
              </a:defRPr>
            </a:lvl5pPr>
            <a:lvl6pPr marL="2514600" indent="-228600" eaLnBrk="0" fontAlgn="base" hangingPunct="0">
              <a:spcBef>
                <a:spcPct val="0"/>
              </a:spcBef>
              <a:spcAft>
                <a:spcPct val="0"/>
              </a:spcAft>
              <a:defRPr>
                <a:solidFill>
                  <a:schemeClr val="tx1"/>
                </a:solidFill>
                <a:latin typeface="Franklin Gothic Book" pitchFamily="34" charset="0"/>
              </a:defRPr>
            </a:lvl6pPr>
            <a:lvl7pPr marL="2971800" indent="-228600" eaLnBrk="0" fontAlgn="base" hangingPunct="0">
              <a:spcBef>
                <a:spcPct val="0"/>
              </a:spcBef>
              <a:spcAft>
                <a:spcPct val="0"/>
              </a:spcAft>
              <a:defRPr>
                <a:solidFill>
                  <a:schemeClr val="tx1"/>
                </a:solidFill>
                <a:latin typeface="Franklin Gothic Book" pitchFamily="34" charset="0"/>
              </a:defRPr>
            </a:lvl7pPr>
            <a:lvl8pPr marL="3429000" indent="-228600" eaLnBrk="0" fontAlgn="base" hangingPunct="0">
              <a:spcBef>
                <a:spcPct val="0"/>
              </a:spcBef>
              <a:spcAft>
                <a:spcPct val="0"/>
              </a:spcAft>
              <a:defRPr>
                <a:solidFill>
                  <a:schemeClr val="tx1"/>
                </a:solidFill>
                <a:latin typeface="Franklin Gothic Book" pitchFamily="34" charset="0"/>
              </a:defRPr>
            </a:lvl8pPr>
            <a:lvl9pPr marL="3886200" indent="-228600" eaLnBrk="0" fontAlgn="base" hangingPunct="0">
              <a:spcBef>
                <a:spcPct val="0"/>
              </a:spcBef>
              <a:spcAft>
                <a:spcPct val="0"/>
              </a:spcAft>
              <a:defRPr>
                <a:solidFill>
                  <a:schemeClr val="tx1"/>
                </a:solidFill>
                <a:latin typeface="Franklin Gothic Book" pitchFamily="34" charset="0"/>
              </a:defRPr>
            </a:lvl9pPr>
          </a:lstStyle>
          <a:p>
            <a:pPr defTabSz="914400"/>
            <a:fld id="{EF47689D-CF37-4976-BEA9-2DBB5A54583D}" type="slidenum">
              <a:rPr lang="en-US" altLang="en-US">
                <a:solidFill>
                  <a:srgbClr val="404040"/>
                </a:solidFill>
                <a:latin typeface="Arial" charset="0"/>
              </a:rPr>
              <a:pPr defTabSz="914400"/>
              <a:t>17</a:t>
            </a:fld>
            <a:endParaRPr lang="en-US" altLang="en-US">
              <a:solidFill>
                <a:srgbClr val="404040"/>
              </a:solidFill>
              <a:latin typeface="Arial" charset="0"/>
            </a:endParaRPr>
          </a:p>
        </p:txBody>
      </p:sp>
      <p:graphicFrame>
        <p:nvGraphicFramePr>
          <p:cNvPr id="8" name="Content Placeholder 2"/>
          <p:cNvGraphicFramePr>
            <a:graphicFrameLocks/>
          </p:cNvGraphicFramePr>
          <p:nvPr/>
        </p:nvGraphicFramePr>
        <p:xfrm>
          <a:off x="419100" y="1244600"/>
          <a:ext cx="4876800" cy="4802188"/>
        </p:xfrm>
        <a:graphic>
          <a:graphicData uri="http://schemas.openxmlformats.org/drawingml/2006/chart">
            <c:chart xmlns:c="http://schemas.openxmlformats.org/drawingml/2006/chart" xmlns:r="http://schemas.openxmlformats.org/officeDocument/2006/relationships" r:id="rId3"/>
          </a:graphicData>
        </a:graphic>
      </p:graphicFrame>
      <p:sp>
        <p:nvSpPr>
          <p:cNvPr id="34821" name="TextBox 2"/>
          <p:cNvSpPr txBox="1">
            <a:spLocks noChangeArrowheads="1"/>
          </p:cNvSpPr>
          <p:nvPr/>
        </p:nvSpPr>
        <p:spPr bwMode="auto">
          <a:xfrm>
            <a:off x="5429250" y="4114802"/>
            <a:ext cx="325755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917575">
              <a:defRPr>
                <a:solidFill>
                  <a:schemeClr val="tx1"/>
                </a:solidFill>
                <a:latin typeface="Franklin Gothic Book" pitchFamily="34" charset="0"/>
              </a:defRPr>
            </a:lvl1pPr>
            <a:lvl2pPr marL="742950" indent="-285750" defTabSz="917575">
              <a:defRPr>
                <a:solidFill>
                  <a:schemeClr val="tx1"/>
                </a:solidFill>
                <a:latin typeface="Franklin Gothic Book" pitchFamily="34" charset="0"/>
              </a:defRPr>
            </a:lvl2pPr>
            <a:lvl3pPr marL="1143000" indent="-228600" defTabSz="917575">
              <a:defRPr>
                <a:solidFill>
                  <a:schemeClr val="tx1"/>
                </a:solidFill>
                <a:latin typeface="Franklin Gothic Book" pitchFamily="34" charset="0"/>
              </a:defRPr>
            </a:lvl3pPr>
            <a:lvl4pPr marL="1600200" indent="-228600" defTabSz="917575">
              <a:defRPr>
                <a:solidFill>
                  <a:schemeClr val="tx1"/>
                </a:solidFill>
                <a:latin typeface="Franklin Gothic Book" pitchFamily="34" charset="0"/>
              </a:defRPr>
            </a:lvl4pPr>
            <a:lvl5pPr marL="2057400" indent="-228600" defTabSz="917575">
              <a:defRPr>
                <a:solidFill>
                  <a:schemeClr val="tx1"/>
                </a:solidFill>
                <a:latin typeface="Franklin Gothic Book" pitchFamily="34" charset="0"/>
              </a:defRPr>
            </a:lvl5pPr>
            <a:lvl6pPr marL="2514600" indent="-228600" defTabSz="917575" eaLnBrk="0" fontAlgn="base" hangingPunct="0">
              <a:spcBef>
                <a:spcPct val="0"/>
              </a:spcBef>
              <a:spcAft>
                <a:spcPct val="0"/>
              </a:spcAft>
              <a:defRPr>
                <a:solidFill>
                  <a:schemeClr val="tx1"/>
                </a:solidFill>
                <a:latin typeface="Franklin Gothic Book" pitchFamily="34" charset="0"/>
              </a:defRPr>
            </a:lvl6pPr>
            <a:lvl7pPr marL="2971800" indent="-228600" defTabSz="917575" eaLnBrk="0" fontAlgn="base" hangingPunct="0">
              <a:spcBef>
                <a:spcPct val="0"/>
              </a:spcBef>
              <a:spcAft>
                <a:spcPct val="0"/>
              </a:spcAft>
              <a:defRPr>
                <a:solidFill>
                  <a:schemeClr val="tx1"/>
                </a:solidFill>
                <a:latin typeface="Franklin Gothic Book" pitchFamily="34" charset="0"/>
              </a:defRPr>
            </a:lvl7pPr>
            <a:lvl8pPr marL="3429000" indent="-228600" defTabSz="917575" eaLnBrk="0" fontAlgn="base" hangingPunct="0">
              <a:spcBef>
                <a:spcPct val="0"/>
              </a:spcBef>
              <a:spcAft>
                <a:spcPct val="0"/>
              </a:spcAft>
              <a:defRPr>
                <a:solidFill>
                  <a:schemeClr val="tx1"/>
                </a:solidFill>
                <a:latin typeface="Franklin Gothic Book" pitchFamily="34" charset="0"/>
              </a:defRPr>
            </a:lvl8pPr>
            <a:lvl9pPr marL="3886200" indent="-228600" defTabSz="917575" eaLnBrk="0" fontAlgn="base" hangingPunct="0">
              <a:spcBef>
                <a:spcPct val="0"/>
              </a:spcBef>
              <a:spcAft>
                <a:spcPct val="0"/>
              </a:spcAft>
              <a:defRPr>
                <a:solidFill>
                  <a:schemeClr val="tx1"/>
                </a:solidFill>
                <a:latin typeface="Franklin Gothic Book" pitchFamily="34" charset="0"/>
              </a:defRPr>
            </a:lvl9pPr>
          </a:lstStyle>
          <a:p>
            <a:pPr fontAlgn="base">
              <a:spcBef>
                <a:spcPct val="0"/>
              </a:spcBef>
              <a:spcAft>
                <a:spcPct val="0"/>
              </a:spcAft>
              <a:buFont typeface="Arial" charset="0"/>
              <a:buChar char="•"/>
            </a:pPr>
            <a:r>
              <a:rPr lang="en-US" altLang="en-US" i="1">
                <a:solidFill>
                  <a:srgbClr val="595959"/>
                </a:solidFill>
              </a:rPr>
              <a:t>Both building an initially smooth pavement and maintaining</a:t>
            </a:r>
            <a:r>
              <a:rPr lang="en-US" altLang="en-US">
                <a:solidFill>
                  <a:srgbClr val="00A471"/>
                </a:solidFill>
              </a:rPr>
              <a:t> it to ensure smoothness over time has multiple benefits for DOTs.</a:t>
            </a:r>
          </a:p>
        </p:txBody>
      </p:sp>
      <p:graphicFrame>
        <p:nvGraphicFramePr>
          <p:cNvPr id="6" name="Content Placeholder 2"/>
          <p:cNvGraphicFramePr>
            <a:graphicFrameLocks/>
          </p:cNvGraphicFramePr>
          <p:nvPr/>
        </p:nvGraphicFramePr>
        <p:xfrm>
          <a:off x="126206" y="1320800"/>
          <a:ext cx="4883944" cy="4802188"/>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p:cNvSpPr/>
          <p:nvPr/>
        </p:nvSpPr>
        <p:spPr>
          <a:xfrm>
            <a:off x="228600" y="1879605"/>
            <a:ext cx="857250" cy="3630613"/>
          </a:xfrm>
          <a:prstGeom prst="rect">
            <a:avLst/>
          </a:prstGeom>
          <a:noFill/>
          <a:ln w="38100">
            <a:solidFill>
              <a:srgbClr val="FFAC33"/>
            </a:solidFill>
            <a:prstDash val="dash"/>
            <a:miter lim="800000"/>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a:solidFill>
                <a:prstClr val="black"/>
              </a:solidFill>
            </a:endParaRPr>
          </a:p>
        </p:txBody>
      </p:sp>
      <p:cxnSp>
        <p:nvCxnSpPr>
          <p:cNvPr id="9" name="Straight Connector 8"/>
          <p:cNvCxnSpPr/>
          <p:nvPr/>
        </p:nvCxnSpPr>
        <p:spPr>
          <a:xfrm>
            <a:off x="5200650" y="1879600"/>
            <a:ext cx="0" cy="3978275"/>
          </a:xfrm>
          <a:prstGeom prst="line">
            <a:avLst/>
          </a:prstGeom>
          <a:ln w="12700">
            <a:solidFill>
              <a:schemeClr val="tx1">
                <a:lumMod val="75000"/>
                <a:lumOff val="25000"/>
              </a:schemeClr>
            </a:solidFill>
            <a:prstDash val="lgDash"/>
          </a:ln>
          <a:effectLst/>
        </p:spPr>
        <p:style>
          <a:lnRef idx="2">
            <a:schemeClr val="accent1"/>
          </a:lnRef>
          <a:fillRef idx="0">
            <a:schemeClr val="accent1"/>
          </a:fillRef>
          <a:effectRef idx="1">
            <a:schemeClr val="accent1"/>
          </a:effectRef>
          <a:fontRef idx="minor">
            <a:schemeClr val="tx1"/>
          </a:fontRef>
        </p:style>
      </p:cxnSp>
      <p:sp>
        <p:nvSpPr>
          <p:cNvPr id="34825" name="Rectangle 4"/>
          <p:cNvSpPr>
            <a:spLocks noChangeArrowheads="1"/>
          </p:cNvSpPr>
          <p:nvPr/>
        </p:nvSpPr>
        <p:spPr bwMode="auto">
          <a:xfrm>
            <a:off x="5429250" y="2673362"/>
            <a:ext cx="296346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917575">
              <a:defRPr>
                <a:solidFill>
                  <a:schemeClr val="tx1"/>
                </a:solidFill>
                <a:latin typeface="Franklin Gothic Book" pitchFamily="34" charset="0"/>
              </a:defRPr>
            </a:lvl1pPr>
            <a:lvl2pPr marL="742950" indent="-285750" defTabSz="917575">
              <a:defRPr>
                <a:solidFill>
                  <a:schemeClr val="tx1"/>
                </a:solidFill>
                <a:latin typeface="Franklin Gothic Book" pitchFamily="34" charset="0"/>
              </a:defRPr>
            </a:lvl2pPr>
            <a:lvl3pPr marL="1143000" indent="-228600" defTabSz="917575">
              <a:defRPr>
                <a:solidFill>
                  <a:schemeClr val="tx1"/>
                </a:solidFill>
                <a:latin typeface="Franklin Gothic Book" pitchFamily="34" charset="0"/>
              </a:defRPr>
            </a:lvl3pPr>
            <a:lvl4pPr marL="1600200" indent="-228600" defTabSz="917575">
              <a:defRPr>
                <a:solidFill>
                  <a:schemeClr val="tx1"/>
                </a:solidFill>
                <a:latin typeface="Franklin Gothic Book" pitchFamily="34" charset="0"/>
              </a:defRPr>
            </a:lvl4pPr>
            <a:lvl5pPr marL="2057400" indent="-228600" defTabSz="917575">
              <a:defRPr>
                <a:solidFill>
                  <a:schemeClr val="tx1"/>
                </a:solidFill>
                <a:latin typeface="Franklin Gothic Book" pitchFamily="34" charset="0"/>
              </a:defRPr>
            </a:lvl5pPr>
            <a:lvl6pPr marL="2514600" indent="-228600" defTabSz="917575" eaLnBrk="0" fontAlgn="base" hangingPunct="0">
              <a:spcBef>
                <a:spcPct val="0"/>
              </a:spcBef>
              <a:spcAft>
                <a:spcPct val="0"/>
              </a:spcAft>
              <a:defRPr>
                <a:solidFill>
                  <a:schemeClr val="tx1"/>
                </a:solidFill>
                <a:latin typeface="Franklin Gothic Book" pitchFamily="34" charset="0"/>
              </a:defRPr>
            </a:lvl6pPr>
            <a:lvl7pPr marL="2971800" indent="-228600" defTabSz="917575" eaLnBrk="0" fontAlgn="base" hangingPunct="0">
              <a:spcBef>
                <a:spcPct val="0"/>
              </a:spcBef>
              <a:spcAft>
                <a:spcPct val="0"/>
              </a:spcAft>
              <a:defRPr>
                <a:solidFill>
                  <a:schemeClr val="tx1"/>
                </a:solidFill>
                <a:latin typeface="Franklin Gothic Book" pitchFamily="34" charset="0"/>
              </a:defRPr>
            </a:lvl7pPr>
            <a:lvl8pPr marL="3429000" indent="-228600" defTabSz="917575" eaLnBrk="0" fontAlgn="base" hangingPunct="0">
              <a:spcBef>
                <a:spcPct val="0"/>
              </a:spcBef>
              <a:spcAft>
                <a:spcPct val="0"/>
              </a:spcAft>
              <a:defRPr>
                <a:solidFill>
                  <a:schemeClr val="tx1"/>
                </a:solidFill>
                <a:latin typeface="Franklin Gothic Book" pitchFamily="34" charset="0"/>
              </a:defRPr>
            </a:lvl8pPr>
            <a:lvl9pPr marL="3886200" indent="-228600" defTabSz="917575" eaLnBrk="0" fontAlgn="base" hangingPunct="0">
              <a:spcBef>
                <a:spcPct val="0"/>
              </a:spcBef>
              <a:spcAft>
                <a:spcPct val="0"/>
              </a:spcAft>
              <a:defRPr>
                <a:solidFill>
                  <a:schemeClr val="tx1"/>
                </a:solidFill>
                <a:latin typeface="Franklin Gothic Book" pitchFamily="34" charset="0"/>
              </a:defRPr>
            </a:lvl9pPr>
          </a:lstStyle>
          <a:p>
            <a:pPr fontAlgn="base">
              <a:spcBef>
                <a:spcPct val="0"/>
              </a:spcBef>
              <a:spcAft>
                <a:spcPct val="0"/>
              </a:spcAft>
              <a:buFont typeface="Arial" charset="0"/>
              <a:buChar char="•"/>
            </a:pPr>
            <a:r>
              <a:rPr lang="en-US" altLang="en-US" i="1">
                <a:solidFill>
                  <a:srgbClr val="595959"/>
                </a:solidFill>
              </a:rPr>
              <a:t>Smoothness</a:t>
            </a:r>
            <a:r>
              <a:rPr lang="en-US" altLang="en-US">
                <a:solidFill>
                  <a:srgbClr val="00A471"/>
                </a:solidFill>
              </a:rPr>
              <a:t> is by far the strongest indicator of roadway satisfaction. </a:t>
            </a:r>
          </a:p>
        </p:txBody>
      </p:sp>
    </p:spTree>
    <p:extLst>
      <p:ext uri="{BB962C8B-B14F-4D97-AF65-F5344CB8AC3E}">
        <p14:creationId xmlns:p14="http://schemas.microsoft.com/office/powerpoint/2010/main" val="2456549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6" grpId="0">
        <p:bldAsOne/>
      </p:bldGraphic>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0"/>
            <a:ext cx="5715000" cy="2819400"/>
          </a:xfrm>
        </p:spPr>
        <p:txBody>
          <a:bodyPr rtlCol="0">
            <a:noAutofit/>
          </a:bodyPr>
          <a:lstStyle/>
          <a:p>
            <a:pPr eaLnBrk="1" fontAlgn="auto" hangingPunct="1">
              <a:lnSpc>
                <a:spcPct val="150000"/>
              </a:lnSpc>
              <a:spcAft>
                <a:spcPts val="0"/>
              </a:spcAft>
              <a:defRPr/>
            </a:pPr>
            <a:r>
              <a:rPr lang="en-US" dirty="0" smtClean="0"/>
              <a:t>Asphalt Delivers Drivability</a:t>
            </a:r>
            <a:endParaRPr lang="en-US" dirty="0"/>
          </a:p>
        </p:txBody>
      </p:sp>
    </p:spTree>
    <p:extLst>
      <p:ext uri="{BB962C8B-B14F-4D97-AF65-F5344CB8AC3E}">
        <p14:creationId xmlns:p14="http://schemas.microsoft.com/office/powerpoint/2010/main" val="2439446876"/>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Title 2"/>
          <p:cNvSpPr>
            <a:spLocks noGrp="1"/>
          </p:cNvSpPr>
          <p:nvPr>
            <p:ph type="title"/>
          </p:nvPr>
        </p:nvSpPr>
        <p:spPr>
          <a:xfrm>
            <a:off x="381008" y="508000"/>
            <a:ext cx="8284369" cy="1371600"/>
          </a:xfrm>
        </p:spPr>
        <p:txBody>
          <a:bodyPr/>
          <a:lstStyle/>
          <a:p>
            <a:pPr eaLnBrk="1" hangingPunct="1"/>
            <a:r>
              <a:rPr lang="en-US" altLang="en-US" smtClean="0">
                <a:solidFill>
                  <a:srgbClr val="404040"/>
                </a:solidFill>
                <a:latin typeface="Arial" charset="0"/>
                <a:cs typeface="Arial" charset="0"/>
              </a:rPr>
              <a:t>Maintenance Preferences in the Great Lakes</a:t>
            </a:r>
          </a:p>
        </p:txBody>
      </p:sp>
      <p:graphicFrame>
        <p:nvGraphicFramePr>
          <p:cNvPr id="8" name="Content Placeholder 7"/>
          <p:cNvGraphicFramePr>
            <a:graphicFrameLocks noGrp="1"/>
          </p:cNvGraphicFramePr>
          <p:nvPr>
            <p:ph idx="4294967295"/>
          </p:nvPr>
        </p:nvGraphicFramePr>
        <p:xfrm>
          <a:off x="5557850" y="2255846"/>
          <a:ext cx="2288381" cy="2960687"/>
        </p:xfrm>
        <a:graphic>
          <a:graphicData uri="http://schemas.openxmlformats.org/drawingml/2006/chart">
            <c:chart xmlns:c="http://schemas.openxmlformats.org/drawingml/2006/chart" xmlns:r="http://schemas.openxmlformats.org/officeDocument/2006/relationships" r:id="rId4"/>
          </a:graphicData>
        </a:graphic>
      </p:graphicFrame>
      <p:grpSp>
        <p:nvGrpSpPr>
          <p:cNvPr id="9" name="Group 8"/>
          <p:cNvGrpSpPr>
            <a:grpSpLocks/>
          </p:cNvGrpSpPr>
          <p:nvPr/>
        </p:nvGrpSpPr>
        <p:grpSpPr bwMode="auto">
          <a:xfrm>
            <a:off x="-52380" y="2070100"/>
            <a:ext cx="3504004" cy="3419475"/>
            <a:chOff x="-7951" y="1610499"/>
            <a:chExt cx="4674420" cy="3420139"/>
          </a:xfrm>
        </p:grpSpPr>
        <p:sp>
          <p:nvSpPr>
            <p:cNvPr id="17" name="TextBox 16"/>
            <p:cNvSpPr txBox="1"/>
            <p:nvPr/>
          </p:nvSpPr>
          <p:spPr>
            <a:xfrm>
              <a:off x="2501587" y="4050961"/>
              <a:ext cx="1350073" cy="308035"/>
            </a:xfrm>
            <a:prstGeom prst="rect">
              <a:avLst/>
            </a:prstGeom>
            <a:noFill/>
          </p:spPr>
          <p:txBody>
            <a:bodyPr>
              <a:spAutoFit/>
            </a:bodyPr>
            <a:lstStyle/>
            <a:p>
              <a:pPr>
                <a:defRPr/>
              </a:pPr>
              <a:r>
                <a:rPr lang="en-US" sz="1400" i="1" dirty="0">
                  <a:solidFill>
                    <a:prstClr val="black">
                      <a:lumMod val="75000"/>
                      <a:lumOff val="25000"/>
                    </a:prstClr>
                  </a:solidFill>
                  <a:latin typeface="Arial" panose="020B0604020202020204" pitchFamily="34" charset="0"/>
                  <a:cs typeface="Arial" panose="020B0604020202020204" pitchFamily="34" charset="0"/>
                </a:rPr>
                <a:t>Not sure</a:t>
              </a:r>
            </a:p>
          </p:txBody>
        </p:sp>
        <p:grpSp>
          <p:nvGrpSpPr>
            <p:cNvPr id="22544" name="Group 4"/>
            <p:cNvGrpSpPr>
              <a:grpSpLocks/>
            </p:cNvGrpSpPr>
            <p:nvPr/>
          </p:nvGrpSpPr>
          <p:grpSpPr bwMode="auto">
            <a:xfrm>
              <a:off x="-7951" y="1610499"/>
              <a:ext cx="4674420" cy="3420139"/>
              <a:chOff x="-7951" y="1610499"/>
              <a:chExt cx="4674420" cy="3420139"/>
            </a:xfrm>
          </p:grpSpPr>
          <p:graphicFrame>
            <p:nvGraphicFramePr>
              <p:cNvPr id="22545" name="Content Placeholder 7"/>
              <p:cNvGraphicFramePr>
                <a:graphicFrameLocks/>
              </p:cNvGraphicFramePr>
              <p:nvPr/>
            </p:nvGraphicFramePr>
            <p:xfrm>
              <a:off x="-7951" y="1957038"/>
              <a:ext cx="3250595" cy="3022842"/>
            </p:xfrm>
            <a:graphic>
              <a:graphicData uri="http://schemas.openxmlformats.org/presentationml/2006/ole">
                <mc:AlternateContent xmlns:mc="http://schemas.openxmlformats.org/markup-compatibility/2006">
                  <mc:Choice xmlns:v="urn:schemas-microsoft-com:vml" Requires="v">
                    <p:oleObj spid="_x0000_s5132" name="Chart" r:id="rId5" imgW="3255546" imgH="3029975" progId="Excel.Chart.8">
                      <p:embed/>
                    </p:oleObj>
                  </mc:Choice>
                  <mc:Fallback>
                    <p:oleObj name="Chart" r:id="rId5" imgW="3255546" imgH="3029975"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1" y="1957038"/>
                            <a:ext cx="3250595" cy="30228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2126744" y="4506661"/>
                <a:ext cx="2539725" cy="523977"/>
              </a:xfrm>
              <a:prstGeom prst="rect">
                <a:avLst/>
              </a:prstGeom>
              <a:noFill/>
            </p:spPr>
            <p:txBody>
              <a:bodyPr>
                <a:spAutoFit/>
              </a:bodyPr>
              <a:lstStyle/>
              <a:p>
                <a:pPr>
                  <a:defRPr/>
                </a:pPr>
                <a:r>
                  <a:rPr lang="en-US" sz="1400" i="1" dirty="0">
                    <a:solidFill>
                      <a:prstClr val="black">
                        <a:lumMod val="75000"/>
                        <a:lumOff val="25000"/>
                      </a:prstClr>
                    </a:solidFill>
                    <a:latin typeface="Arial" panose="020B0604020202020204" pitchFamily="34" charset="0"/>
                    <a:cs typeface="Arial" panose="020B0604020202020204" pitchFamily="34" charset="0"/>
                  </a:rPr>
                  <a:t>Lanes fully shut down for maintenance</a:t>
                </a:r>
              </a:p>
            </p:txBody>
          </p:sp>
          <p:sp>
            <p:nvSpPr>
              <p:cNvPr id="18" name="TextBox 17"/>
              <p:cNvSpPr txBox="1"/>
              <p:nvPr/>
            </p:nvSpPr>
            <p:spPr>
              <a:xfrm>
                <a:off x="373238" y="1610499"/>
                <a:ext cx="1913927" cy="738807"/>
              </a:xfrm>
              <a:prstGeom prst="rect">
                <a:avLst/>
              </a:prstGeom>
              <a:noFill/>
            </p:spPr>
            <p:txBody>
              <a:bodyPr>
                <a:spAutoFit/>
              </a:bodyPr>
              <a:lstStyle/>
              <a:p>
                <a:pPr>
                  <a:defRPr/>
                </a:pPr>
                <a:r>
                  <a:rPr lang="en-US" sz="1400" i="1" dirty="0">
                    <a:solidFill>
                      <a:prstClr val="black">
                        <a:lumMod val="75000"/>
                        <a:lumOff val="25000"/>
                      </a:prstClr>
                    </a:solidFill>
                    <a:latin typeface="Arial" panose="020B0604020202020204" pitchFamily="34" charset="0"/>
                    <a:cs typeface="Arial" panose="020B0604020202020204" pitchFamily="34" charset="0"/>
                  </a:rPr>
                  <a:t>Lanes receive repairs during off peak hours</a:t>
                </a:r>
              </a:p>
            </p:txBody>
          </p:sp>
        </p:grpSp>
      </p:grpSp>
      <p:grpSp>
        <p:nvGrpSpPr>
          <p:cNvPr id="6" name="Group 5"/>
          <p:cNvGrpSpPr>
            <a:grpSpLocks/>
          </p:cNvGrpSpPr>
          <p:nvPr/>
        </p:nvGrpSpPr>
        <p:grpSpPr bwMode="auto">
          <a:xfrm>
            <a:off x="2640818" y="2047877"/>
            <a:ext cx="3120629" cy="3678714"/>
            <a:chOff x="3742399" y="1597003"/>
            <a:chExt cx="4161007" cy="3678295"/>
          </a:xfrm>
        </p:grpSpPr>
        <p:graphicFrame>
          <p:nvGraphicFramePr>
            <p:cNvPr id="22539" name="Content Placeholder 7"/>
            <p:cNvGraphicFramePr>
              <a:graphicFrameLocks/>
            </p:cNvGraphicFramePr>
            <p:nvPr/>
          </p:nvGraphicFramePr>
          <p:xfrm>
            <a:off x="3902421" y="1877782"/>
            <a:ext cx="3149439" cy="2920834"/>
          </p:xfrm>
          <a:graphic>
            <a:graphicData uri="http://schemas.openxmlformats.org/presentationml/2006/ole">
              <mc:AlternateContent xmlns:mc="http://schemas.openxmlformats.org/markup-compatibility/2006">
                <mc:Choice xmlns:v="urn:schemas-microsoft-com:vml" Requires="v">
                  <p:oleObj spid="_x0000_s5133" name="Chart" r:id="rId7" imgW="3151905" imgH="2926334" progId="Excel.Chart.8">
                    <p:embed/>
                  </p:oleObj>
                </mc:Choice>
                <mc:Fallback>
                  <p:oleObj name="Chart" r:id="rId7" imgW="3151905" imgH="2926334" progId="Excel.Chart.8">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02421" y="1877782"/>
                          <a:ext cx="3149439" cy="292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TextBox 18"/>
            <p:cNvSpPr txBox="1"/>
            <p:nvPr/>
          </p:nvSpPr>
          <p:spPr>
            <a:xfrm>
              <a:off x="3742399" y="1597003"/>
              <a:ext cx="2787763" cy="738580"/>
            </a:xfrm>
            <a:prstGeom prst="rect">
              <a:avLst/>
            </a:prstGeom>
            <a:noFill/>
          </p:spPr>
          <p:txBody>
            <a:bodyPr>
              <a:spAutoFit/>
            </a:bodyPr>
            <a:lstStyle/>
            <a:p>
              <a:pPr>
                <a:defRPr/>
              </a:pPr>
              <a:r>
                <a:rPr lang="en-US" sz="1400" i="1" dirty="0">
                  <a:solidFill>
                    <a:prstClr val="black">
                      <a:lumMod val="75000"/>
                      <a:lumOff val="25000"/>
                    </a:prstClr>
                  </a:solidFill>
                  <a:latin typeface="Arial" panose="020B0604020202020204" pitchFamily="34" charset="0"/>
                  <a:cs typeface="Arial" panose="020B0604020202020204" pitchFamily="34" charset="0"/>
                </a:rPr>
                <a:t>Smooth road surface, periodic construction delays</a:t>
              </a:r>
            </a:p>
          </p:txBody>
        </p:sp>
        <p:sp>
          <p:nvSpPr>
            <p:cNvPr id="20" name="TextBox 19"/>
            <p:cNvSpPr txBox="1"/>
            <p:nvPr/>
          </p:nvSpPr>
          <p:spPr>
            <a:xfrm>
              <a:off x="5328376" y="4536718"/>
              <a:ext cx="2575030" cy="738580"/>
            </a:xfrm>
            <a:prstGeom prst="rect">
              <a:avLst/>
            </a:prstGeom>
            <a:noFill/>
          </p:spPr>
          <p:txBody>
            <a:bodyPr>
              <a:spAutoFit/>
            </a:bodyPr>
            <a:lstStyle/>
            <a:p>
              <a:pPr>
                <a:defRPr/>
              </a:pPr>
              <a:r>
                <a:rPr lang="en-US" sz="1400" i="1" dirty="0">
                  <a:solidFill>
                    <a:prstClr val="black">
                      <a:lumMod val="75000"/>
                      <a:lumOff val="25000"/>
                    </a:prstClr>
                  </a:solidFill>
                  <a:latin typeface="Arial" panose="020B0604020202020204" pitchFamily="34" charset="0"/>
                  <a:cs typeface="Arial" panose="020B0604020202020204" pitchFamily="34" charset="0"/>
                </a:rPr>
                <a:t>Less smooth road surface, no construction delays</a:t>
              </a:r>
            </a:p>
          </p:txBody>
        </p:sp>
        <p:sp>
          <p:nvSpPr>
            <p:cNvPr id="21" name="TextBox 20"/>
            <p:cNvSpPr txBox="1"/>
            <p:nvPr/>
          </p:nvSpPr>
          <p:spPr>
            <a:xfrm>
              <a:off x="6553976" y="3241465"/>
              <a:ext cx="1349430" cy="307940"/>
            </a:xfrm>
            <a:prstGeom prst="rect">
              <a:avLst/>
            </a:prstGeom>
            <a:noFill/>
          </p:spPr>
          <p:txBody>
            <a:bodyPr>
              <a:spAutoFit/>
            </a:bodyPr>
            <a:lstStyle/>
            <a:p>
              <a:pPr>
                <a:defRPr/>
              </a:pPr>
              <a:r>
                <a:rPr lang="en-US" sz="1400" i="1" dirty="0">
                  <a:solidFill>
                    <a:prstClr val="black">
                      <a:lumMod val="75000"/>
                      <a:lumOff val="25000"/>
                    </a:prstClr>
                  </a:solidFill>
                  <a:latin typeface="Arial" panose="020B0604020202020204" pitchFamily="34" charset="0"/>
                  <a:cs typeface="Arial" panose="020B0604020202020204" pitchFamily="34" charset="0"/>
                </a:rPr>
                <a:t>Not sure</a:t>
              </a:r>
            </a:p>
          </p:txBody>
        </p:sp>
      </p:grpSp>
      <p:grpSp>
        <p:nvGrpSpPr>
          <p:cNvPr id="7" name="Group 6"/>
          <p:cNvGrpSpPr>
            <a:grpSpLocks/>
          </p:cNvGrpSpPr>
          <p:nvPr/>
        </p:nvGrpSpPr>
        <p:grpSpPr bwMode="auto">
          <a:xfrm>
            <a:off x="5298281" y="2003427"/>
            <a:ext cx="3592116" cy="3819545"/>
            <a:chOff x="7063785" y="1859007"/>
            <a:chExt cx="4790380" cy="3819821"/>
          </a:xfrm>
        </p:grpSpPr>
        <p:sp>
          <p:nvSpPr>
            <p:cNvPr id="13" name="TextBox 12"/>
            <p:cNvSpPr txBox="1"/>
            <p:nvPr/>
          </p:nvSpPr>
          <p:spPr>
            <a:xfrm>
              <a:off x="7063785" y="1859007"/>
              <a:ext cx="3347073" cy="738717"/>
            </a:xfrm>
            <a:prstGeom prst="rect">
              <a:avLst/>
            </a:prstGeom>
            <a:noFill/>
          </p:spPr>
          <p:txBody>
            <a:bodyPr>
              <a:spAutoFit/>
            </a:bodyPr>
            <a:lstStyle/>
            <a:p>
              <a:pPr>
                <a:defRPr/>
              </a:pPr>
              <a:r>
                <a:rPr lang="en-US" sz="1400" i="1" dirty="0">
                  <a:solidFill>
                    <a:prstClr val="black">
                      <a:lumMod val="75000"/>
                      <a:lumOff val="25000"/>
                    </a:prstClr>
                  </a:solidFill>
                  <a:latin typeface="Arial" panose="020B0604020202020204" pitchFamily="34" charset="0"/>
                  <a:cs typeface="Arial" panose="020B0604020202020204" pitchFamily="34" charset="0"/>
                </a:rPr>
                <a:t>Periodic maintenance, resurfaced every 10-15 years (indefinitely)</a:t>
              </a:r>
            </a:p>
          </p:txBody>
        </p:sp>
        <p:sp>
          <p:nvSpPr>
            <p:cNvPr id="14" name="TextBox 13"/>
            <p:cNvSpPr txBox="1"/>
            <p:nvPr/>
          </p:nvSpPr>
          <p:spPr>
            <a:xfrm>
              <a:off x="9296226" y="4724652"/>
              <a:ext cx="2557939" cy="954176"/>
            </a:xfrm>
            <a:prstGeom prst="rect">
              <a:avLst/>
            </a:prstGeom>
            <a:noFill/>
          </p:spPr>
          <p:txBody>
            <a:bodyPr>
              <a:spAutoFit/>
            </a:bodyPr>
            <a:lstStyle/>
            <a:p>
              <a:pPr>
                <a:defRPr/>
              </a:pPr>
              <a:r>
                <a:rPr lang="en-US" sz="1400" i="1" dirty="0">
                  <a:solidFill>
                    <a:prstClr val="black">
                      <a:lumMod val="75000"/>
                      <a:lumOff val="25000"/>
                    </a:prstClr>
                  </a:solidFill>
                  <a:latin typeface="Arial" panose="020B0604020202020204" pitchFamily="34" charset="0"/>
                  <a:cs typeface="Arial" panose="020B0604020202020204" pitchFamily="34" charset="0"/>
                </a:rPr>
                <a:t>Rehabilitation every 12-16 years, replacement after 30-40 years</a:t>
              </a:r>
            </a:p>
          </p:txBody>
        </p:sp>
        <p:sp>
          <p:nvSpPr>
            <p:cNvPr id="15" name="TextBox 14"/>
            <p:cNvSpPr txBox="1"/>
            <p:nvPr/>
          </p:nvSpPr>
          <p:spPr>
            <a:xfrm>
              <a:off x="10069483" y="3705403"/>
              <a:ext cx="1351214" cy="307997"/>
            </a:xfrm>
            <a:prstGeom prst="rect">
              <a:avLst/>
            </a:prstGeom>
            <a:noFill/>
          </p:spPr>
          <p:txBody>
            <a:bodyPr>
              <a:spAutoFit/>
            </a:bodyPr>
            <a:lstStyle/>
            <a:p>
              <a:pPr>
                <a:defRPr/>
              </a:pPr>
              <a:r>
                <a:rPr lang="en-US" sz="1400" i="1" dirty="0">
                  <a:solidFill>
                    <a:prstClr val="black">
                      <a:lumMod val="75000"/>
                      <a:lumOff val="25000"/>
                    </a:prstClr>
                  </a:solidFill>
                  <a:latin typeface="Arial" panose="020B0604020202020204" pitchFamily="34" charset="0"/>
                  <a:cs typeface="Arial" panose="020B0604020202020204" pitchFamily="34" charset="0"/>
                </a:rPr>
                <a:t>Not sure</a:t>
              </a:r>
            </a:p>
          </p:txBody>
        </p:sp>
      </p:grpSp>
      <p:sp>
        <p:nvSpPr>
          <p:cNvPr id="4" name="Slide Number Placeholder 3"/>
          <p:cNvSpPr>
            <a:spLocks noGrp="1"/>
          </p:cNvSpPr>
          <p:nvPr>
            <p:ph type="sldNum" sz="quarter" idx="10"/>
          </p:nvPr>
        </p:nvSpPr>
        <p:spPr/>
        <p:txBody>
          <a:bodyPr/>
          <a:lstStyle>
            <a:lvl1pPr defTabSz="457200">
              <a:defRPr>
                <a:solidFill>
                  <a:schemeClr val="tx1"/>
                </a:solidFill>
                <a:latin typeface="Franklin Gothic Book" pitchFamily="34" charset="0"/>
              </a:defRPr>
            </a:lvl1pPr>
            <a:lvl2pPr marL="742950" indent="-285750" defTabSz="457200">
              <a:defRPr>
                <a:solidFill>
                  <a:schemeClr val="tx1"/>
                </a:solidFill>
                <a:latin typeface="Franklin Gothic Book" pitchFamily="34" charset="0"/>
              </a:defRPr>
            </a:lvl2pPr>
            <a:lvl3pPr marL="1143000" indent="-228600" defTabSz="457200">
              <a:defRPr>
                <a:solidFill>
                  <a:schemeClr val="tx1"/>
                </a:solidFill>
                <a:latin typeface="Franklin Gothic Book" pitchFamily="34" charset="0"/>
              </a:defRPr>
            </a:lvl3pPr>
            <a:lvl4pPr marL="1600200" indent="-228600" defTabSz="457200">
              <a:defRPr>
                <a:solidFill>
                  <a:schemeClr val="tx1"/>
                </a:solidFill>
                <a:latin typeface="Franklin Gothic Book" pitchFamily="34" charset="0"/>
              </a:defRPr>
            </a:lvl4pPr>
            <a:lvl5pPr marL="2057400" indent="-228600" defTabSz="457200">
              <a:defRPr>
                <a:solidFill>
                  <a:schemeClr val="tx1"/>
                </a:solidFill>
                <a:latin typeface="Franklin Gothic Book" pitchFamily="34" charset="0"/>
              </a:defRPr>
            </a:lvl5pPr>
            <a:lvl6pPr marL="2514600" indent="-228600" defTabSz="457200" eaLnBrk="0" fontAlgn="base" hangingPunct="0">
              <a:spcBef>
                <a:spcPct val="0"/>
              </a:spcBef>
              <a:spcAft>
                <a:spcPct val="0"/>
              </a:spcAft>
              <a:defRPr>
                <a:solidFill>
                  <a:schemeClr val="tx1"/>
                </a:solidFill>
                <a:latin typeface="Franklin Gothic Book" pitchFamily="34" charset="0"/>
              </a:defRPr>
            </a:lvl6pPr>
            <a:lvl7pPr marL="2971800" indent="-228600" defTabSz="457200" eaLnBrk="0" fontAlgn="base" hangingPunct="0">
              <a:spcBef>
                <a:spcPct val="0"/>
              </a:spcBef>
              <a:spcAft>
                <a:spcPct val="0"/>
              </a:spcAft>
              <a:defRPr>
                <a:solidFill>
                  <a:schemeClr val="tx1"/>
                </a:solidFill>
                <a:latin typeface="Franklin Gothic Book" pitchFamily="34" charset="0"/>
              </a:defRPr>
            </a:lvl7pPr>
            <a:lvl8pPr marL="3429000" indent="-228600" defTabSz="457200" eaLnBrk="0" fontAlgn="base" hangingPunct="0">
              <a:spcBef>
                <a:spcPct val="0"/>
              </a:spcBef>
              <a:spcAft>
                <a:spcPct val="0"/>
              </a:spcAft>
              <a:defRPr>
                <a:solidFill>
                  <a:schemeClr val="tx1"/>
                </a:solidFill>
                <a:latin typeface="Franklin Gothic Book" pitchFamily="34" charset="0"/>
              </a:defRPr>
            </a:lvl8pPr>
            <a:lvl9pPr marL="3886200" indent="-228600" defTabSz="457200" eaLnBrk="0" fontAlgn="base" hangingPunct="0">
              <a:spcBef>
                <a:spcPct val="0"/>
              </a:spcBef>
              <a:spcAft>
                <a:spcPct val="0"/>
              </a:spcAft>
              <a:defRPr>
                <a:solidFill>
                  <a:schemeClr val="tx1"/>
                </a:solidFill>
                <a:latin typeface="Franklin Gothic Book" pitchFamily="34" charset="0"/>
              </a:defRPr>
            </a:lvl9pPr>
          </a:lstStyle>
          <a:p>
            <a:fld id="{C2B11BCF-0B11-4136-B991-7EC0EFBEC4FD}" type="slidenum">
              <a:rPr lang="en-US" altLang="en-US">
                <a:solidFill>
                  <a:srgbClr val="404040"/>
                </a:solidFill>
                <a:latin typeface="Arial" charset="0"/>
              </a:rPr>
              <a:pPr/>
              <a:t>19</a:t>
            </a:fld>
            <a:endParaRPr lang="en-US" altLang="en-US">
              <a:solidFill>
                <a:srgbClr val="404040"/>
              </a:solidFill>
              <a:latin typeface="Arial" charset="0"/>
            </a:endParaRPr>
          </a:p>
        </p:txBody>
      </p:sp>
    </p:spTree>
    <p:extLst>
      <p:ext uri="{BB962C8B-B14F-4D97-AF65-F5344CB8AC3E}">
        <p14:creationId xmlns:p14="http://schemas.microsoft.com/office/powerpoint/2010/main" val="22712851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04800" y="3962400"/>
            <a:ext cx="8686800" cy="1295400"/>
          </a:xfrm>
        </p:spPr>
        <p:txBody>
          <a:bodyPr/>
          <a:lstStyle/>
          <a:p>
            <a:pPr eaLnBrk="1" hangingPunct="1"/>
            <a:r>
              <a:rPr lang="en-US" altLang="en-US" dirty="0" smtClean="0">
                <a:latin typeface="Arial" charset="0"/>
                <a:cs typeface="Arial" charset="0"/>
              </a:rPr>
              <a:t>As our nation’s infrastructure ages, smart decisions need to be made about our future.</a:t>
            </a:r>
          </a:p>
        </p:txBody>
      </p:sp>
      <p:sp>
        <p:nvSpPr>
          <p:cNvPr id="12291"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itchFamily="34" charset="0"/>
              </a:defRPr>
            </a:lvl1pPr>
            <a:lvl2pPr marL="742950" indent="-285750">
              <a:defRPr>
                <a:solidFill>
                  <a:schemeClr val="tx1"/>
                </a:solidFill>
                <a:latin typeface="Franklin Gothic Book" pitchFamily="34" charset="0"/>
              </a:defRPr>
            </a:lvl2pPr>
            <a:lvl3pPr marL="1143000" indent="-228600">
              <a:defRPr>
                <a:solidFill>
                  <a:schemeClr val="tx1"/>
                </a:solidFill>
                <a:latin typeface="Franklin Gothic Book" pitchFamily="34" charset="0"/>
              </a:defRPr>
            </a:lvl3pPr>
            <a:lvl4pPr marL="1600200" indent="-228600">
              <a:defRPr>
                <a:solidFill>
                  <a:schemeClr val="tx1"/>
                </a:solidFill>
                <a:latin typeface="Franklin Gothic Book" pitchFamily="34" charset="0"/>
              </a:defRPr>
            </a:lvl4pPr>
            <a:lvl5pPr marL="2057400" indent="-228600">
              <a:defRPr>
                <a:solidFill>
                  <a:schemeClr val="tx1"/>
                </a:solidFill>
                <a:latin typeface="Franklin Gothic Book" pitchFamily="34" charset="0"/>
              </a:defRPr>
            </a:lvl5pPr>
            <a:lvl6pPr marL="2514600" indent="-228600" eaLnBrk="0" fontAlgn="base" hangingPunct="0">
              <a:spcBef>
                <a:spcPct val="0"/>
              </a:spcBef>
              <a:spcAft>
                <a:spcPct val="0"/>
              </a:spcAft>
              <a:defRPr>
                <a:solidFill>
                  <a:schemeClr val="tx1"/>
                </a:solidFill>
                <a:latin typeface="Franklin Gothic Book" pitchFamily="34" charset="0"/>
              </a:defRPr>
            </a:lvl6pPr>
            <a:lvl7pPr marL="2971800" indent="-228600" eaLnBrk="0" fontAlgn="base" hangingPunct="0">
              <a:spcBef>
                <a:spcPct val="0"/>
              </a:spcBef>
              <a:spcAft>
                <a:spcPct val="0"/>
              </a:spcAft>
              <a:defRPr>
                <a:solidFill>
                  <a:schemeClr val="tx1"/>
                </a:solidFill>
                <a:latin typeface="Franklin Gothic Book" pitchFamily="34" charset="0"/>
              </a:defRPr>
            </a:lvl7pPr>
            <a:lvl8pPr marL="3429000" indent="-228600" eaLnBrk="0" fontAlgn="base" hangingPunct="0">
              <a:spcBef>
                <a:spcPct val="0"/>
              </a:spcBef>
              <a:spcAft>
                <a:spcPct val="0"/>
              </a:spcAft>
              <a:defRPr>
                <a:solidFill>
                  <a:schemeClr val="tx1"/>
                </a:solidFill>
                <a:latin typeface="Franklin Gothic Book" pitchFamily="34" charset="0"/>
              </a:defRPr>
            </a:lvl8pPr>
            <a:lvl9pPr marL="3886200" indent="-228600" eaLnBrk="0" fontAlgn="base" hangingPunct="0">
              <a:spcBef>
                <a:spcPct val="0"/>
              </a:spcBef>
              <a:spcAft>
                <a:spcPct val="0"/>
              </a:spcAft>
              <a:defRPr>
                <a:solidFill>
                  <a:schemeClr val="tx1"/>
                </a:solidFill>
                <a:latin typeface="Franklin Gothic Book" pitchFamily="34" charset="0"/>
              </a:defRPr>
            </a:lvl9pPr>
          </a:lstStyle>
          <a:p>
            <a:pPr defTabSz="914400"/>
            <a:fld id="{9E694A2C-16DD-45D1-B988-51A2B3CD3F4A}" type="slidenum">
              <a:rPr lang="en-US" altLang="en-US">
                <a:solidFill>
                  <a:prstClr val="white"/>
                </a:solidFill>
                <a:latin typeface="Arial" charset="0"/>
              </a:rPr>
              <a:pPr defTabSz="914400"/>
              <a:t>2</a:t>
            </a:fld>
            <a:endParaRPr lang="en-US" altLang="en-US">
              <a:solidFill>
                <a:prstClr val="white"/>
              </a:solidFill>
              <a:latin typeface="Arial" charset="0"/>
            </a:endParaRPr>
          </a:p>
        </p:txBody>
      </p:sp>
    </p:spTree>
    <p:extLst>
      <p:ext uri="{BB962C8B-B14F-4D97-AF65-F5344CB8AC3E}">
        <p14:creationId xmlns:p14="http://schemas.microsoft.com/office/powerpoint/2010/main" val="2994194583"/>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13147" y="914400"/>
            <a:ext cx="1676400" cy="5715000"/>
          </a:xfrm>
          <a:prstGeom prst="rect">
            <a:avLst/>
          </a:prstGeom>
          <a:solidFill>
            <a:srgbClr val="00B87F">
              <a:alpha val="25098"/>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p:cNvSpPr/>
          <p:nvPr/>
        </p:nvSpPr>
        <p:spPr>
          <a:xfrm rot="5400000">
            <a:off x="4396581" y="-510381"/>
            <a:ext cx="2179638" cy="6858000"/>
          </a:xfrm>
          <a:prstGeom prst="rect">
            <a:avLst/>
          </a:prstGeom>
          <a:solidFill>
            <a:schemeClr val="bg1">
              <a:lumMod val="65000"/>
              <a:alpha val="25098"/>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4340" name="Title 1"/>
          <p:cNvSpPr>
            <a:spLocks noGrp="1"/>
          </p:cNvSpPr>
          <p:nvPr>
            <p:ph type="title"/>
          </p:nvPr>
        </p:nvSpPr>
        <p:spPr>
          <a:xfrm>
            <a:off x="342902" y="-304800"/>
            <a:ext cx="8284369" cy="1371601"/>
          </a:xfrm>
        </p:spPr>
        <p:txBody>
          <a:bodyPr/>
          <a:lstStyle/>
          <a:p>
            <a:pPr eaLnBrk="1" hangingPunct="1"/>
            <a:r>
              <a:rPr lang="en-US" altLang="en-US" dirty="0" smtClean="0">
                <a:solidFill>
                  <a:srgbClr val="404040"/>
                </a:solidFill>
                <a:latin typeface="Arial" charset="0"/>
                <a:cs typeface="Arial" charset="0"/>
              </a:rPr>
              <a:t>Survey Methodology</a:t>
            </a:r>
          </a:p>
        </p:txBody>
      </p:sp>
      <p:pic>
        <p:nvPicPr>
          <p:cNvPr id="14341" name="Picture 11"/>
          <p:cNvPicPr>
            <a:picLocks noChangeAspect="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544116" y="1096988"/>
            <a:ext cx="2857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4"/>
          <p:cNvPicPr>
            <a:picLocks noChangeAspect="1"/>
          </p:cNvPicPr>
          <p:nvPr/>
        </p:nvPicPr>
        <p:blipFill>
          <a:blip r:embed="rId4">
            <a:grayscl/>
            <a:biLevel thresh="50000"/>
            <a:extLst>
              <a:ext uri="{28A0092B-C50C-407E-A947-70E740481C1C}">
                <a14:useLocalDpi xmlns:a14="http://schemas.microsoft.com/office/drawing/2010/main" val="0"/>
              </a:ext>
            </a:extLst>
          </a:blip>
          <a:srcRect/>
          <a:stretch>
            <a:fillRect/>
          </a:stretch>
        </p:blipFill>
        <p:spPr bwMode="auto">
          <a:xfrm>
            <a:off x="2175272" y="914402"/>
            <a:ext cx="608409"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6"/>
          <p:cNvPicPr>
            <a:picLocks noChangeAspect="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3754042" y="998538"/>
            <a:ext cx="414338"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7"/>
          <p:cNvPicPr>
            <a:picLocks noChangeAspect="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5486401" y="914404"/>
            <a:ext cx="536972"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8"/>
          <p:cNvPicPr>
            <a:picLocks noChangeAspect="1"/>
          </p:cNvPicPr>
          <p:nvPr/>
        </p:nvPicPr>
        <p:blipFill>
          <a:blip r:embed="rId7">
            <a:grayscl/>
            <a:biLevel thresh="50000"/>
            <a:extLst>
              <a:ext uri="{28A0092B-C50C-407E-A947-70E740481C1C}">
                <a14:useLocalDpi xmlns:a14="http://schemas.microsoft.com/office/drawing/2010/main" val="0"/>
              </a:ext>
            </a:extLst>
          </a:blip>
          <a:srcRect/>
          <a:stretch>
            <a:fillRect/>
          </a:stretch>
        </p:blipFill>
        <p:spPr bwMode="auto">
          <a:xfrm>
            <a:off x="7200901" y="919163"/>
            <a:ext cx="52863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 name="Table 15"/>
          <p:cNvGraphicFramePr>
            <a:graphicFrameLocks noGrp="1"/>
          </p:cNvGraphicFramePr>
          <p:nvPr>
            <p:extLst>
              <p:ext uri="{D42A27DB-BD31-4B8C-83A1-F6EECF244321}">
                <p14:modId xmlns:p14="http://schemas.microsoft.com/office/powerpoint/2010/main" val="432129890"/>
              </p:ext>
            </p:extLst>
          </p:nvPr>
        </p:nvGraphicFramePr>
        <p:xfrm>
          <a:off x="413150" y="685800"/>
          <a:ext cx="8367715" cy="6143540"/>
        </p:xfrm>
        <a:graphic>
          <a:graphicData uri="http://schemas.openxmlformats.org/drawingml/2006/table">
            <a:tbl>
              <a:tblPr firstRow="1" bandRow="1">
                <a:tableStyleId>{5C22544A-7EE6-4342-B048-85BDC9FD1C3A}</a:tableStyleId>
              </a:tblPr>
              <a:tblGrid>
                <a:gridCol w="1673543"/>
                <a:gridCol w="1673543"/>
                <a:gridCol w="1673543"/>
                <a:gridCol w="1673543"/>
                <a:gridCol w="1673543"/>
              </a:tblGrid>
              <a:tr h="870460">
                <a:tc>
                  <a:txBody>
                    <a:bodyPr/>
                    <a:lstStyle/>
                    <a:p>
                      <a:pPr algn="r"/>
                      <a:r>
                        <a:rPr lang="en-US" sz="1800" b="1" dirty="0" smtClean="0">
                          <a:solidFill>
                            <a:srgbClr val="00B87F"/>
                          </a:solidFill>
                          <a:latin typeface="Arial" panose="020B0604020202020204" pitchFamily="34" charset="0"/>
                          <a:cs typeface="Arial" panose="020B0604020202020204" pitchFamily="34" charset="0"/>
                        </a:rPr>
                        <a:t>SURVEY</a:t>
                      </a:r>
                      <a:endParaRPr lang="en-US" sz="1800" b="1" dirty="0">
                        <a:solidFill>
                          <a:srgbClr val="00B87F"/>
                        </a:solidFill>
                        <a:latin typeface="Arial" panose="020B0604020202020204" pitchFamily="34" charset="0"/>
                        <a:cs typeface="Arial" panose="020B0604020202020204" pitchFamily="34" charset="0"/>
                      </a:endParaRPr>
                    </a:p>
                  </a:txBody>
                  <a:tcPr marL="68588" marR="411530" marT="45725" marB="45725" anchor="ctr">
                    <a:lnL w="12700"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1" dirty="0" smtClean="0">
                          <a:solidFill>
                            <a:srgbClr val="00B87F"/>
                          </a:solidFill>
                          <a:latin typeface="Arial" panose="020B0604020202020204" pitchFamily="34" charset="0"/>
                          <a:cs typeface="Arial" panose="020B0604020202020204" pitchFamily="34" charset="0"/>
                        </a:rPr>
                        <a:t>WHO</a:t>
                      </a:r>
                      <a:endParaRPr lang="en-US" sz="1800" b="1" dirty="0">
                        <a:solidFill>
                          <a:srgbClr val="00B87F"/>
                        </a:solidFill>
                        <a:latin typeface="Arial" panose="020B0604020202020204" pitchFamily="34" charset="0"/>
                        <a:cs typeface="Arial" panose="020B0604020202020204" pitchFamily="34" charset="0"/>
                      </a:endParaRPr>
                    </a:p>
                  </a:txBody>
                  <a:tcPr marL="68588" marR="342942" marT="45725" marB="45725"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87F"/>
                          </a:solidFill>
                          <a:latin typeface="Arial" panose="020B0604020202020204" pitchFamily="34" charset="0"/>
                          <a:cs typeface="Arial" panose="020B0604020202020204" pitchFamily="34" charset="0"/>
                        </a:rPr>
                        <a:t>HOW MANY</a:t>
                      </a:r>
                    </a:p>
                  </a:txBody>
                  <a:tcPr marL="68588" marR="205765" marT="45725" marB="45725"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B87F"/>
                          </a:solidFill>
                          <a:latin typeface="Arial" panose="020B0604020202020204" pitchFamily="34" charset="0"/>
                          <a:cs typeface="Arial" panose="020B0604020202020204" pitchFamily="34" charset="0"/>
                        </a:rPr>
                        <a:t>WHEN</a:t>
                      </a:r>
                    </a:p>
                  </a:txBody>
                  <a:tcPr marL="68588" marR="411530" marT="45725" marB="45725"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1" dirty="0" smtClean="0">
                          <a:solidFill>
                            <a:srgbClr val="00B87F"/>
                          </a:solidFill>
                          <a:latin typeface="Arial" panose="020B0604020202020204" pitchFamily="34" charset="0"/>
                          <a:cs typeface="Arial" panose="020B0604020202020204" pitchFamily="34" charset="0"/>
                        </a:rPr>
                        <a:t>HOW</a:t>
                      </a:r>
                      <a:endParaRPr lang="en-US" sz="1800" b="1" dirty="0">
                        <a:solidFill>
                          <a:srgbClr val="00B87F"/>
                        </a:solidFill>
                        <a:latin typeface="Arial" panose="020B0604020202020204" pitchFamily="34" charset="0"/>
                        <a:cs typeface="Arial" panose="020B0604020202020204" pitchFamily="34" charset="0"/>
                      </a:endParaRPr>
                    </a:p>
                  </a:txBody>
                  <a:tcPr marL="68588" marR="411530" marT="45725" marB="45725" anchor="ctr">
                    <a:lnL w="9525"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909119">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595959"/>
                          </a:solidFill>
                          <a:effectLst/>
                          <a:uLnTx/>
                          <a:uFillTx/>
                          <a:latin typeface="Arial" panose="020B0604020202020204" pitchFamily="34" charset="0"/>
                          <a:ea typeface="+mn-ea"/>
                          <a:cs typeface="Arial" panose="020B0604020202020204" pitchFamily="34" charset="0"/>
                        </a:rPr>
                        <a:t>Driver Preference </a:t>
                      </a:r>
                      <a:br>
                        <a:rPr kumimoji="0" lang="en-US" sz="1400" b="1" i="0" u="none" strike="noStrike" kern="1200" cap="none" spc="0" normalizeH="0" baseline="0" noProof="0" dirty="0" smtClean="0">
                          <a:ln>
                            <a:noFill/>
                          </a:ln>
                          <a:solidFill>
                            <a:srgbClr val="595959"/>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smtClean="0">
                          <a:ln>
                            <a:noFill/>
                          </a:ln>
                          <a:solidFill>
                            <a:srgbClr val="595959"/>
                          </a:solidFill>
                          <a:effectLst/>
                          <a:uLnTx/>
                          <a:uFillTx/>
                          <a:latin typeface="Arial" panose="020B0604020202020204" pitchFamily="34" charset="0"/>
                          <a:ea typeface="+mn-ea"/>
                          <a:cs typeface="Arial" panose="020B0604020202020204" pitchFamily="34" charset="0"/>
                        </a:rPr>
                        <a:t>Survey</a:t>
                      </a:r>
                    </a:p>
                  </a:txBody>
                  <a:tcPr marL="68588" marR="68588" marT="45725" marB="45725" anchor="ctr">
                    <a:lnL w="12700"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595959"/>
                          </a:solidFill>
                          <a:latin typeface="Arial" panose="020B0604020202020204" pitchFamily="34" charset="0"/>
                          <a:cs typeface="Arial" panose="020B0604020202020204" pitchFamily="34" charset="0"/>
                        </a:rPr>
                        <a:t>US Drivers, </a:t>
                      </a:r>
                      <a:br>
                        <a:rPr lang="en-US" sz="1400" b="0" dirty="0" smtClean="0">
                          <a:solidFill>
                            <a:srgbClr val="595959"/>
                          </a:solidFill>
                          <a:latin typeface="Arial" panose="020B0604020202020204" pitchFamily="34" charset="0"/>
                          <a:cs typeface="Arial" panose="020B0604020202020204" pitchFamily="34" charset="0"/>
                        </a:rPr>
                      </a:br>
                      <a:r>
                        <a:rPr lang="en-US" sz="1400" b="0" dirty="0" smtClean="0">
                          <a:solidFill>
                            <a:srgbClr val="595959"/>
                          </a:solidFill>
                          <a:latin typeface="Arial" panose="020B0604020202020204" pitchFamily="34" charset="0"/>
                          <a:cs typeface="Arial" panose="020B0604020202020204" pitchFamily="34" charset="0"/>
                        </a:rPr>
                        <a:t>18+</a:t>
                      </a:r>
                      <a:endParaRPr kumimoji="0" lang="en-US" sz="1400" b="0" i="0" u="none" strike="noStrike" kern="1200" cap="none" spc="0" normalizeH="0" baseline="0" noProof="0" dirty="0" smtClean="0">
                        <a:ln>
                          <a:noFill/>
                        </a:ln>
                        <a:solidFill>
                          <a:srgbClr val="595959"/>
                        </a:solidFill>
                        <a:effectLst/>
                        <a:uLnTx/>
                        <a:uFillTx/>
                        <a:latin typeface="Arial" panose="020B0604020202020204" pitchFamily="34" charset="0"/>
                        <a:ea typeface="+mn-ea"/>
                        <a:cs typeface="Arial" panose="020B0604020202020204" pitchFamily="34" charset="0"/>
                      </a:endParaRPr>
                    </a:p>
                  </a:txBody>
                  <a:tcPr marL="0" marR="0" marT="0" marB="0"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595959"/>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595959"/>
                          </a:solidFill>
                          <a:latin typeface="Arial" panose="020B0604020202020204" pitchFamily="34" charset="0"/>
                          <a:cs typeface="Arial" panose="020B0604020202020204" pitchFamily="34" charset="0"/>
                        </a:rPr>
                        <a:t>n=3,085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595959"/>
                          </a:solidFill>
                          <a:effectLst/>
                          <a:uLnTx/>
                          <a:uFillTx/>
                          <a:latin typeface="Arial" panose="020B0604020202020204" pitchFamily="34" charset="0"/>
                          <a:ea typeface="+mn-ea"/>
                          <a:cs typeface="Arial" panose="020B0604020202020204" pitchFamily="34" charset="0"/>
                        </a:rPr>
                        <a:t>MOE: </a:t>
                      </a:r>
                      <a:r>
                        <a:rPr lang="en-US" sz="1400" b="0" u="sng" dirty="0" smtClean="0">
                          <a:solidFill>
                            <a:srgbClr val="595959"/>
                          </a:solidFill>
                          <a:latin typeface="Arial" panose="020B0604020202020204" pitchFamily="34" charset="0"/>
                          <a:cs typeface="Arial" panose="020B0604020202020204" pitchFamily="34" charset="0"/>
                        </a:rPr>
                        <a:t>+</a:t>
                      </a:r>
                      <a:r>
                        <a:rPr lang="en-US" sz="1400" b="0" u="none" dirty="0" smtClean="0">
                          <a:solidFill>
                            <a:srgbClr val="595959"/>
                          </a:solidFill>
                          <a:latin typeface="Arial" panose="020B0604020202020204" pitchFamily="34" charset="0"/>
                          <a:cs typeface="Arial" panose="020B0604020202020204" pitchFamily="34" charset="0"/>
                        </a:rPr>
                        <a:t>1.8</a:t>
                      </a:r>
                      <a:r>
                        <a:rPr lang="en-US" sz="1400" b="0" dirty="0" smtClean="0">
                          <a:solidFill>
                            <a:srgbClr val="595959"/>
                          </a:solidFill>
                          <a:latin typeface="Arial" panose="020B0604020202020204" pitchFamily="34" charset="0"/>
                          <a:cs typeface="Arial" panose="020B0604020202020204" pitchFamily="34" charset="0"/>
                        </a:rPr>
                        <a:t>% in 95 out of 100 cases</a:t>
                      </a:r>
                    </a:p>
                  </a:txBody>
                  <a:tcPr marL="68588" marR="68588" marT="45725" marB="45725"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dash"/>
                      <a:round/>
                      <a:headEnd type="none" w="med" len="med"/>
                      <a:tailEnd type="none" w="med" len="med"/>
                    </a:lnB>
                    <a:lnTlToBr w="12700" cmpd="sng">
                      <a:noFill/>
                      <a:prstDash val="solid"/>
                    </a:lnTlToBr>
                    <a:lnBlToTr w="12700" cmpd="sng">
                      <a:noFill/>
                      <a:prstDash val="solid"/>
                    </a:lnBlToTr>
                    <a:noFill/>
                  </a:tcPr>
                </a:tc>
                <a:tc rowSpan="2">
                  <a:txBody>
                    <a:bodyPr/>
                    <a:lstStyle/>
                    <a:p>
                      <a:pPr marL="0" algn="ctr" defTabSz="914400" rtl="0" eaLnBrk="1" latinLnBrk="0" hangingPunct="1"/>
                      <a:r>
                        <a:rPr lang="en-US" sz="1400" b="0" kern="1200" dirty="0" smtClean="0">
                          <a:solidFill>
                            <a:schemeClr val="tx1">
                              <a:lumMod val="65000"/>
                              <a:lumOff val="35000"/>
                            </a:schemeClr>
                          </a:solidFill>
                          <a:latin typeface="Arial" panose="020B0604020202020204" pitchFamily="34" charset="0"/>
                          <a:ea typeface="+mn-ea"/>
                          <a:cs typeface="Arial" panose="020B0604020202020204" pitchFamily="34" charset="0"/>
                        </a:rPr>
                        <a:t>Data Collection Occurred</a:t>
                      </a:r>
                    </a:p>
                    <a:p>
                      <a:pPr marL="0" algn="ctr" defTabSz="914400" rtl="0" eaLnBrk="1" latinLnBrk="0" hangingPunct="1"/>
                      <a:r>
                        <a:rPr lang="en-US" sz="1400" b="0" kern="1200" dirty="0" smtClean="0">
                          <a:solidFill>
                            <a:schemeClr val="tx1">
                              <a:lumMod val="65000"/>
                              <a:lumOff val="35000"/>
                            </a:schemeClr>
                          </a:solidFill>
                          <a:latin typeface="Arial" panose="020B0604020202020204" pitchFamily="34" charset="0"/>
                          <a:ea typeface="+mn-ea"/>
                          <a:cs typeface="Arial" panose="020B0604020202020204" pitchFamily="34" charset="0"/>
                        </a:rPr>
                        <a:t>March 7 – 13, 2014</a:t>
                      </a:r>
                    </a:p>
                  </a:txBody>
                  <a:tcPr marL="68588" marR="68588" marT="45725" marB="45725"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Online Survey</a:t>
                      </a:r>
                      <a:endParaRPr kumimoji="0" lang="en-US" sz="1400" b="0" i="0" u="none" strike="noStrike" kern="1200" cap="none" spc="0" normalizeH="0" baseline="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txBody>
                  <a:tcPr marL="68588" marR="68588" marT="45725" marB="45725" anchor="ctr">
                    <a:lnL w="9525"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1319557">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595959"/>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595959"/>
                          </a:solidFill>
                          <a:effectLst/>
                          <a:uLnTx/>
                          <a:uFillTx/>
                          <a:latin typeface="Arial" panose="020B0604020202020204" pitchFamily="34" charset="0"/>
                          <a:ea typeface="+mn-ea"/>
                          <a:cs typeface="Arial" panose="020B0604020202020204" pitchFamily="34" charset="0"/>
                        </a:rPr>
                        <a:t>Regional </a:t>
                      </a:r>
                      <a:br>
                        <a:rPr kumimoji="0" lang="en-US" sz="1400" b="0" i="0" u="none" strike="noStrike" kern="1200" cap="none" spc="0" normalizeH="0" baseline="0" noProof="0" dirty="0" smtClean="0">
                          <a:ln>
                            <a:noFill/>
                          </a:ln>
                          <a:solidFill>
                            <a:srgbClr val="595959"/>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smtClean="0">
                          <a:ln>
                            <a:noFill/>
                          </a:ln>
                          <a:solidFill>
                            <a:srgbClr val="595959"/>
                          </a:solidFill>
                          <a:effectLst/>
                          <a:uLnTx/>
                          <a:uFillTx/>
                          <a:latin typeface="Arial" panose="020B0604020202020204" pitchFamily="34" charset="0"/>
                          <a:ea typeface="+mn-ea"/>
                          <a:cs typeface="Arial" panose="020B0604020202020204" pitchFamily="34" charset="0"/>
                        </a:rPr>
                        <a:t>Oversamples</a:t>
                      </a:r>
                    </a:p>
                  </a:txBody>
                  <a:tcPr marL="68588" marR="68588" marT="45725" marB="45725"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dash"/>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595959"/>
                          </a:solidFill>
                          <a:latin typeface="Arial" panose="020B0604020202020204" pitchFamily="34" charset="0"/>
                          <a:cs typeface="Arial" panose="020B0604020202020204" pitchFamily="34" charset="0"/>
                        </a:rPr>
                        <a:t>n=1,152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595959"/>
                          </a:solidFill>
                          <a:latin typeface="Arial" panose="020B0604020202020204" pitchFamily="34" charset="0"/>
                          <a:cs typeface="Arial" panose="020B0604020202020204" pitchFamily="34" charset="0"/>
                        </a:rPr>
                        <a:t>MOE:</a:t>
                      </a:r>
                      <a:r>
                        <a:rPr lang="en-US" sz="1400" b="0" baseline="0" dirty="0" smtClean="0">
                          <a:solidFill>
                            <a:srgbClr val="595959"/>
                          </a:solidFill>
                          <a:latin typeface="Arial" panose="020B0604020202020204" pitchFamily="34" charset="0"/>
                          <a:cs typeface="Arial" panose="020B0604020202020204" pitchFamily="34" charset="0"/>
                        </a:rPr>
                        <a:t> </a:t>
                      </a:r>
                      <a:r>
                        <a:rPr lang="en-US" sz="1400" b="0" u="sng" dirty="0" smtClean="0">
                          <a:solidFill>
                            <a:srgbClr val="595959"/>
                          </a:solidFill>
                          <a:latin typeface="Arial" panose="020B0604020202020204" pitchFamily="34" charset="0"/>
                          <a:cs typeface="Arial" panose="020B0604020202020204" pitchFamily="34" charset="0"/>
                        </a:rPr>
                        <a:t>+</a:t>
                      </a:r>
                      <a:r>
                        <a:rPr lang="en-US" sz="1400" b="0" u="none" dirty="0" smtClean="0">
                          <a:solidFill>
                            <a:srgbClr val="595959"/>
                          </a:solidFill>
                          <a:latin typeface="Arial" panose="020B0604020202020204" pitchFamily="34" charset="0"/>
                          <a:cs typeface="Arial" panose="020B0604020202020204" pitchFamily="34" charset="0"/>
                        </a:rPr>
                        <a:t>3.9</a:t>
                      </a:r>
                      <a:r>
                        <a:rPr lang="en-US" sz="1400" b="0" dirty="0" smtClean="0">
                          <a:solidFill>
                            <a:srgbClr val="595959"/>
                          </a:solidFill>
                          <a:latin typeface="Arial" panose="020B0604020202020204" pitchFamily="34" charset="0"/>
                          <a:cs typeface="Arial" panose="020B0604020202020204" pitchFamily="34" charset="0"/>
                        </a:rPr>
                        <a:t>% - 4.3%,</a:t>
                      </a:r>
                      <a:r>
                        <a:rPr lang="en-US" sz="1400" b="0" baseline="0" dirty="0" smtClean="0">
                          <a:solidFill>
                            <a:srgbClr val="595959"/>
                          </a:solidFill>
                          <a:latin typeface="Arial" panose="020B0604020202020204" pitchFamily="34" charset="0"/>
                          <a:cs typeface="Arial" panose="020B0604020202020204" pitchFamily="34" charset="0"/>
                        </a:rPr>
                        <a:t> </a:t>
                      </a:r>
                      <a:br>
                        <a:rPr lang="en-US" sz="1400" b="0" baseline="0" dirty="0" smtClean="0">
                          <a:solidFill>
                            <a:srgbClr val="595959"/>
                          </a:solidFill>
                          <a:latin typeface="Arial" panose="020B0604020202020204" pitchFamily="34" charset="0"/>
                          <a:cs typeface="Arial" panose="020B0604020202020204" pitchFamily="34" charset="0"/>
                        </a:rPr>
                      </a:br>
                      <a:r>
                        <a:rPr lang="en-US" sz="1400" b="0" baseline="0" dirty="0" smtClean="0">
                          <a:solidFill>
                            <a:srgbClr val="595959"/>
                          </a:solidFill>
                          <a:latin typeface="Arial" panose="020B0604020202020204" pitchFamily="34" charset="0"/>
                          <a:cs typeface="Arial" panose="020B0604020202020204" pitchFamily="34" charset="0"/>
                        </a:rPr>
                        <a:t>depending on region</a:t>
                      </a:r>
                      <a:r>
                        <a:rPr lang="en-US" sz="1400" b="0" dirty="0" smtClean="0">
                          <a:solidFill>
                            <a:srgbClr val="595959"/>
                          </a:solidFill>
                          <a:latin typeface="Arial" panose="020B0604020202020204" pitchFamily="34" charset="0"/>
                          <a:cs typeface="Arial" panose="020B0604020202020204" pitchFamily="34" charset="0"/>
                        </a:rPr>
                        <a:t> in 95 out of 100 cases</a:t>
                      </a:r>
                    </a:p>
                  </a:txBody>
                  <a:tcPr marL="68588" marR="68588" marT="45725" marB="45725"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dash"/>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algn="ctr" defTabSz="914400" rtl="0" eaLnBrk="1" latinLnBrk="0" hangingPunct="1"/>
                      <a:endParaRPr lang="en-US" sz="1400" kern="1200" dirty="0" smtClean="0">
                        <a:solidFill>
                          <a:schemeClr val="tx1">
                            <a:lumMod val="65000"/>
                            <a:lumOff val="35000"/>
                          </a:schemeClr>
                        </a:solidFill>
                        <a:latin typeface="+mn-lt"/>
                        <a:ea typeface="+mn-ea"/>
                        <a:cs typeface="+mn-cs"/>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dirty="0">
                        <a:ln>
                          <a:noFill/>
                        </a:ln>
                        <a:solidFill>
                          <a:prstClr val="black">
                            <a:lumMod val="75000"/>
                            <a:lumOff val="25000"/>
                          </a:prstClr>
                        </a:solidFill>
                        <a:effectLst/>
                        <a:uLnTx/>
                        <a:uFillTx/>
                        <a:latin typeface="+mn-lt"/>
                        <a:ea typeface="+mn-ea"/>
                        <a:cs typeface="+mn-cs"/>
                      </a:endParaRPr>
                    </a:p>
                  </a:txBody>
                  <a:tcPr anchor="ctr">
                    <a:lnL w="12700"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9091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595959"/>
                          </a:solidFill>
                          <a:effectLst/>
                          <a:uLnTx/>
                          <a:uFillTx/>
                          <a:latin typeface="Arial" panose="020B0604020202020204" pitchFamily="34" charset="0"/>
                          <a:ea typeface="+mn-ea"/>
                          <a:cs typeface="Arial" panose="020B0604020202020204" pitchFamily="34" charset="0"/>
                        </a:rPr>
                        <a:t>2013 Driver </a:t>
                      </a:r>
                      <a:br>
                        <a:rPr kumimoji="0" lang="en-US" sz="1200" b="1" i="0" u="none" strike="noStrike" kern="1200" cap="none" spc="0" normalizeH="0" baseline="0" noProof="0" dirty="0" smtClean="0">
                          <a:ln>
                            <a:noFill/>
                          </a:ln>
                          <a:solidFill>
                            <a:srgbClr val="595959"/>
                          </a:solidFill>
                          <a:effectLst/>
                          <a:uLnTx/>
                          <a:uFillTx/>
                          <a:latin typeface="Arial" panose="020B0604020202020204" pitchFamily="34" charset="0"/>
                          <a:ea typeface="+mn-ea"/>
                          <a:cs typeface="Arial" panose="020B0604020202020204" pitchFamily="34" charset="0"/>
                        </a:rPr>
                      </a:br>
                      <a:r>
                        <a:rPr kumimoji="0" lang="en-US" sz="1200" b="1" i="0" u="none" strike="noStrike" kern="1200" cap="none" spc="0" normalizeH="0" baseline="0" noProof="0" dirty="0" smtClean="0">
                          <a:ln>
                            <a:noFill/>
                          </a:ln>
                          <a:solidFill>
                            <a:srgbClr val="595959"/>
                          </a:solidFill>
                          <a:effectLst/>
                          <a:uLnTx/>
                          <a:uFillTx/>
                          <a:latin typeface="Arial" panose="020B0604020202020204" pitchFamily="34" charset="0"/>
                          <a:ea typeface="+mn-ea"/>
                          <a:cs typeface="Arial" panose="020B0604020202020204" pitchFamily="34" charset="0"/>
                        </a:rPr>
                        <a:t>Survey</a:t>
                      </a:r>
                    </a:p>
                  </a:txBody>
                  <a:tcPr marL="68588" marR="68588" marT="45725" marB="45725" anchor="ctr">
                    <a:lnL w="12700"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rgbClr val="595959"/>
                          </a:solidFill>
                          <a:latin typeface="Arial" panose="020B0604020202020204" pitchFamily="34" charset="0"/>
                          <a:cs typeface="Arial" panose="020B0604020202020204" pitchFamily="34" charset="0"/>
                        </a:rPr>
                        <a:t>US Drivers, 18+ who</a:t>
                      </a:r>
                      <a:r>
                        <a:rPr lang="en-US" sz="1400" baseline="0" dirty="0" smtClean="0">
                          <a:solidFill>
                            <a:srgbClr val="595959"/>
                          </a:solidFill>
                          <a:latin typeface="Arial" panose="020B0604020202020204" pitchFamily="34" charset="0"/>
                          <a:cs typeface="Arial" panose="020B0604020202020204" pitchFamily="34" charset="0"/>
                        </a:rPr>
                        <a:t> drive</a:t>
                      </a:r>
                      <a:r>
                        <a:rPr lang="en-US" sz="1400" dirty="0" smtClean="0">
                          <a:solidFill>
                            <a:srgbClr val="595959"/>
                          </a:solidFill>
                          <a:latin typeface="Arial" panose="020B0604020202020204" pitchFamily="34" charset="0"/>
                          <a:cs typeface="Arial" panose="020B0604020202020204" pitchFamily="34" charset="0"/>
                        </a:rPr>
                        <a:t> </a:t>
                      </a:r>
                      <a:br>
                        <a:rPr lang="en-US" sz="1400" dirty="0" smtClean="0">
                          <a:solidFill>
                            <a:srgbClr val="595959"/>
                          </a:solidFill>
                          <a:latin typeface="Arial" panose="020B0604020202020204" pitchFamily="34" charset="0"/>
                          <a:cs typeface="Arial" panose="020B0604020202020204" pitchFamily="34" charset="0"/>
                        </a:rPr>
                      </a:br>
                      <a:r>
                        <a:rPr lang="en-US" sz="1400" dirty="0" smtClean="0">
                          <a:solidFill>
                            <a:srgbClr val="595959"/>
                          </a:solidFill>
                          <a:latin typeface="Arial" panose="020B0604020202020204" pitchFamily="34" charset="0"/>
                          <a:cs typeface="Arial" panose="020B0604020202020204" pitchFamily="34" charset="0"/>
                        </a:rPr>
                        <a:t>50+ miles per week</a:t>
                      </a:r>
                      <a:endParaRPr kumimoji="0" lang="en-US" sz="1400" b="0" i="0" u="none" strike="noStrike" kern="1200" cap="none" spc="0" normalizeH="0" baseline="0" noProof="0" dirty="0" smtClean="0">
                        <a:ln>
                          <a:noFill/>
                        </a:ln>
                        <a:solidFill>
                          <a:srgbClr val="595959"/>
                        </a:solidFill>
                        <a:effectLst/>
                        <a:uLnTx/>
                        <a:uFillTx/>
                        <a:latin typeface="Arial" panose="020B0604020202020204" pitchFamily="34" charset="0"/>
                        <a:ea typeface="+mn-ea"/>
                        <a:cs typeface="Arial" panose="020B0604020202020204" pitchFamily="34" charset="0"/>
                      </a:endParaRPr>
                    </a:p>
                  </a:txBody>
                  <a:tcPr marL="68588" marR="68588" marT="45725" marB="45725"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rgbClr val="595959"/>
                          </a:solidFill>
                          <a:latin typeface="Arial" panose="020B0604020202020204" pitchFamily="34" charset="0"/>
                          <a:cs typeface="Arial" panose="020B0604020202020204" pitchFamily="34" charset="0"/>
                        </a:rPr>
                        <a:t>n=1,000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595959"/>
                          </a:solidFill>
                          <a:effectLst/>
                          <a:uLnTx/>
                          <a:uFillTx/>
                          <a:latin typeface="Arial" panose="020B0604020202020204" pitchFamily="34" charset="0"/>
                          <a:ea typeface="+mn-ea"/>
                          <a:cs typeface="Arial" panose="020B0604020202020204" pitchFamily="34" charset="0"/>
                        </a:rPr>
                        <a:t>MOE: </a:t>
                      </a:r>
                      <a:br>
                        <a:rPr kumimoji="0" lang="en-US" sz="1400" b="0" i="0" u="none" strike="noStrike" kern="1200" cap="none" spc="0" normalizeH="0" baseline="0" noProof="0" dirty="0" smtClean="0">
                          <a:ln>
                            <a:noFill/>
                          </a:ln>
                          <a:solidFill>
                            <a:srgbClr val="595959"/>
                          </a:solidFill>
                          <a:effectLst/>
                          <a:uLnTx/>
                          <a:uFillTx/>
                          <a:latin typeface="Arial" panose="020B0604020202020204" pitchFamily="34" charset="0"/>
                          <a:ea typeface="+mn-ea"/>
                          <a:cs typeface="Arial" panose="020B0604020202020204" pitchFamily="34" charset="0"/>
                        </a:rPr>
                      </a:br>
                      <a:r>
                        <a:rPr lang="en-US" sz="1400" u="sng" dirty="0" smtClean="0">
                          <a:solidFill>
                            <a:srgbClr val="595959"/>
                          </a:solidFill>
                          <a:latin typeface="Arial" panose="020B0604020202020204" pitchFamily="34" charset="0"/>
                          <a:cs typeface="Arial" panose="020B0604020202020204" pitchFamily="34" charset="0"/>
                        </a:rPr>
                        <a:t>+</a:t>
                      </a:r>
                      <a:r>
                        <a:rPr lang="en-US" sz="1400" u="none" dirty="0" smtClean="0">
                          <a:solidFill>
                            <a:srgbClr val="595959"/>
                          </a:solidFill>
                          <a:latin typeface="Arial" panose="020B0604020202020204" pitchFamily="34" charset="0"/>
                          <a:cs typeface="Arial" panose="020B0604020202020204" pitchFamily="34" charset="0"/>
                        </a:rPr>
                        <a:t>3.1</a:t>
                      </a:r>
                      <a:r>
                        <a:rPr lang="en-US" sz="1400" dirty="0" smtClean="0">
                          <a:solidFill>
                            <a:srgbClr val="595959"/>
                          </a:solidFill>
                          <a:latin typeface="Arial" panose="020B0604020202020204" pitchFamily="34" charset="0"/>
                          <a:cs typeface="Arial" panose="020B0604020202020204" pitchFamily="34" charset="0"/>
                        </a:rPr>
                        <a:t>% in 95 out of 100 cases</a:t>
                      </a:r>
                    </a:p>
                  </a:txBody>
                  <a:tcPr marL="68588" marR="68588" marT="45725" marB="45725"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kern="1200" dirty="0" smtClean="0">
                          <a:solidFill>
                            <a:schemeClr val="tx1">
                              <a:lumMod val="65000"/>
                              <a:lumOff val="35000"/>
                            </a:schemeClr>
                          </a:solidFill>
                          <a:latin typeface="Arial" panose="020B0604020202020204" pitchFamily="34" charset="0"/>
                          <a:ea typeface="+mn-ea"/>
                          <a:cs typeface="Arial" panose="020B0604020202020204" pitchFamily="34" charset="0"/>
                        </a:rPr>
                        <a:t>Data Collection Occurred</a:t>
                      </a:r>
                    </a:p>
                    <a:p>
                      <a:pPr marL="0" algn="ctr" defTabSz="914400" rtl="0" eaLnBrk="1" latinLnBrk="0" hangingPunct="1"/>
                      <a:r>
                        <a:rPr lang="en-US" sz="1400" kern="1200" dirty="0" smtClean="0">
                          <a:solidFill>
                            <a:schemeClr val="tx1">
                              <a:lumMod val="65000"/>
                              <a:lumOff val="35000"/>
                            </a:schemeClr>
                          </a:solidFill>
                          <a:latin typeface="Arial" panose="020B0604020202020204" pitchFamily="34" charset="0"/>
                          <a:ea typeface="+mn-ea"/>
                          <a:cs typeface="Arial" panose="020B0604020202020204" pitchFamily="34" charset="0"/>
                        </a:rPr>
                        <a:t>December 5-17</a:t>
                      </a:r>
                      <a:r>
                        <a:rPr lang="en-US" sz="1400" kern="1200" baseline="0" dirty="0" smtClean="0">
                          <a:solidFill>
                            <a:schemeClr val="tx1">
                              <a:lumMod val="65000"/>
                              <a:lumOff val="35000"/>
                            </a:schemeClr>
                          </a:solidFill>
                          <a:latin typeface="Arial" panose="020B0604020202020204" pitchFamily="34" charset="0"/>
                          <a:ea typeface="+mn-ea"/>
                          <a:cs typeface="Arial" panose="020B0604020202020204" pitchFamily="34" charset="0"/>
                        </a:rPr>
                        <a:t> </a:t>
                      </a:r>
                      <a:r>
                        <a:rPr lang="en-US" sz="1400" kern="1200" dirty="0" smtClean="0">
                          <a:solidFill>
                            <a:schemeClr val="tx1">
                              <a:lumMod val="65000"/>
                              <a:lumOff val="35000"/>
                            </a:schemeClr>
                          </a:solidFill>
                          <a:latin typeface="Arial" panose="020B0604020202020204" pitchFamily="34" charset="0"/>
                          <a:ea typeface="+mn-ea"/>
                          <a:cs typeface="Arial" panose="020B0604020202020204" pitchFamily="34" charset="0"/>
                        </a:rPr>
                        <a:t>2013</a:t>
                      </a:r>
                    </a:p>
                  </a:txBody>
                  <a:tcPr marL="68588" marR="68588" marT="45725" marB="45725"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Online Survey</a:t>
                      </a:r>
                      <a:endParaRPr kumimoji="0" lang="en-US" sz="1400" b="0" i="0" u="none" strike="noStrike" kern="1200" cap="none" spc="0" normalizeH="0" baseline="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txBody>
                  <a:tcPr marL="68588" marR="68588" marT="45725" marB="45725" anchor="ctr">
                    <a:lnL w="9525"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9091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595959"/>
                          </a:solidFill>
                          <a:effectLst/>
                          <a:uLnTx/>
                          <a:uFillTx/>
                          <a:latin typeface="Arial" panose="020B0604020202020204" pitchFamily="34" charset="0"/>
                          <a:ea typeface="+mn-ea"/>
                          <a:cs typeface="Arial" panose="020B0604020202020204" pitchFamily="34" charset="0"/>
                        </a:rPr>
                        <a:t>Stakeholder </a:t>
                      </a:r>
                      <a:br>
                        <a:rPr kumimoji="0" lang="en-US" sz="1400" b="1" i="0" u="none" strike="noStrike" kern="1200" cap="none" spc="0" normalizeH="0" baseline="0" noProof="0" dirty="0" smtClean="0">
                          <a:ln>
                            <a:noFill/>
                          </a:ln>
                          <a:solidFill>
                            <a:srgbClr val="595959"/>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smtClean="0">
                          <a:ln>
                            <a:noFill/>
                          </a:ln>
                          <a:solidFill>
                            <a:srgbClr val="595959"/>
                          </a:solidFill>
                          <a:effectLst/>
                          <a:uLnTx/>
                          <a:uFillTx/>
                          <a:latin typeface="Arial" panose="020B0604020202020204" pitchFamily="34" charset="0"/>
                          <a:ea typeface="+mn-ea"/>
                          <a:cs typeface="Arial" panose="020B0604020202020204" pitchFamily="34" charset="0"/>
                        </a:rPr>
                        <a:t>Survey</a:t>
                      </a:r>
                    </a:p>
                  </a:txBody>
                  <a:tcPr marL="68588" marR="68588" marT="45725" marB="45725" anchor="ctr">
                    <a:lnL w="12700"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595959"/>
                          </a:solidFill>
                          <a:latin typeface="Arial" panose="020B0604020202020204" pitchFamily="34" charset="0"/>
                          <a:cs typeface="Arial" panose="020B0604020202020204" pitchFamily="34" charset="0"/>
                        </a:rPr>
                        <a:t>Engineers, Architects,</a:t>
                      </a:r>
                      <a:r>
                        <a:rPr lang="en-US" sz="1400" b="0" baseline="0" dirty="0" smtClean="0">
                          <a:solidFill>
                            <a:srgbClr val="595959"/>
                          </a:solidFill>
                          <a:latin typeface="Arial" panose="020B0604020202020204" pitchFamily="34" charset="0"/>
                          <a:cs typeface="Arial" panose="020B0604020202020204" pitchFamily="34" charset="0"/>
                        </a:rPr>
                        <a:t> Developers, Appointed officials, Owners and concessionaries, Environmental groups and other key stakeholders</a:t>
                      </a:r>
                      <a:endParaRPr kumimoji="0" lang="en-US" sz="1400" b="0" i="0" u="none" strike="noStrike" kern="1200" cap="none" spc="0" normalizeH="0" baseline="0" noProof="0" dirty="0" smtClean="0">
                        <a:ln>
                          <a:noFill/>
                        </a:ln>
                        <a:solidFill>
                          <a:srgbClr val="595959"/>
                        </a:solidFill>
                        <a:effectLst/>
                        <a:uLnTx/>
                        <a:uFillTx/>
                        <a:latin typeface="Arial" panose="020B0604020202020204" pitchFamily="34" charset="0"/>
                        <a:ea typeface="+mn-ea"/>
                        <a:cs typeface="Arial" panose="020B0604020202020204" pitchFamily="34" charset="0"/>
                      </a:endParaRPr>
                    </a:p>
                  </a:txBody>
                  <a:tcPr marL="68588" marR="68588" marT="45725" marB="45725"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595959"/>
                          </a:solidFill>
                          <a:latin typeface="Arial" panose="020B0604020202020204" pitchFamily="34" charset="0"/>
                          <a:cs typeface="Arial" panose="020B0604020202020204" pitchFamily="34" charset="0"/>
                        </a:rPr>
                        <a:t>n=221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595959"/>
                          </a:solidFill>
                          <a:effectLst/>
                          <a:uLnTx/>
                          <a:uFillTx/>
                          <a:latin typeface="Arial" panose="020B0604020202020204" pitchFamily="34" charset="0"/>
                          <a:ea typeface="+mn-ea"/>
                          <a:cs typeface="Arial" panose="020B0604020202020204" pitchFamily="34" charset="0"/>
                        </a:rPr>
                        <a:t>MOE: </a:t>
                      </a:r>
                      <a:br>
                        <a:rPr kumimoji="0" lang="en-US" sz="1400" b="0" i="0" u="none" strike="noStrike" kern="1200" cap="none" spc="0" normalizeH="0" baseline="0" noProof="0" dirty="0" smtClean="0">
                          <a:ln>
                            <a:noFill/>
                          </a:ln>
                          <a:solidFill>
                            <a:srgbClr val="595959"/>
                          </a:solidFill>
                          <a:effectLst/>
                          <a:uLnTx/>
                          <a:uFillTx/>
                          <a:latin typeface="Arial" panose="020B0604020202020204" pitchFamily="34" charset="0"/>
                          <a:ea typeface="+mn-ea"/>
                          <a:cs typeface="Arial" panose="020B0604020202020204" pitchFamily="34" charset="0"/>
                        </a:rPr>
                      </a:br>
                      <a:r>
                        <a:rPr lang="en-US" sz="1400" b="0" u="sng" dirty="0" smtClean="0">
                          <a:solidFill>
                            <a:srgbClr val="595959"/>
                          </a:solidFill>
                          <a:latin typeface="Arial" panose="020B0604020202020204" pitchFamily="34" charset="0"/>
                          <a:cs typeface="Arial" panose="020B0604020202020204" pitchFamily="34" charset="0"/>
                        </a:rPr>
                        <a:t>+</a:t>
                      </a:r>
                      <a:r>
                        <a:rPr lang="en-US" sz="1400" b="0" dirty="0" smtClean="0">
                          <a:solidFill>
                            <a:srgbClr val="595959"/>
                          </a:solidFill>
                          <a:latin typeface="Arial" panose="020B0604020202020204" pitchFamily="34" charset="0"/>
                          <a:cs typeface="Arial" panose="020B0604020202020204" pitchFamily="34" charset="0"/>
                        </a:rPr>
                        <a:t>6.6% in 95 out of 100 cases</a:t>
                      </a:r>
                    </a:p>
                  </a:txBody>
                  <a:tcPr marL="68588" marR="68588" marT="45725" marB="45725"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0" kern="1200" dirty="0" smtClean="0">
                          <a:solidFill>
                            <a:prstClr val="black">
                              <a:lumMod val="75000"/>
                              <a:lumOff val="25000"/>
                            </a:prstClr>
                          </a:solidFill>
                          <a:latin typeface="Arial" panose="020B0604020202020204" pitchFamily="34" charset="0"/>
                          <a:ea typeface="+mn-ea"/>
                          <a:cs typeface="Arial" panose="020B0604020202020204" pitchFamily="34" charset="0"/>
                        </a:rPr>
                        <a:t>Data Collection Occurred</a:t>
                      </a:r>
                    </a:p>
                    <a:p>
                      <a:pPr marL="0" algn="ctr" defTabSz="914400" rtl="0" eaLnBrk="1" latinLnBrk="0" hangingPunct="1"/>
                      <a:r>
                        <a:rPr lang="en-US" sz="1400" b="0" kern="1200" dirty="0" smtClean="0">
                          <a:solidFill>
                            <a:prstClr val="black">
                              <a:lumMod val="75000"/>
                              <a:lumOff val="25000"/>
                            </a:prstClr>
                          </a:solidFill>
                          <a:latin typeface="Arial" panose="020B0604020202020204" pitchFamily="34" charset="0"/>
                          <a:ea typeface="+mn-ea"/>
                          <a:cs typeface="Arial" panose="020B0604020202020204" pitchFamily="34" charset="0"/>
                        </a:rPr>
                        <a:t>August 8-23, 2013</a:t>
                      </a:r>
                      <a:endParaRPr lang="en-US" sz="1400" b="0" kern="1200" dirty="0">
                        <a:solidFill>
                          <a:prstClr val="black">
                            <a:lumMod val="75000"/>
                            <a:lumOff val="25000"/>
                          </a:prstClr>
                        </a:solidFill>
                        <a:latin typeface="Arial" panose="020B0604020202020204" pitchFamily="34" charset="0"/>
                        <a:ea typeface="+mn-ea"/>
                        <a:cs typeface="Arial" panose="020B0604020202020204" pitchFamily="34" charset="0"/>
                      </a:endParaRPr>
                    </a:p>
                  </a:txBody>
                  <a:tcPr marL="68588" marR="68588" marT="45725" marB="45725"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Online Survey</a:t>
                      </a:r>
                      <a:endParaRPr kumimoji="0" lang="en-US" sz="1400" b="0" i="0" u="none" strike="noStrike" kern="1200" cap="none" spc="0" normalizeH="0" baseline="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txBody>
                  <a:tcPr marL="68588" marR="68588" marT="45725" marB="45725" anchor="ctr">
                    <a:lnL w="9525"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1026227">
                <a:tc>
                  <a:txBody>
                    <a:bodyPr/>
                    <a:lstStyle/>
                    <a:p>
                      <a:pPr algn="ctr"/>
                      <a:r>
                        <a:rPr kumimoji="0" lang="en-US" sz="1400" b="1" i="0" u="none" strike="noStrike" kern="1200" cap="none" spc="0" normalizeH="0" baseline="0" dirty="0" smtClean="0">
                          <a:ln>
                            <a:noFill/>
                          </a:ln>
                          <a:solidFill>
                            <a:srgbClr val="595959"/>
                          </a:solidFill>
                          <a:effectLst/>
                          <a:uLnTx/>
                          <a:uFillTx/>
                          <a:latin typeface="Arial" panose="020B0604020202020204" pitchFamily="34" charset="0"/>
                          <a:ea typeface="+mn-ea"/>
                          <a:cs typeface="Arial" panose="020B0604020202020204" pitchFamily="34" charset="0"/>
                        </a:rPr>
                        <a:t>Stakeholder In-Depth Interviews</a:t>
                      </a:r>
                      <a:endParaRPr kumimoji="0" lang="en-US" sz="1400" b="1" i="0" u="none" strike="noStrike" kern="1200" cap="none" spc="0" normalizeH="0" baseline="0" dirty="0">
                        <a:ln>
                          <a:noFill/>
                        </a:ln>
                        <a:solidFill>
                          <a:srgbClr val="595959"/>
                        </a:solidFill>
                        <a:effectLst/>
                        <a:uLnTx/>
                        <a:uFillTx/>
                        <a:latin typeface="Arial" panose="020B0604020202020204" pitchFamily="34" charset="0"/>
                        <a:ea typeface="+mn-ea"/>
                        <a:cs typeface="Arial" panose="020B0604020202020204" pitchFamily="34" charset="0"/>
                      </a:endParaRPr>
                    </a:p>
                  </a:txBody>
                  <a:tcPr marL="68588" marR="68588" marT="45725" marB="45725" anchor="ctr">
                    <a:lnL w="12700"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kern="1200" baseline="0" noProof="0" dirty="0" smtClean="0">
                        <a:solidFill>
                          <a:srgbClr val="595959"/>
                        </a:solidFill>
                        <a:latin typeface="Arial" panose="020B0604020202020204" pitchFamily="34" charset="0"/>
                        <a:ea typeface="+mn-ea"/>
                        <a:cs typeface="Arial" panose="020B0604020202020204" pitchFamily="34" charset="0"/>
                      </a:endParaRP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dirty="0" smtClean="0">
                          <a:solidFill>
                            <a:srgbClr val="595959"/>
                          </a:solidFill>
                          <a:latin typeface="Arial" panose="020B0604020202020204" pitchFamily="34" charset="0"/>
                          <a:ea typeface="+mn-ea"/>
                          <a:cs typeface="Arial" panose="020B0604020202020204" pitchFamily="34" charset="0"/>
                        </a:rPr>
                        <a:t>n=19 Interviews</a:t>
                      </a:r>
                    </a:p>
                  </a:txBody>
                  <a:tcPr marL="68588" marR="68588" marT="45725" marB="45725"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0" kern="1200" dirty="0" smtClean="0">
                          <a:solidFill>
                            <a:prstClr val="black">
                              <a:lumMod val="75000"/>
                              <a:lumOff val="25000"/>
                            </a:prstClr>
                          </a:solidFill>
                          <a:latin typeface="Arial" panose="020B0604020202020204" pitchFamily="34" charset="0"/>
                          <a:ea typeface="+mn-ea"/>
                          <a:cs typeface="Arial" panose="020B0604020202020204" pitchFamily="34" charset="0"/>
                        </a:rPr>
                        <a:t>Interviews Occurred June 12-August 5, 2013</a:t>
                      </a:r>
                      <a:endParaRPr lang="en-US" sz="1400" b="0" kern="1200" dirty="0">
                        <a:solidFill>
                          <a:prstClr val="black">
                            <a:lumMod val="75000"/>
                            <a:lumOff val="25000"/>
                          </a:prstClr>
                        </a:solidFill>
                        <a:latin typeface="Arial" panose="020B0604020202020204" pitchFamily="34" charset="0"/>
                        <a:ea typeface="+mn-ea"/>
                        <a:cs typeface="Arial" panose="020B0604020202020204" pitchFamily="34" charset="0"/>
                      </a:endParaRPr>
                    </a:p>
                  </a:txBody>
                  <a:tcPr marL="68588" marR="68588" marT="45725" marB="45725"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In-Depth Interviews</a:t>
                      </a:r>
                      <a:endParaRPr kumimoji="0" lang="en-US" sz="1400" b="0" i="0" u="none" strike="noStrike" kern="1200" cap="none" spc="0" normalizeH="0" baseline="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txBody>
                  <a:tcPr marL="68588" marR="68588" marT="45725" marB="45725" anchor="ctr">
                    <a:lnL w="9525"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1" name="Rectangle 10"/>
          <p:cNvSpPr/>
          <p:nvPr/>
        </p:nvSpPr>
        <p:spPr>
          <a:xfrm rot="5400000">
            <a:off x="4617244" y="2331244"/>
            <a:ext cx="1738312" cy="6858000"/>
          </a:xfrm>
          <a:prstGeom prst="rect">
            <a:avLst/>
          </a:prstGeom>
          <a:solidFill>
            <a:schemeClr val="bg1">
              <a:lumMod val="65000"/>
              <a:alpha val="25098"/>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4285660210"/>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itle 1"/>
          <p:cNvSpPr>
            <a:spLocks noGrp="1"/>
          </p:cNvSpPr>
          <p:nvPr>
            <p:ph type="title"/>
          </p:nvPr>
        </p:nvSpPr>
        <p:spPr>
          <a:xfrm>
            <a:off x="342902" y="-125412"/>
            <a:ext cx="8284369" cy="1371601"/>
          </a:xfrm>
        </p:spPr>
        <p:txBody>
          <a:bodyPr/>
          <a:lstStyle/>
          <a:p>
            <a:pPr eaLnBrk="1" hangingPunct="1"/>
            <a:r>
              <a:rPr lang="en-US" altLang="en-US" dirty="0" smtClean="0">
                <a:solidFill>
                  <a:srgbClr val="404040"/>
                </a:solidFill>
                <a:latin typeface="Arial" charset="0"/>
                <a:cs typeface="Arial" charset="0"/>
              </a:rPr>
              <a:t>Regional Composition</a:t>
            </a:r>
          </a:p>
        </p:txBody>
      </p:sp>
      <p:sp>
        <p:nvSpPr>
          <p:cNvPr id="14" name="TextBox 13"/>
          <p:cNvSpPr txBox="1"/>
          <p:nvPr/>
        </p:nvSpPr>
        <p:spPr>
          <a:xfrm>
            <a:off x="7600950" y="1051171"/>
            <a:ext cx="1372492" cy="1107996"/>
          </a:xfrm>
          <a:prstGeom prst="rect">
            <a:avLst/>
          </a:prstGeom>
          <a:noFill/>
        </p:spPr>
        <p:txBody>
          <a:bodyPr wrap="none" rtlCol="0">
            <a:spAutoFit/>
          </a:bodyPr>
          <a:lstStyle/>
          <a:p>
            <a:pPr eaLnBrk="0" fontAlgn="base" hangingPunct="0">
              <a:spcBef>
                <a:spcPct val="0"/>
              </a:spcBef>
              <a:spcAft>
                <a:spcPct val="0"/>
              </a:spcAft>
            </a:pPr>
            <a:r>
              <a:rPr lang="en-US" sz="1100" b="1" u="sng" dirty="0">
                <a:solidFill>
                  <a:prstClr val="black"/>
                </a:solidFill>
              </a:rPr>
              <a:t>New England</a:t>
            </a:r>
          </a:p>
          <a:p>
            <a:pPr eaLnBrk="0" fontAlgn="base" hangingPunct="0">
              <a:spcBef>
                <a:spcPct val="0"/>
              </a:spcBef>
              <a:spcAft>
                <a:spcPct val="0"/>
              </a:spcAft>
            </a:pPr>
            <a:r>
              <a:rPr lang="en-US" sz="1100" dirty="0">
                <a:solidFill>
                  <a:prstClr val="black"/>
                </a:solidFill>
              </a:rPr>
              <a:t>Connecticut, Maine,</a:t>
            </a:r>
          </a:p>
          <a:p>
            <a:pPr eaLnBrk="0" fontAlgn="base" hangingPunct="0">
              <a:spcBef>
                <a:spcPct val="0"/>
              </a:spcBef>
              <a:spcAft>
                <a:spcPct val="0"/>
              </a:spcAft>
            </a:pPr>
            <a:r>
              <a:rPr lang="en-US" sz="1100" dirty="0">
                <a:solidFill>
                  <a:prstClr val="black"/>
                </a:solidFill>
              </a:rPr>
              <a:t>Massachusetts,</a:t>
            </a:r>
          </a:p>
          <a:p>
            <a:pPr eaLnBrk="0" fontAlgn="base" hangingPunct="0">
              <a:spcBef>
                <a:spcPct val="0"/>
              </a:spcBef>
              <a:spcAft>
                <a:spcPct val="0"/>
              </a:spcAft>
            </a:pPr>
            <a:r>
              <a:rPr lang="en-US" sz="1100" dirty="0">
                <a:solidFill>
                  <a:prstClr val="black"/>
                </a:solidFill>
              </a:rPr>
              <a:t>New Hampshire,</a:t>
            </a:r>
          </a:p>
          <a:p>
            <a:pPr eaLnBrk="0" fontAlgn="base" hangingPunct="0">
              <a:spcBef>
                <a:spcPct val="0"/>
              </a:spcBef>
              <a:spcAft>
                <a:spcPct val="0"/>
              </a:spcAft>
            </a:pPr>
            <a:r>
              <a:rPr lang="en-US" sz="1100" dirty="0">
                <a:solidFill>
                  <a:prstClr val="black"/>
                </a:solidFill>
              </a:rPr>
              <a:t>Rhode Island,</a:t>
            </a:r>
          </a:p>
          <a:p>
            <a:pPr eaLnBrk="0" fontAlgn="base" hangingPunct="0">
              <a:spcBef>
                <a:spcPct val="0"/>
              </a:spcBef>
              <a:spcAft>
                <a:spcPct val="0"/>
              </a:spcAft>
            </a:pPr>
            <a:r>
              <a:rPr lang="en-US" sz="1100" dirty="0">
                <a:solidFill>
                  <a:prstClr val="black"/>
                </a:solidFill>
              </a:rPr>
              <a:t>Vermont</a:t>
            </a:r>
          </a:p>
        </p:txBody>
      </p:sp>
      <p:sp>
        <p:nvSpPr>
          <p:cNvPr id="15" name="TextBox 14"/>
          <p:cNvSpPr txBox="1"/>
          <p:nvPr/>
        </p:nvSpPr>
        <p:spPr>
          <a:xfrm>
            <a:off x="7086600" y="2735784"/>
            <a:ext cx="1515158" cy="769441"/>
          </a:xfrm>
          <a:prstGeom prst="rect">
            <a:avLst/>
          </a:prstGeom>
          <a:noFill/>
        </p:spPr>
        <p:txBody>
          <a:bodyPr wrap="none" rtlCol="0">
            <a:spAutoFit/>
          </a:bodyPr>
          <a:lstStyle/>
          <a:p>
            <a:pPr eaLnBrk="0" fontAlgn="base" hangingPunct="0">
              <a:spcBef>
                <a:spcPct val="0"/>
              </a:spcBef>
              <a:spcAft>
                <a:spcPct val="0"/>
              </a:spcAft>
            </a:pPr>
            <a:r>
              <a:rPr lang="en-US" sz="1100" b="1" u="sng" dirty="0">
                <a:solidFill>
                  <a:prstClr val="black"/>
                </a:solidFill>
              </a:rPr>
              <a:t>Mid Atlantic</a:t>
            </a:r>
          </a:p>
          <a:p>
            <a:pPr eaLnBrk="0" fontAlgn="base" hangingPunct="0">
              <a:spcBef>
                <a:spcPct val="0"/>
              </a:spcBef>
              <a:spcAft>
                <a:spcPct val="0"/>
              </a:spcAft>
            </a:pPr>
            <a:r>
              <a:rPr lang="en-US" sz="1100" dirty="0">
                <a:solidFill>
                  <a:prstClr val="black"/>
                </a:solidFill>
              </a:rPr>
              <a:t>Delaware, Maryland,</a:t>
            </a:r>
          </a:p>
          <a:p>
            <a:pPr eaLnBrk="0" fontAlgn="base" hangingPunct="0">
              <a:spcBef>
                <a:spcPct val="0"/>
              </a:spcBef>
              <a:spcAft>
                <a:spcPct val="0"/>
              </a:spcAft>
            </a:pPr>
            <a:r>
              <a:rPr lang="en-US" sz="1100" dirty="0">
                <a:solidFill>
                  <a:prstClr val="black"/>
                </a:solidFill>
              </a:rPr>
              <a:t>New Jersey, New York,</a:t>
            </a:r>
          </a:p>
          <a:p>
            <a:pPr eaLnBrk="0" fontAlgn="base" hangingPunct="0">
              <a:spcBef>
                <a:spcPct val="0"/>
              </a:spcBef>
              <a:spcAft>
                <a:spcPct val="0"/>
              </a:spcAft>
            </a:pPr>
            <a:r>
              <a:rPr lang="en-US" sz="1100" dirty="0">
                <a:solidFill>
                  <a:prstClr val="black"/>
                </a:solidFill>
              </a:rPr>
              <a:t>Pennsylvania</a:t>
            </a:r>
          </a:p>
        </p:txBody>
      </p:sp>
      <p:sp>
        <p:nvSpPr>
          <p:cNvPr id="17" name="TextBox 16"/>
          <p:cNvSpPr txBox="1"/>
          <p:nvPr/>
        </p:nvSpPr>
        <p:spPr>
          <a:xfrm>
            <a:off x="6622092" y="4472259"/>
            <a:ext cx="2717411" cy="769441"/>
          </a:xfrm>
          <a:prstGeom prst="rect">
            <a:avLst/>
          </a:prstGeom>
          <a:noFill/>
        </p:spPr>
        <p:txBody>
          <a:bodyPr wrap="none" rtlCol="0">
            <a:spAutoFit/>
          </a:bodyPr>
          <a:lstStyle/>
          <a:p>
            <a:pPr eaLnBrk="0" fontAlgn="base" hangingPunct="0">
              <a:spcBef>
                <a:spcPct val="0"/>
              </a:spcBef>
              <a:spcAft>
                <a:spcPct val="0"/>
              </a:spcAft>
            </a:pPr>
            <a:r>
              <a:rPr lang="en-US" sz="1100" b="1" u="sng" dirty="0">
                <a:solidFill>
                  <a:prstClr val="black"/>
                </a:solidFill>
              </a:rPr>
              <a:t>Southeast Atlantic</a:t>
            </a:r>
          </a:p>
          <a:p>
            <a:pPr eaLnBrk="0" fontAlgn="base" hangingPunct="0">
              <a:spcBef>
                <a:spcPct val="0"/>
              </a:spcBef>
              <a:spcAft>
                <a:spcPct val="0"/>
              </a:spcAft>
            </a:pPr>
            <a:r>
              <a:rPr lang="en-US" sz="1100" dirty="0">
                <a:solidFill>
                  <a:prstClr val="black"/>
                </a:solidFill>
              </a:rPr>
              <a:t>Florida, Georgia, Kentucky, North Carolina,</a:t>
            </a:r>
          </a:p>
          <a:p>
            <a:pPr eaLnBrk="0" fontAlgn="base" hangingPunct="0">
              <a:spcBef>
                <a:spcPct val="0"/>
              </a:spcBef>
              <a:spcAft>
                <a:spcPct val="0"/>
              </a:spcAft>
            </a:pPr>
            <a:r>
              <a:rPr lang="en-US" sz="1100" dirty="0">
                <a:solidFill>
                  <a:prstClr val="black"/>
                </a:solidFill>
              </a:rPr>
              <a:t>South Carolina, Tennessee, Virginia, West</a:t>
            </a:r>
          </a:p>
          <a:p>
            <a:pPr eaLnBrk="0" fontAlgn="base" hangingPunct="0">
              <a:spcBef>
                <a:spcPct val="0"/>
              </a:spcBef>
              <a:spcAft>
                <a:spcPct val="0"/>
              </a:spcAft>
            </a:pPr>
            <a:r>
              <a:rPr lang="en-US" sz="1100" dirty="0">
                <a:solidFill>
                  <a:prstClr val="black"/>
                </a:solidFill>
              </a:rPr>
              <a:t>Virginia</a:t>
            </a:r>
          </a:p>
        </p:txBody>
      </p:sp>
      <p:sp>
        <p:nvSpPr>
          <p:cNvPr id="18" name="TextBox 17"/>
          <p:cNvSpPr txBox="1"/>
          <p:nvPr/>
        </p:nvSpPr>
        <p:spPr>
          <a:xfrm>
            <a:off x="5323889" y="1135810"/>
            <a:ext cx="1694695" cy="600164"/>
          </a:xfrm>
          <a:prstGeom prst="rect">
            <a:avLst/>
          </a:prstGeom>
          <a:noFill/>
        </p:spPr>
        <p:txBody>
          <a:bodyPr wrap="none" rtlCol="0">
            <a:spAutoFit/>
          </a:bodyPr>
          <a:lstStyle/>
          <a:p>
            <a:pPr eaLnBrk="0" fontAlgn="base" hangingPunct="0">
              <a:spcBef>
                <a:spcPct val="0"/>
              </a:spcBef>
              <a:spcAft>
                <a:spcPct val="0"/>
              </a:spcAft>
            </a:pPr>
            <a:r>
              <a:rPr lang="en-US" sz="1100" b="1" u="sng" dirty="0">
                <a:solidFill>
                  <a:prstClr val="black"/>
                </a:solidFill>
              </a:rPr>
              <a:t>Great Lakes</a:t>
            </a:r>
          </a:p>
          <a:p>
            <a:pPr eaLnBrk="0" fontAlgn="base" hangingPunct="0">
              <a:spcBef>
                <a:spcPct val="0"/>
              </a:spcBef>
              <a:spcAft>
                <a:spcPct val="0"/>
              </a:spcAft>
            </a:pPr>
            <a:r>
              <a:rPr lang="en-US" sz="1100" dirty="0">
                <a:solidFill>
                  <a:prstClr val="black"/>
                </a:solidFill>
              </a:rPr>
              <a:t>Illinois, Indiana, Michigan</a:t>
            </a:r>
          </a:p>
          <a:p>
            <a:pPr eaLnBrk="0" fontAlgn="base" hangingPunct="0">
              <a:spcBef>
                <a:spcPct val="0"/>
              </a:spcBef>
              <a:spcAft>
                <a:spcPct val="0"/>
              </a:spcAft>
            </a:pPr>
            <a:r>
              <a:rPr lang="en-US" sz="1100" dirty="0">
                <a:solidFill>
                  <a:prstClr val="black"/>
                </a:solidFill>
              </a:rPr>
              <a:t>Ohio, Wisconsin</a:t>
            </a:r>
          </a:p>
        </p:txBody>
      </p:sp>
      <p:sp>
        <p:nvSpPr>
          <p:cNvPr id="19" name="TextBox 18"/>
          <p:cNvSpPr txBox="1"/>
          <p:nvPr/>
        </p:nvSpPr>
        <p:spPr>
          <a:xfrm>
            <a:off x="3815949" y="666455"/>
            <a:ext cx="1741182" cy="769441"/>
          </a:xfrm>
          <a:prstGeom prst="rect">
            <a:avLst/>
          </a:prstGeom>
          <a:noFill/>
        </p:spPr>
        <p:txBody>
          <a:bodyPr wrap="none" rtlCol="0">
            <a:spAutoFit/>
          </a:bodyPr>
          <a:lstStyle/>
          <a:p>
            <a:pPr eaLnBrk="0" fontAlgn="base" hangingPunct="0">
              <a:spcBef>
                <a:spcPct val="0"/>
              </a:spcBef>
              <a:spcAft>
                <a:spcPct val="0"/>
              </a:spcAft>
            </a:pPr>
            <a:r>
              <a:rPr lang="en-US" sz="1100" b="1" u="sng" dirty="0">
                <a:solidFill>
                  <a:prstClr val="black"/>
                </a:solidFill>
              </a:rPr>
              <a:t>Upper Midwest</a:t>
            </a:r>
          </a:p>
          <a:p>
            <a:pPr eaLnBrk="0" fontAlgn="base" hangingPunct="0">
              <a:spcBef>
                <a:spcPct val="0"/>
              </a:spcBef>
              <a:spcAft>
                <a:spcPct val="0"/>
              </a:spcAft>
            </a:pPr>
            <a:r>
              <a:rPr lang="en-US" sz="1100" dirty="0">
                <a:solidFill>
                  <a:prstClr val="black"/>
                </a:solidFill>
              </a:rPr>
              <a:t>Iowa, Kansas, Minnesota,</a:t>
            </a:r>
          </a:p>
          <a:p>
            <a:pPr eaLnBrk="0" fontAlgn="base" hangingPunct="0">
              <a:spcBef>
                <a:spcPct val="0"/>
              </a:spcBef>
              <a:spcAft>
                <a:spcPct val="0"/>
              </a:spcAft>
            </a:pPr>
            <a:r>
              <a:rPr lang="en-US" sz="1100" dirty="0">
                <a:solidFill>
                  <a:prstClr val="black"/>
                </a:solidFill>
              </a:rPr>
              <a:t>Missouri, Nebraska, North</a:t>
            </a:r>
          </a:p>
          <a:p>
            <a:pPr eaLnBrk="0" fontAlgn="base" hangingPunct="0">
              <a:spcBef>
                <a:spcPct val="0"/>
              </a:spcBef>
              <a:spcAft>
                <a:spcPct val="0"/>
              </a:spcAft>
            </a:pPr>
            <a:r>
              <a:rPr lang="en-US" sz="1100" dirty="0">
                <a:solidFill>
                  <a:prstClr val="black"/>
                </a:solidFill>
              </a:rPr>
              <a:t>Dakota, South Dakota</a:t>
            </a:r>
          </a:p>
        </p:txBody>
      </p:sp>
      <p:sp>
        <p:nvSpPr>
          <p:cNvPr id="20" name="TextBox 19"/>
          <p:cNvSpPr txBox="1"/>
          <p:nvPr/>
        </p:nvSpPr>
        <p:spPr>
          <a:xfrm>
            <a:off x="76979" y="1860386"/>
            <a:ext cx="1659429" cy="938719"/>
          </a:xfrm>
          <a:prstGeom prst="rect">
            <a:avLst/>
          </a:prstGeom>
          <a:noFill/>
        </p:spPr>
        <p:txBody>
          <a:bodyPr wrap="none" rtlCol="0">
            <a:spAutoFit/>
          </a:bodyPr>
          <a:lstStyle/>
          <a:p>
            <a:pPr eaLnBrk="0" fontAlgn="base" hangingPunct="0">
              <a:spcBef>
                <a:spcPct val="0"/>
              </a:spcBef>
              <a:spcAft>
                <a:spcPct val="0"/>
              </a:spcAft>
            </a:pPr>
            <a:r>
              <a:rPr lang="en-US" sz="1100" b="1" u="sng" dirty="0">
                <a:solidFill>
                  <a:prstClr val="black"/>
                </a:solidFill>
              </a:rPr>
              <a:t>Pacific &amp; Mtn. Northwest</a:t>
            </a:r>
          </a:p>
          <a:p>
            <a:pPr eaLnBrk="0" fontAlgn="base" hangingPunct="0">
              <a:spcBef>
                <a:spcPct val="0"/>
              </a:spcBef>
              <a:spcAft>
                <a:spcPct val="0"/>
              </a:spcAft>
            </a:pPr>
            <a:r>
              <a:rPr lang="en-US" sz="1100" dirty="0">
                <a:solidFill>
                  <a:prstClr val="black"/>
                </a:solidFill>
              </a:rPr>
              <a:t>Alaska, Colorado, Idaho, </a:t>
            </a:r>
          </a:p>
          <a:p>
            <a:pPr eaLnBrk="0" fontAlgn="base" hangingPunct="0">
              <a:spcBef>
                <a:spcPct val="0"/>
              </a:spcBef>
              <a:spcAft>
                <a:spcPct val="0"/>
              </a:spcAft>
            </a:pPr>
            <a:r>
              <a:rPr lang="en-US" sz="1100" dirty="0">
                <a:solidFill>
                  <a:prstClr val="black"/>
                </a:solidFill>
              </a:rPr>
              <a:t>Montana, New Mexico,</a:t>
            </a:r>
          </a:p>
          <a:p>
            <a:pPr eaLnBrk="0" fontAlgn="base" hangingPunct="0">
              <a:spcBef>
                <a:spcPct val="0"/>
              </a:spcBef>
              <a:spcAft>
                <a:spcPct val="0"/>
              </a:spcAft>
            </a:pPr>
            <a:r>
              <a:rPr lang="en-US" sz="1100" dirty="0">
                <a:solidFill>
                  <a:prstClr val="black"/>
                </a:solidFill>
              </a:rPr>
              <a:t>Oregon, Washington,</a:t>
            </a:r>
          </a:p>
          <a:p>
            <a:pPr eaLnBrk="0" fontAlgn="base" hangingPunct="0">
              <a:spcBef>
                <a:spcPct val="0"/>
              </a:spcBef>
              <a:spcAft>
                <a:spcPct val="0"/>
              </a:spcAft>
            </a:pPr>
            <a:r>
              <a:rPr lang="en-US" sz="1100" dirty="0">
                <a:solidFill>
                  <a:prstClr val="black"/>
                </a:solidFill>
              </a:rPr>
              <a:t>Wyoming</a:t>
            </a:r>
          </a:p>
        </p:txBody>
      </p:sp>
      <p:sp>
        <p:nvSpPr>
          <p:cNvPr id="21" name="TextBox 20"/>
          <p:cNvSpPr txBox="1"/>
          <p:nvPr/>
        </p:nvSpPr>
        <p:spPr>
          <a:xfrm>
            <a:off x="276244" y="3272339"/>
            <a:ext cx="1462260" cy="600164"/>
          </a:xfrm>
          <a:prstGeom prst="rect">
            <a:avLst/>
          </a:prstGeom>
          <a:noFill/>
        </p:spPr>
        <p:txBody>
          <a:bodyPr wrap="none" rtlCol="0">
            <a:spAutoFit/>
          </a:bodyPr>
          <a:lstStyle/>
          <a:p>
            <a:pPr eaLnBrk="0" fontAlgn="base" hangingPunct="0">
              <a:spcBef>
                <a:spcPct val="0"/>
              </a:spcBef>
              <a:spcAft>
                <a:spcPct val="0"/>
              </a:spcAft>
            </a:pPr>
            <a:r>
              <a:rPr lang="en-US" sz="1100" b="1" u="sng" dirty="0">
                <a:solidFill>
                  <a:prstClr val="black"/>
                </a:solidFill>
              </a:rPr>
              <a:t>Southwest &amp; Pacific</a:t>
            </a:r>
          </a:p>
          <a:p>
            <a:pPr eaLnBrk="0" fontAlgn="base" hangingPunct="0">
              <a:spcBef>
                <a:spcPct val="0"/>
              </a:spcBef>
              <a:spcAft>
                <a:spcPct val="0"/>
              </a:spcAft>
            </a:pPr>
            <a:r>
              <a:rPr lang="en-US" sz="1100" dirty="0">
                <a:solidFill>
                  <a:prstClr val="black"/>
                </a:solidFill>
              </a:rPr>
              <a:t>Arizona, California,</a:t>
            </a:r>
          </a:p>
          <a:p>
            <a:pPr eaLnBrk="0" fontAlgn="base" hangingPunct="0">
              <a:spcBef>
                <a:spcPct val="0"/>
              </a:spcBef>
              <a:spcAft>
                <a:spcPct val="0"/>
              </a:spcAft>
            </a:pPr>
            <a:r>
              <a:rPr lang="en-US" sz="1100" dirty="0">
                <a:solidFill>
                  <a:prstClr val="black"/>
                </a:solidFill>
              </a:rPr>
              <a:t>Hawaii, Nevada, Utah</a:t>
            </a:r>
          </a:p>
        </p:txBody>
      </p:sp>
      <p:sp>
        <p:nvSpPr>
          <p:cNvPr id="22" name="TextBox 21"/>
          <p:cNvSpPr txBox="1"/>
          <p:nvPr/>
        </p:nvSpPr>
        <p:spPr>
          <a:xfrm>
            <a:off x="4457712" y="5562600"/>
            <a:ext cx="2013693" cy="600164"/>
          </a:xfrm>
          <a:prstGeom prst="rect">
            <a:avLst/>
          </a:prstGeom>
          <a:noFill/>
        </p:spPr>
        <p:txBody>
          <a:bodyPr wrap="none" rtlCol="0">
            <a:spAutoFit/>
          </a:bodyPr>
          <a:lstStyle/>
          <a:p>
            <a:pPr eaLnBrk="0" fontAlgn="base" hangingPunct="0">
              <a:spcBef>
                <a:spcPct val="0"/>
              </a:spcBef>
              <a:spcAft>
                <a:spcPct val="0"/>
              </a:spcAft>
            </a:pPr>
            <a:r>
              <a:rPr lang="en-US" sz="1100" b="1" u="sng" dirty="0">
                <a:solidFill>
                  <a:prstClr val="black"/>
                </a:solidFill>
              </a:rPr>
              <a:t>Mid-South</a:t>
            </a:r>
          </a:p>
          <a:p>
            <a:pPr eaLnBrk="0" fontAlgn="base" hangingPunct="0">
              <a:spcBef>
                <a:spcPct val="0"/>
              </a:spcBef>
              <a:spcAft>
                <a:spcPct val="0"/>
              </a:spcAft>
            </a:pPr>
            <a:r>
              <a:rPr lang="en-US" sz="1100" dirty="0">
                <a:solidFill>
                  <a:prstClr val="black"/>
                </a:solidFill>
              </a:rPr>
              <a:t>Alabama, Arkansas, Louisiana,</a:t>
            </a:r>
          </a:p>
          <a:p>
            <a:pPr eaLnBrk="0" fontAlgn="base" hangingPunct="0">
              <a:spcBef>
                <a:spcPct val="0"/>
              </a:spcBef>
              <a:spcAft>
                <a:spcPct val="0"/>
              </a:spcAft>
            </a:pPr>
            <a:r>
              <a:rPr lang="en-US" sz="1100" dirty="0">
                <a:solidFill>
                  <a:prstClr val="black"/>
                </a:solidFill>
              </a:rPr>
              <a:t>Mississippi, Oklahoma, Texas</a:t>
            </a:r>
          </a:p>
        </p:txBody>
      </p:sp>
      <p:grpSp>
        <p:nvGrpSpPr>
          <p:cNvPr id="23" name="Group 610"/>
          <p:cNvGrpSpPr>
            <a:grpSpLocks/>
          </p:cNvGrpSpPr>
          <p:nvPr/>
        </p:nvGrpSpPr>
        <p:grpSpPr bwMode="auto">
          <a:xfrm>
            <a:off x="1377568" y="946947"/>
            <a:ext cx="6254354" cy="5268913"/>
            <a:chOff x="62" y="532"/>
            <a:chExt cx="5253" cy="3319"/>
          </a:xfrm>
        </p:grpSpPr>
        <p:sp>
          <p:nvSpPr>
            <p:cNvPr id="24" name="Freeform 611"/>
            <p:cNvSpPr>
              <a:spLocks/>
            </p:cNvSpPr>
            <p:nvPr/>
          </p:nvSpPr>
          <p:spPr bwMode="auto">
            <a:xfrm>
              <a:off x="4753" y="2423"/>
              <a:ext cx="34" cy="34"/>
            </a:xfrm>
            <a:custGeom>
              <a:avLst/>
              <a:gdLst>
                <a:gd name="T0" fmla="*/ 0 w 34"/>
                <a:gd name="T1" fmla="*/ 30 h 34"/>
                <a:gd name="T2" fmla="*/ 4 w 34"/>
                <a:gd name="T3" fmla="*/ 34 h 34"/>
                <a:gd name="T4" fmla="*/ 34 w 34"/>
                <a:gd name="T5" fmla="*/ 4 h 34"/>
                <a:gd name="T6" fmla="*/ 30 w 34"/>
                <a:gd name="T7" fmla="*/ 0 h 34"/>
                <a:gd name="T8" fmla="*/ 0 w 34"/>
                <a:gd name="T9" fmla="*/ 30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34">
                  <a:moveTo>
                    <a:pt x="0" y="30"/>
                  </a:moveTo>
                  <a:lnTo>
                    <a:pt x="4" y="34"/>
                  </a:lnTo>
                  <a:lnTo>
                    <a:pt x="34" y="4"/>
                  </a:lnTo>
                  <a:lnTo>
                    <a:pt x="30" y="0"/>
                  </a:lnTo>
                  <a:lnTo>
                    <a:pt x="0" y="30"/>
                  </a:lnTo>
                  <a:close/>
                </a:path>
              </a:pathLst>
            </a:custGeom>
            <a:solidFill>
              <a:srgbClr val="FFCC99"/>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25" name="Freeform 612"/>
            <p:cNvSpPr>
              <a:spLocks/>
            </p:cNvSpPr>
            <p:nvPr/>
          </p:nvSpPr>
          <p:spPr bwMode="auto">
            <a:xfrm>
              <a:off x="4773" y="2309"/>
              <a:ext cx="38" cy="108"/>
            </a:xfrm>
            <a:custGeom>
              <a:avLst/>
              <a:gdLst>
                <a:gd name="T0" fmla="*/ 18 w 38"/>
                <a:gd name="T1" fmla="*/ 108 h 108"/>
                <a:gd name="T2" fmla="*/ 22 w 38"/>
                <a:gd name="T3" fmla="*/ 108 h 108"/>
                <a:gd name="T4" fmla="*/ 38 w 38"/>
                <a:gd name="T5" fmla="*/ 100 h 108"/>
                <a:gd name="T6" fmla="*/ 36 w 38"/>
                <a:gd name="T7" fmla="*/ 50 h 108"/>
                <a:gd name="T8" fmla="*/ 2 w 38"/>
                <a:gd name="T9" fmla="*/ 0 h 108"/>
                <a:gd name="T10" fmla="*/ 0 w 38"/>
                <a:gd name="T11" fmla="*/ 4 h 108"/>
                <a:gd name="T12" fmla="*/ 32 w 38"/>
                <a:gd name="T13" fmla="*/ 50 h 108"/>
                <a:gd name="T14" fmla="*/ 34 w 38"/>
                <a:gd name="T15" fmla="*/ 94 h 108"/>
                <a:gd name="T16" fmla="*/ 18 w 38"/>
                <a:gd name="T17" fmla="*/ 108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08">
                  <a:moveTo>
                    <a:pt x="18" y="108"/>
                  </a:moveTo>
                  <a:lnTo>
                    <a:pt x="22" y="108"/>
                  </a:lnTo>
                  <a:lnTo>
                    <a:pt x="38" y="100"/>
                  </a:lnTo>
                  <a:lnTo>
                    <a:pt x="36" y="50"/>
                  </a:lnTo>
                  <a:lnTo>
                    <a:pt x="2" y="0"/>
                  </a:lnTo>
                  <a:lnTo>
                    <a:pt x="0" y="4"/>
                  </a:lnTo>
                  <a:lnTo>
                    <a:pt x="32" y="50"/>
                  </a:lnTo>
                  <a:lnTo>
                    <a:pt x="34" y="94"/>
                  </a:lnTo>
                  <a:lnTo>
                    <a:pt x="18" y="108"/>
                  </a:lnTo>
                  <a:close/>
                </a:path>
              </a:pathLst>
            </a:custGeom>
            <a:solidFill>
              <a:srgbClr val="FFCC99"/>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26" name="Freeform 613"/>
            <p:cNvSpPr>
              <a:spLocks/>
            </p:cNvSpPr>
            <p:nvPr/>
          </p:nvSpPr>
          <p:spPr bwMode="auto">
            <a:xfrm>
              <a:off x="5083" y="1524"/>
              <a:ext cx="36" cy="26"/>
            </a:xfrm>
            <a:custGeom>
              <a:avLst/>
              <a:gdLst>
                <a:gd name="T0" fmla="*/ 0 w 36"/>
                <a:gd name="T1" fmla="*/ 20 h 26"/>
                <a:gd name="T2" fmla="*/ 10 w 36"/>
                <a:gd name="T3" fmla="*/ 26 h 26"/>
                <a:gd name="T4" fmla="*/ 16 w 36"/>
                <a:gd name="T5" fmla="*/ 18 h 26"/>
                <a:gd name="T6" fmla="*/ 32 w 36"/>
                <a:gd name="T7" fmla="*/ 12 h 26"/>
                <a:gd name="T8" fmla="*/ 36 w 36"/>
                <a:gd name="T9" fmla="*/ 16 h 26"/>
                <a:gd name="T10" fmla="*/ 34 w 36"/>
                <a:gd name="T11" fmla="*/ 2 h 26"/>
                <a:gd name="T12" fmla="*/ 28 w 36"/>
                <a:gd name="T13" fmla="*/ 4 h 26"/>
                <a:gd name="T14" fmla="*/ 20 w 36"/>
                <a:gd name="T15" fmla="*/ 0 h 26"/>
                <a:gd name="T16" fmla="*/ 10 w 36"/>
                <a:gd name="T17" fmla="*/ 4 h 26"/>
                <a:gd name="T18" fmla="*/ 8 w 36"/>
                <a:gd name="T19" fmla="*/ 16 h 26"/>
                <a:gd name="T20" fmla="*/ 0 w 36"/>
                <a:gd name="T21" fmla="*/ 20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 h="26">
                  <a:moveTo>
                    <a:pt x="0" y="20"/>
                  </a:moveTo>
                  <a:lnTo>
                    <a:pt x="10" y="26"/>
                  </a:lnTo>
                  <a:lnTo>
                    <a:pt x="16" y="18"/>
                  </a:lnTo>
                  <a:lnTo>
                    <a:pt x="32" y="12"/>
                  </a:lnTo>
                  <a:lnTo>
                    <a:pt x="36" y="16"/>
                  </a:lnTo>
                  <a:lnTo>
                    <a:pt x="34" y="2"/>
                  </a:lnTo>
                  <a:lnTo>
                    <a:pt x="28" y="4"/>
                  </a:lnTo>
                  <a:lnTo>
                    <a:pt x="20" y="0"/>
                  </a:lnTo>
                  <a:lnTo>
                    <a:pt x="10" y="4"/>
                  </a:lnTo>
                  <a:lnTo>
                    <a:pt x="8" y="16"/>
                  </a:lnTo>
                  <a:lnTo>
                    <a:pt x="0" y="20"/>
                  </a:lnTo>
                  <a:close/>
                </a:path>
              </a:pathLst>
            </a:custGeom>
            <a:solidFill>
              <a:srgbClr val="FFCC99"/>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27" name="Freeform 614"/>
            <p:cNvSpPr>
              <a:spLocks/>
            </p:cNvSpPr>
            <p:nvPr/>
          </p:nvSpPr>
          <p:spPr bwMode="auto">
            <a:xfrm>
              <a:off x="5139" y="1520"/>
              <a:ext cx="26" cy="22"/>
            </a:xfrm>
            <a:custGeom>
              <a:avLst/>
              <a:gdLst>
                <a:gd name="T0" fmla="*/ 0 w 26"/>
                <a:gd name="T1" fmla="*/ 18 h 22"/>
                <a:gd name="T2" fmla="*/ 14 w 26"/>
                <a:gd name="T3" fmla="*/ 22 h 22"/>
                <a:gd name="T4" fmla="*/ 24 w 26"/>
                <a:gd name="T5" fmla="*/ 20 h 22"/>
                <a:gd name="T6" fmla="*/ 26 w 26"/>
                <a:gd name="T7" fmla="*/ 10 h 22"/>
                <a:gd name="T8" fmla="*/ 16 w 26"/>
                <a:gd name="T9" fmla="*/ 0 h 22"/>
                <a:gd name="T10" fmla="*/ 18 w 26"/>
                <a:gd name="T11" fmla="*/ 8 h 22"/>
                <a:gd name="T12" fmla="*/ 16 w 26"/>
                <a:gd name="T13" fmla="*/ 14 h 22"/>
                <a:gd name="T14" fmla="*/ 2 w 26"/>
                <a:gd name="T15" fmla="*/ 14 h 22"/>
                <a:gd name="T16" fmla="*/ 0 w 26"/>
                <a:gd name="T17" fmla="*/ 18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2">
                  <a:moveTo>
                    <a:pt x="0" y="18"/>
                  </a:moveTo>
                  <a:lnTo>
                    <a:pt x="14" y="22"/>
                  </a:lnTo>
                  <a:lnTo>
                    <a:pt x="24" y="20"/>
                  </a:lnTo>
                  <a:lnTo>
                    <a:pt x="26" y="10"/>
                  </a:lnTo>
                  <a:lnTo>
                    <a:pt x="16" y="0"/>
                  </a:lnTo>
                  <a:lnTo>
                    <a:pt x="18" y="8"/>
                  </a:lnTo>
                  <a:lnTo>
                    <a:pt x="16" y="14"/>
                  </a:lnTo>
                  <a:lnTo>
                    <a:pt x="2" y="14"/>
                  </a:lnTo>
                  <a:lnTo>
                    <a:pt x="0" y="18"/>
                  </a:lnTo>
                  <a:close/>
                </a:path>
              </a:pathLst>
            </a:custGeom>
            <a:solidFill>
              <a:srgbClr val="FFCC99"/>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28" name="Freeform 615"/>
            <p:cNvSpPr>
              <a:spLocks/>
            </p:cNvSpPr>
            <p:nvPr/>
          </p:nvSpPr>
          <p:spPr bwMode="auto">
            <a:xfrm>
              <a:off x="4819" y="1356"/>
              <a:ext cx="344" cy="172"/>
            </a:xfrm>
            <a:custGeom>
              <a:avLst/>
              <a:gdLst>
                <a:gd name="T0" fmla="*/ 2 w 344"/>
                <a:gd name="T1" fmla="*/ 164 h 172"/>
                <a:gd name="T2" fmla="*/ 0 w 344"/>
                <a:gd name="T3" fmla="*/ 164 h 172"/>
                <a:gd name="T4" fmla="*/ 2 w 344"/>
                <a:gd name="T5" fmla="*/ 72 h 172"/>
                <a:gd name="T6" fmla="*/ 180 w 344"/>
                <a:gd name="T7" fmla="*/ 30 h 172"/>
                <a:gd name="T8" fmla="*/ 208 w 344"/>
                <a:gd name="T9" fmla="*/ 2 h 172"/>
                <a:gd name="T10" fmla="*/ 218 w 344"/>
                <a:gd name="T11" fmla="*/ 0 h 172"/>
                <a:gd name="T12" fmla="*/ 244 w 344"/>
                <a:gd name="T13" fmla="*/ 30 h 172"/>
                <a:gd name="T14" fmla="*/ 238 w 344"/>
                <a:gd name="T15" fmla="*/ 36 h 172"/>
                <a:gd name="T16" fmla="*/ 234 w 344"/>
                <a:gd name="T17" fmla="*/ 52 h 172"/>
                <a:gd name="T18" fmla="*/ 230 w 344"/>
                <a:gd name="T19" fmla="*/ 56 h 172"/>
                <a:gd name="T20" fmla="*/ 228 w 344"/>
                <a:gd name="T21" fmla="*/ 64 h 172"/>
                <a:gd name="T22" fmla="*/ 228 w 344"/>
                <a:gd name="T23" fmla="*/ 72 h 172"/>
                <a:gd name="T24" fmla="*/ 232 w 344"/>
                <a:gd name="T25" fmla="*/ 76 h 172"/>
                <a:gd name="T26" fmla="*/ 248 w 344"/>
                <a:gd name="T27" fmla="*/ 78 h 172"/>
                <a:gd name="T28" fmla="*/ 258 w 344"/>
                <a:gd name="T29" fmla="*/ 84 h 172"/>
                <a:gd name="T30" fmla="*/ 264 w 344"/>
                <a:gd name="T31" fmla="*/ 102 h 172"/>
                <a:gd name="T32" fmla="*/ 274 w 344"/>
                <a:gd name="T33" fmla="*/ 106 h 172"/>
                <a:gd name="T34" fmla="*/ 286 w 344"/>
                <a:gd name="T35" fmla="*/ 124 h 172"/>
                <a:gd name="T36" fmla="*/ 322 w 344"/>
                <a:gd name="T37" fmla="*/ 128 h 172"/>
                <a:gd name="T38" fmla="*/ 332 w 344"/>
                <a:gd name="T39" fmla="*/ 120 h 172"/>
                <a:gd name="T40" fmla="*/ 334 w 344"/>
                <a:gd name="T41" fmla="*/ 114 h 172"/>
                <a:gd name="T42" fmla="*/ 328 w 344"/>
                <a:gd name="T43" fmla="*/ 94 h 172"/>
                <a:gd name="T44" fmla="*/ 332 w 344"/>
                <a:gd name="T45" fmla="*/ 92 h 172"/>
                <a:gd name="T46" fmla="*/ 336 w 344"/>
                <a:gd name="T47" fmla="*/ 94 h 172"/>
                <a:gd name="T48" fmla="*/ 344 w 344"/>
                <a:gd name="T49" fmla="*/ 118 h 172"/>
                <a:gd name="T50" fmla="*/ 342 w 344"/>
                <a:gd name="T51" fmla="*/ 122 h 172"/>
                <a:gd name="T52" fmla="*/ 326 w 344"/>
                <a:gd name="T53" fmla="*/ 140 h 172"/>
                <a:gd name="T54" fmla="*/ 316 w 344"/>
                <a:gd name="T55" fmla="*/ 140 h 172"/>
                <a:gd name="T56" fmla="*/ 298 w 344"/>
                <a:gd name="T57" fmla="*/ 154 h 172"/>
                <a:gd name="T58" fmla="*/ 288 w 344"/>
                <a:gd name="T59" fmla="*/ 154 h 172"/>
                <a:gd name="T60" fmla="*/ 282 w 344"/>
                <a:gd name="T61" fmla="*/ 144 h 172"/>
                <a:gd name="T62" fmla="*/ 276 w 344"/>
                <a:gd name="T63" fmla="*/ 144 h 172"/>
                <a:gd name="T64" fmla="*/ 256 w 344"/>
                <a:gd name="T65" fmla="*/ 164 h 172"/>
                <a:gd name="T66" fmla="*/ 244 w 344"/>
                <a:gd name="T67" fmla="*/ 170 h 172"/>
                <a:gd name="T68" fmla="*/ 238 w 344"/>
                <a:gd name="T69" fmla="*/ 172 h 172"/>
                <a:gd name="T70" fmla="*/ 230 w 344"/>
                <a:gd name="T71" fmla="*/ 156 h 172"/>
                <a:gd name="T72" fmla="*/ 204 w 344"/>
                <a:gd name="T73" fmla="*/ 146 h 172"/>
                <a:gd name="T74" fmla="*/ 202 w 344"/>
                <a:gd name="T75" fmla="*/ 134 h 172"/>
                <a:gd name="T76" fmla="*/ 198 w 344"/>
                <a:gd name="T77" fmla="*/ 134 h 172"/>
                <a:gd name="T78" fmla="*/ 194 w 344"/>
                <a:gd name="T79" fmla="*/ 118 h 172"/>
                <a:gd name="T80" fmla="*/ 70 w 344"/>
                <a:gd name="T81" fmla="*/ 148 h 172"/>
                <a:gd name="T82" fmla="*/ 68 w 344"/>
                <a:gd name="T83" fmla="*/ 154 h 172"/>
                <a:gd name="T84" fmla="*/ 64 w 344"/>
                <a:gd name="T85" fmla="*/ 150 h 172"/>
                <a:gd name="T86" fmla="*/ 2 w 344"/>
                <a:gd name="T87" fmla="*/ 164 h 1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44" h="172">
                  <a:moveTo>
                    <a:pt x="2" y="164"/>
                  </a:moveTo>
                  <a:lnTo>
                    <a:pt x="0" y="164"/>
                  </a:lnTo>
                  <a:lnTo>
                    <a:pt x="2" y="72"/>
                  </a:lnTo>
                  <a:lnTo>
                    <a:pt x="180" y="30"/>
                  </a:lnTo>
                  <a:lnTo>
                    <a:pt x="208" y="2"/>
                  </a:lnTo>
                  <a:lnTo>
                    <a:pt x="218" y="0"/>
                  </a:lnTo>
                  <a:lnTo>
                    <a:pt x="244" y="30"/>
                  </a:lnTo>
                  <a:lnTo>
                    <a:pt x="238" y="36"/>
                  </a:lnTo>
                  <a:lnTo>
                    <a:pt x="234" y="52"/>
                  </a:lnTo>
                  <a:lnTo>
                    <a:pt x="230" y="56"/>
                  </a:lnTo>
                  <a:lnTo>
                    <a:pt x="228" y="64"/>
                  </a:lnTo>
                  <a:lnTo>
                    <a:pt x="228" y="72"/>
                  </a:lnTo>
                  <a:lnTo>
                    <a:pt x="232" y="76"/>
                  </a:lnTo>
                  <a:lnTo>
                    <a:pt x="248" y="78"/>
                  </a:lnTo>
                  <a:lnTo>
                    <a:pt x="258" y="84"/>
                  </a:lnTo>
                  <a:lnTo>
                    <a:pt x="264" y="102"/>
                  </a:lnTo>
                  <a:lnTo>
                    <a:pt x="274" y="106"/>
                  </a:lnTo>
                  <a:lnTo>
                    <a:pt x="286" y="124"/>
                  </a:lnTo>
                  <a:lnTo>
                    <a:pt x="322" y="128"/>
                  </a:lnTo>
                  <a:lnTo>
                    <a:pt x="332" y="120"/>
                  </a:lnTo>
                  <a:lnTo>
                    <a:pt x="334" y="114"/>
                  </a:lnTo>
                  <a:lnTo>
                    <a:pt x="328" y="94"/>
                  </a:lnTo>
                  <a:lnTo>
                    <a:pt x="332" y="92"/>
                  </a:lnTo>
                  <a:lnTo>
                    <a:pt x="336" y="94"/>
                  </a:lnTo>
                  <a:lnTo>
                    <a:pt x="344" y="118"/>
                  </a:lnTo>
                  <a:lnTo>
                    <a:pt x="342" y="122"/>
                  </a:lnTo>
                  <a:lnTo>
                    <a:pt x="326" y="140"/>
                  </a:lnTo>
                  <a:lnTo>
                    <a:pt x="316" y="140"/>
                  </a:lnTo>
                  <a:lnTo>
                    <a:pt x="298" y="154"/>
                  </a:lnTo>
                  <a:lnTo>
                    <a:pt x="288" y="154"/>
                  </a:lnTo>
                  <a:lnTo>
                    <a:pt x="282" y="144"/>
                  </a:lnTo>
                  <a:lnTo>
                    <a:pt x="276" y="144"/>
                  </a:lnTo>
                  <a:lnTo>
                    <a:pt x="256" y="164"/>
                  </a:lnTo>
                  <a:lnTo>
                    <a:pt x="244" y="170"/>
                  </a:lnTo>
                  <a:lnTo>
                    <a:pt x="238" y="172"/>
                  </a:lnTo>
                  <a:lnTo>
                    <a:pt x="230" y="156"/>
                  </a:lnTo>
                  <a:lnTo>
                    <a:pt x="204" y="146"/>
                  </a:lnTo>
                  <a:lnTo>
                    <a:pt x="202" y="134"/>
                  </a:lnTo>
                  <a:lnTo>
                    <a:pt x="198" y="134"/>
                  </a:lnTo>
                  <a:lnTo>
                    <a:pt x="194" y="118"/>
                  </a:lnTo>
                  <a:lnTo>
                    <a:pt x="70" y="148"/>
                  </a:lnTo>
                  <a:lnTo>
                    <a:pt x="68" y="154"/>
                  </a:lnTo>
                  <a:lnTo>
                    <a:pt x="64" y="150"/>
                  </a:lnTo>
                  <a:lnTo>
                    <a:pt x="2" y="164"/>
                  </a:lnTo>
                  <a:close/>
                </a:path>
              </a:pathLst>
            </a:custGeom>
            <a:solidFill>
              <a:srgbClr val="00B050"/>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29" name="Freeform 616"/>
            <p:cNvSpPr>
              <a:spLocks/>
            </p:cNvSpPr>
            <p:nvPr/>
          </p:nvSpPr>
          <p:spPr bwMode="auto">
            <a:xfrm>
              <a:off x="3383" y="2062"/>
              <a:ext cx="734" cy="373"/>
            </a:xfrm>
            <a:custGeom>
              <a:avLst/>
              <a:gdLst>
                <a:gd name="T0" fmla="*/ 578 w 734"/>
                <a:gd name="T1" fmla="*/ 299 h 373"/>
                <a:gd name="T2" fmla="*/ 638 w 734"/>
                <a:gd name="T3" fmla="*/ 269 h 373"/>
                <a:gd name="T4" fmla="*/ 656 w 734"/>
                <a:gd name="T5" fmla="*/ 249 h 373"/>
                <a:gd name="T6" fmla="*/ 668 w 734"/>
                <a:gd name="T7" fmla="*/ 229 h 373"/>
                <a:gd name="T8" fmla="*/ 734 w 734"/>
                <a:gd name="T9" fmla="*/ 169 h 373"/>
                <a:gd name="T10" fmla="*/ 712 w 734"/>
                <a:gd name="T11" fmla="*/ 159 h 373"/>
                <a:gd name="T12" fmla="*/ 696 w 734"/>
                <a:gd name="T13" fmla="*/ 143 h 373"/>
                <a:gd name="T14" fmla="*/ 678 w 734"/>
                <a:gd name="T15" fmla="*/ 120 h 373"/>
                <a:gd name="T16" fmla="*/ 664 w 734"/>
                <a:gd name="T17" fmla="*/ 88 h 373"/>
                <a:gd name="T18" fmla="*/ 660 w 734"/>
                <a:gd name="T19" fmla="*/ 68 h 373"/>
                <a:gd name="T20" fmla="*/ 632 w 734"/>
                <a:gd name="T21" fmla="*/ 50 h 373"/>
                <a:gd name="T22" fmla="*/ 612 w 734"/>
                <a:gd name="T23" fmla="*/ 34 h 373"/>
                <a:gd name="T24" fmla="*/ 586 w 734"/>
                <a:gd name="T25" fmla="*/ 54 h 373"/>
                <a:gd name="T26" fmla="*/ 554 w 734"/>
                <a:gd name="T27" fmla="*/ 46 h 373"/>
                <a:gd name="T28" fmla="*/ 542 w 734"/>
                <a:gd name="T29" fmla="*/ 52 h 373"/>
                <a:gd name="T30" fmla="*/ 494 w 734"/>
                <a:gd name="T31" fmla="*/ 36 h 373"/>
                <a:gd name="T32" fmla="*/ 468 w 734"/>
                <a:gd name="T33" fmla="*/ 2 h 373"/>
                <a:gd name="T34" fmla="*/ 440 w 734"/>
                <a:gd name="T35" fmla="*/ 0 h 373"/>
                <a:gd name="T36" fmla="*/ 432 w 734"/>
                <a:gd name="T37" fmla="*/ 22 h 373"/>
                <a:gd name="T38" fmla="*/ 438 w 734"/>
                <a:gd name="T39" fmla="*/ 34 h 373"/>
                <a:gd name="T40" fmla="*/ 420 w 734"/>
                <a:gd name="T41" fmla="*/ 48 h 373"/>
                <a:gd name="T42" fmla="*/ 392 w 734"/>
                <a:gd name="T43" fmla="*/ 56 h 373"/>
                <a:gd name="T44" fmla="*/ 380 w 734"/>
                <a:gd name="T45" fmla="*/ 84 h 373"/>
                <a:gd name="T46" fmla="*/ 358 w 734"/>
                <a:gd name="T47" fmla="*/ 116 h 373"/>
                <a:gd name="T48" fmla="*/ 338 w 734"/>
                <a:gd name="T49" fmla="*/ 133 h 373"/>
                <a:gd name="T50" fmla="*/ 326 w 734"/>
                <a:gd name="T51" fmla="*/ 161 h 373"/>
                <a:gd name="T52" fmla="*/ 300 w 734"/>
                <a:gd name="T53" fmla="*/ 141 h 373"/>
                <a:gd name="T54" fmla="*/ 296 w 734"/>
                <a:gd name="T55" fmla="*/ 143 h 373"/>
                <a:gd name="T56" fmla="*/ 286 w 734"/>
                <a:gd name="T57" fmla="*/ 151 h 373"/>
                <a:gd name="T58" fmla="*/ 280 w 734"/>
                <a:gd name="T59" fmla="*/ 169 h 373"/>
                <a:gd name="T60" fmla="*/ 268 w 734"/>
                <a:gd name="T61" fmla="*/ 181 h 373"/>
                <a:gd name="T62" fmla="*/ 256 w 734"/>
                <a:gd name="T63" fmla="*/ 175 h 373"/>
                <a:gd name="T64" fmla="*/ 230 w 734"/>
                <a:gd name="T65" fmla="*/ 177 h 373"/>
                <a:gd name="T66" fmla="*/ 192 w 734"/>
                <a:gd name="T67" fmla="*/ 177 h 373"/>
                <a:gd name="T68" fmla="*/ 172 w 734"/>
                <a:gd name="T69" fmla="*/ 173 h 373"/>
                <a:gd name="T70" fmla="*/ 168 w 734"/>
                <a:gd name="T71" fmla="*/ 193 h 373"/>
                <a:gd name="T72" fmla="*/ 152 w 734"/>
                <a:gd name="T73" fmla="*/ 187 h 373"/>
                <a:gd name="T74" fmla="*/ 140 w 734"/>
                <a:gd name="T75" fmla="*/ 185 h 373"/>
                <a:gd name="T76" fmla="*/ 138 w 734"/>
                <a:gd name="T77" fmla="*/ 201 h 373"/>
                <a:gd name="T78" fmla="*/ 120 w 734"/>
                <a:gd name="T79" fmla="*/ 217 h 373"/>
                <a:gd name="T80" fmla="*/ 90 w 734"/>
                <a:gd name="T81" fmla="*/ 253 h 373"/>
                <a:gd name="T82" fmla="*/ 98 w 734"/>
                <a:gd name="T83" fmla="*/ 285 h 373"/>
                <a:gd name="T84" fmla="*/ 40 w 734"/>
                <a:gd name="T85" fmla="*/ 279 h 373"/>
                <a:gd name="T86" fmla="*/ 30 w 734"/>
                <a:gd name="T87" fmla="*/ 313 h 373"/>
                <a:gd name="T88" fmla="*/ 20 w 734"/>
                <a:gd name="T89" fmla="*/ 363 h 373"/>
                <a:gd name="T90" fmla="*/ 0 w 734"/>
                <a:gd name="T91" fmla="*/ 373 h 373"/>
                <a:gd name="T92" fmla="*/ 136 w 734"/>
                <a:gd name="T93" fmla="*/ 341 h 373"/>
                <a:gd name="T94" fmla="*/ 160 w 734"/>
                <a:gd name="T95" fmla="*/ 345 h 373"/>
                <a:gd name="T96" fmla="*/ 292 w 734"/>
                <a:gd name="T97" fmla="*/ 329 h 3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34" h="373">
                  <a:moveTo>
                    <a:pt x="432" y="315"/>
                  </a:moveTo>
                  <a:lnTo>
                    <a:pt x="578" y="299"/>
                  </a:lnTo>
                  <a:lnTo>
                    <a:pt x="632" y="283"/>
                  </a:lnTo>
                  <a:lnTo>
                    <a:pt x="638" y="269"/>
                  </a:lnTo>
                  <a:lnTo>
                    <a:pt x="656" y="261"/>
                  </a:lnTo>
                  <a:lnTo>
                    <a:pt x="656" y="249"/>
                  </a:lnTo>
                  <a:lnTo>
                    <a:pt x="670" y="241"/>
                  </a:lnTo>
                  <a:lnTo>
                    <a:pt x="668" y="229"/>
                  </a:lnTo>
                  <a:lnTo>
                    <a:pt x="734" y="169"/>
                  </a:lnTo>
                  <a:lnTo>
                    <a:pt x="718" y="167"/>
                  </a:lnTo>
                  <a:lnTo>
                    <a:pt x="712" y="159"/>
                  </a:lnTo>
                  <a:lnTo>
                    <a:pt x="700" y="155"/>
                  </a:lnTo>
                  <a:lnTo>
                    <a:pt x="696" y="143"/>
                  </a:lnTo>
                  <a:lnTo>
                    <a:pt x="678" y="126"/>
                  </a:lnTo>
                  <a:lnTo>
                    <a:pt x="678" y="120"/>
                  </a:lnTo>
                  <a:lnTo>
                    <a:pt x="658" y="100"/>
                  </a:lnTo>
                  <a:lnTo>
                    <a:pt x="664" y="88"/>
                  </a:lnTo>
                  <a:lnTo>
                    <a:pt x="660" y="68"/>
                  </a:lnTo>
                  <a:lnTo>
                    <a:pt x="646" y="52"/>
                  </a:lnTo>
                  <a:lnTo>
                    <a:pt x="632" y="50"/>
                  </a:lnTo>
                  <a:lnTo>
                    <a:pt x="624" y="30"/>
                  </a:lnTo>
                  <a:lnTo>
                    <a:pt x="612" y="34"/>
                  </a:lnTo>
                  <a:lnTo>
                    <a:pt x="602" y="48"/>
                  </a:lnTo>
                  <a:lnTo>
                    <a:pt x="586" y="54"/>
                  </a:lnTo>
                  <a:lnTo>
                    <a:pt x="564" y="42"/>
                  </a:lnTo>
                  <a:lnTo>
                    <a:pt x="554" y="46"/>
                  </a:lnTo>
                  <a:lnTo>
                    <a:pt x="552" y="52"/>
                  </a:lnTo>
                  <a:lnTo>
                    <a:pt x="542" y="52"/>
                  </a:lnTo>
                  <a:lnTo>
                    <a:pt x="528" y="38"/>
                  </a:lnTo>
                  <a:lnTo>
                    <a:pt x="494" y="36"/>
                  </a:lnTo>
                  <a:lnTo>
                    <a:pt x="482" y="12"/>
                  </a:lnTo>
                  <a:lnTo>
                    <a:pt x="468" y="2"/>
                  </a:lnTo>
                  <a:lnTo>
                    <a:pt x="452" y="8"/>
                  </a:lnTo>
                  <a:lnTo>
                    <a:pt x="440" y="0"/>
                  </a:lnTo>
                  <a:lnTo>
                    <a:pt x="426" y="12"/>
                  </a:lnTo>
                  <a:lnTo>
                    <a:pt x="432" y="22"/>
                  </a:lnTo>
                  <a:lnTo>
                    <a:pt x="428" y="32"/>
                  </a:lnTo>
                  <a:lnTo>
                    <a:pt x="438" y="34"/>
                  </a:lnTo>
                  <a:lnTo>
                    <a:pt x="436" y="46"/>
                  </a:lnTo>
                  <a:lnTo>
                    <a:pt x="420" y="48"/>
                  </a:lnTo>
                  <a:lnTo>
                    <a:pt x="402" y="62"/>
                  </a:lnTo>
                  <a:lnTo>
                    <a:pt x="392" y="56"/>
                  </a:lnTo>
                  <a:lnTo>
                    <a:pt x="376" y="60"/>
                  </a:lnTo>
                  <a:lnTo>
                    <a:pt x="380" y="84"/>
                  </a:lnTo>
                  <a:lnTo>
                    <a:pt x="362" y="96"/>
                  </a:lnTo>
                  <a:lnTo>
                    <a:pt x="358" y="116"/>
                  </a:lnTo>
                  <a:lnTo>
                    <a:pt x="342" y="120"/>
                  </a:lnTo>
                  <a:lnTo>
                    <a:pt x="338" y="133"/>
                  </a:lnTo>
                  <a:lnTo>
                    <a:pt x="336" y="151"/>
                  </a:lnTo>
                  <a:lnTo>
                    <a:pt x="326" y="161"/>
                  </a:lnTo>
                  <a:lnTo>
                    <a:pt x="302" y="151"/>
                  </a:lnTo>
                  <a:lnTo>
                    <a:pt x="300" y="141"/>
                  </a:lnTo>
                  <a:lnTo>
                    <a:pt x="290" y="135"/>
                  </a:lnTo>
                  <a:lnTo>
                    <a:pt x="296" y="143"/>
                  </a:lnTo>
                  <a:lnTo>
                    <a:pt x="282" y="145"/>
                  </a:lnTo>
                  <a:lnTo>
                    <a:pt x="286" y="151"/>
                  </a:lnTo>
                  <a:lnTo>
                    <a:pt x="278" y="157"/>
                  </a:lnTo>
                  <a:lnTo>
                    <a:pt x="280" y="169"/>
                  </a:lnTo>
                  <a:lnTo>
                    <a:pt x="272" y="173"/>
                  </a:lnTo>
                  <a:lnTo>
                    <a:pt x="268" y="181"/>
                  </a:lnTo>
                  <a:lnTo>
                    <a:pt x="266" y="175"/>
                  </a:lnTo>
                  <a:lnTo>
                    <a:pt x="256" y="175"/>
                  </a:lnTo>
                  <a:lnTo>
                    <a:pt x="248" y="165"/>
                  </a:lnTo>
                  <a:lnTo>
                    <a:pt x="230" y="177"/>
                  </a:lnTo>
                  <a:lnTo>
                    <a:pt x="222" y="193"/>
                  </a:lnTo>
                  <a:lnTo>
                    <a:pt x="192" y="177"/>
                  </a:lnTo>
                  <a:lnTo>
                    <a:pt x="176" y="181"/>
                  </a:lnTo>
                  <a:lnTo>
                    <a:pt x="172" y="173"/>
                  </a:lnTo>
                  <a:lnTo>
                    <a:pt x="174" y="189"/>
                  </a:lnTo>
                  <a:lnTo>
                    <a:pt x="168" y="193"/>
                  </a:lnTo>
                  <a:lnTo>
                    <a:pt x="164" y="183"/>
                  </a:lnTo>
                  <a:lnTo>
                    <a:pt x="152" y="187"/>
                  </a:lnTo>
                  <a:lnTo>
                    <a:pt x="144" y="181"/>
                  </a:lnTo>
                  <a:lnTo>
                    <a:pt x="140" y="185"/>
                  </a:lnTo>
                  <a:lnTo>
                    <a:pt x="144" y="195"/>
                  </a:lnTo>
                  <a:lnTo>
                    <a:pt x="138" y="201"/>
                  </a:lnTo>
                  <a:lnTo>
                    <a:pt x="130" y="197"/>
                  </a:lnTo>
                  <a:lnTo>
                    <a:pt x="120" y="217"/>
                  </a:lnTo>
                  <a:lnTo>
                    <a:pt x="128" y="239"/>
                  </a:lnTo>
                  <a:lnTo>
                    <a:pt x="90" y="253"/>
                  </a:lnTo>
                  <a:lnTo>
                    <a:pt x="88" y="267"/>
                  </a:lnTo>
                  <a:lnTo>
                    <a:pt x="98" y="285"/>
                  </a:lnTo>
                  <a:lnTo>
                    <a:pt x="88" y="295"/>
                  </a:lnTo>
                  <a:lnTo>
                    <a:pt x="40" y="279"/>
                  </a:lnTo>
                  <a:lnTo>
                    <a:pt x="24" y="299"/>
                  </a:lnTo>
                  <a:lnTo>
                    <a:pt x="30" y="313"/>
                  </a:lnTo>
                  <a:lnTo>
                    <a:pt x="30" y="337"/>
                  </a:lnTo>
                  <a:lnTo>
                    <a:pt x="20" y="363"/>
                  </a:lnTo>
                  <a:lnTo>
                    <a:pt x="6" y="357"/>
                  </a:lnTo>
                  <a:lnTo>
                    <a:pt x="0" y="373"/>
                  </a:lnTo>
                  <a:lnTo>
                    <a:pt x="142" y="365"/>
                  </a:lnTo>
                  <a:lnTo>
                    <a:pt x="136" y="341"/>
                  </a:lnTo>
                  <a:lnTo>
                    <a:pt x="158" y="341"/>
                  </a:lnTo>
                  <a:lnTo>
                    <a:pt x="160" y="345"/>
                  </a:lnTo>
                  <a:lnTo>
                    <a:pt x="288" y="335"/>
                  </a:lnTo>
                  <a:lnTo>
                    <a:pt x="292" y="329"/>
                  </a:lnTo>
                  <a:lnTo>
                    <a:pt x="432" y="315"/>
                  </a:lnTo>
                  <a:close/>
                </a:path>
              </a:pathLst>
            </a:custGeom>
            <a:solidFill>
              <a:srgbClr val="00E266"/>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30" name="Freeform 617"/>
            <p:cNvSpPr>
              <a:spLocks/>
            </p:cNvSpPr>
            <p:nvPr/>
          </p:nvSpPr>
          <p:spPr bwMode="auto">
            <a:xfrm>
              <a:off x="3921" y="2235"/>
              <a:ext cx="866" cy="404"/>
            </a:xfrm>
            <a:custGeom>
              <a:avLst/>
              <a:gdLst>
                <a:gd name="T0" fmla="*/ 242 w 866"/>
                <a:gd name="T1" fmla="*/ 100 h 404"/>
                <a:gd name="T2" fmla="*/ 242 w 866"/>
                <a:gd name="T3" fmla="*/ 124 h 404"/>
                <a:gd name="T4" fmla="*/ 244 w 866"/>
                <a:gd name="T5" fmla="*/ 142 h 404"/>
                <a:gd name="T6" fmla="*/ 224 w 866"/>
                <a:gd name="T7" fmla="*/ 150 h 404"/>
                <a:gd name="T8" fmla="*/ 196 w 866"/>
                <a:gd name="T9" fmla="*/ 172 h 404"/>
                <a:gd name="T10" fmla="*/ 164 w 866"/>
                <a:gd name="T11" fmla="*/ 202 h 404"/>
                <a:gd name="T12" fmla="*/ 142 w 866"/>
                <a:gd name="T13" fmla="*/ 200 h 404"/>
                <a:gd name="T14" fmla="*/ 130 w 866"/>
                <a:gd name="T15" fmla="*/ 208 h 404"/>
                <a:gd name="T16" fmla="*/ 124 w 866"/>
                <a:gd name="T17" fmla="*/ 230 h 404"/>
                <a:gd name="T18" fmla="*/ 76 w 866"/>
                <a:gd name="T19" fmla="*/ 264 h 404"/>
                <a:gd name="T20" fmla="*/ 38 w 866"/>
                <a:gd name="T21" fmla="*/ 276 h 404"/>
                <a:gd name="T22" fmla="*/ 20 w 866"/>
                <a:gd name="T23" fmla="*/ 310 h 404"/>
                <a:gd name="T24" fmla="*/ 0 w 866"/>
                <a:gd name="T25" fmla="*/ 316 h 404"/>
                <a:gd name="T26" fmla="*/ 124 w 866"/>
                <a:gd name="T27" fmla="*/ 328 h 404"/>
                <a:gd name="T28" fmla="*/ 160 w 866"/>
                <a:gd name="T29" fmla="*/ 318 h 404"/>
                <a:gd name="T30" fmla="*/ 190 w 866"/>
                <a:gd name="T31" fmla="*/ 300 h 404"/>
                <a:gd name="T32" fmla="*/ 332 w 866"/>
                <a:gd name="T33" fmla="*/ 284 h 404"/>
                <a:gd name="T34" fmla="*/ 344 w 866"/>
                <a:gd name="T35" fmla="*/ 286 h 404"/>
                <a:gd name="T36" fmla="*/ 364 w 866"/>
                <a:gd name="T37" fmla="*/ 322 h 404"/>
                <a:gd name="T38" fmla="*/ 614 w 866"/>
                <a:gd name="T39" fmla="*/ 404 h 404"/>
                <a:gd name="T40" fmla="*/ 688 w 866"/>
                <a:gd name="T41" fmla="*/ 366 h 404"/>
                <a:gd name="T42" fmla="*/ 708 w 866"/>
                <a:gd name="T43" fmla="*/ 316 h 404"/>
                <a:gd name="T44" fmla="*/ 792 w 866"/>
                <a:gd name="T45" fmla="*/ 270 h 404"/>
                <a:gd name="T46" fmla="*/ 818 w 866"/>
                <a:gd name="T47" fmla="*/ 236 h 404"/>
                <a:gd name="T48" fmla="*/ 798 w 866"/>
                <a:gd name="T49" fmla="*/ 222 h 404"/>
                <a:gd name="T50" fmla="*/ 788 w 866"/>
                <a:gd name="T51" fmla="*/ 232 h 404"/>
                <a:gd name="T52" fmla="*/ 786 w 866"/>
                <a:gd name="T53" fmla="*/ 218 h 404"/>
                <a:gd name="T54" fmla="*/ 794 w 866"/>
                <a:gd name="T55" fmla="*/ 198 h 404"/>
                <a:gd name="T56" fmla="*/ 792 w 866"/>
                <a:gd name="T57" fmla="*/ 182 h 404"/>
                <a:gd name="T58" fmla="*/ 784 w 866"/>
                <a:gd name="T59" fmla="*/ 172 h 404"/>
                <a:gd name="T60" fmla="*/ 802 w 866"/>
                <a:gd name="T61" fmla="*/ 170 h 404"/>
                <a:gd name="T62" fmla="*/ 816 w 866"/>
                <a:gd name="T63" fmla="*/ 176 h 404"/>
                <a:gd name="T64" fmla="*/ 844 w 866"/>
                <a:gd name="T65" fmla="*/ 164 h 404"/>
                <a:gd name="T66" fmla="*/ 866 w 866"/>
                <a:gd name="T67" fmla="*/ 130 h 404"/>
                <a:gd name="T68" fmla="*/ 848 w 866"/>
                <a:gd name="T69" fmla="*/ 92 h 404"/>
                <a:gd name="T70" fmla="*/ 836 w 866"/>
                <a:gd name="T71" fmla="*/ 124 h 404"/>
                <a:gd name="T72" fmla="*/ 828 w 866"/>
                <a:gd name="T73" fmla="*/ 118 h 404"/>
                <a:gd name="T74" fmla="*/ 778 w 866"/>
                <a:gd name="T75" fmla="*/ 112 h 404"/>
                <a:gd name="T76" fmla="*/ 756 w 866"/>
                <a:gd name="T77" fmla="*/ 70 h 404"/>
                <a:gd name="T78" fmla="*/ 768 w 866"/>
                <a:gd name="T79" fmla="*/ 90 h 404"/>
                <a:gd name="T80" fmla="*/ 786 w 866"/>
                <a:gd name="T81" fmla="*/ 92 h 404"/>
                <a:gd name="T82" fmla="*/ 816 w 866"/>
                <a:gd name="T83" fmla="*/ 70 h 404"/>
                <a:gd name="T84" fmla="*/ 828 w 866"/>
                <a:gd name="T85" fmla="*/ 64 h 404"/>
                <a:gd name="T86" fmla="*/ 848 w 866"/>
                <a:gd name="T87" fmla="*/ 76 h 404"/>
                <a:gd name="T88" fmla="*/ 842 w 866"/>
                <a:gd name="T89" fmla="*/ 60 h 404"/>
                <a:gd name="T90" fmla="*/ 826 w 866"/>
                <a:gd name="T91" fmla="*/ 36 h 404"/>
                <a:gd name="T92" fmla="*/ 822 w 866"/>
                <a:gd name="T93" fmla="*/ 0 h 40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66" h="404">
                  <a:moveTo>
                    <a:pt x="744" y="16"/>
                  </a:moveTo>
                  <a:lnTo>
                    <a:pt x="242" y="100"/>
                  </a:lnTo>
                  <a:lnTo>
                    <a:pt x="240" y="118"/>
                  </a:lnTo>
                  <a:lnTo>
                    <a:pt x="242" y="124"/>
                  </a:lnTo>
                  <a:lnTo>
                    <a:pt x="238" y="136"/>
                  </a:lnTo>
                  <a:lnTo>
                    <a:pt x="244" y="142"/>
                  </a:lnTo>
                  <a:lnTo>
                    <a:pt x="234" y="142"/>
                  </a:lnTo>
                  <a:lnTo>
                    <a:pt x="224" y="150"/>
                  </a:lnTo>
                  <a:lnTo>
                    <a:pt x="212" y="178"/>
                  </a:lnTo>
                  <a:lnTo>
                    <a:pt x="196" y="172"/>
                  </a:lnTo>
                  <a:lnTo>
                    <a:pt x="188" y="176"/>
                  </a:lnTo>
                  <a:lnTo>
                    <a:pt x="164" y="202"/>
                  </a:lnTo>
                  <a:lnTo>
                    <a:pt x="156" y="190"/>
                  </a:lnTo>
                  <a:lnTo>
                    <a:pt x="142" y="200"/>
                  </a:lnTo>
                  <a:lnTo>
                    <a:pt x="140" y="210"/>
                  </a:lnTo>
                  <a:lnTo>
                    <a:pt x="130" y="208"/>
                  </a:lnTo>
                  <a:lnTo>
                    <a:pt x="130" y="216"/>
                  </a:lnTo>
                  <a:lnTo>
                    <a:pt x="124" y="230"/>
                  </a:lnTo>
                  <a:lnTo>
                    <a:pt x="106" y="236"/>
                  </a:lnTo>
                  <a:lnTo>
                    <a:pt x="76" y="264"/>
                  </a:lnTo>
                  <a:lnTo>
                    <a:pt x="50" y="268"/>
                  </a:lnTo>
                  <a:lnTo>
                    <a:pt x="38" y="276"/>
                  </a:lnTo>
                  <a:lnTo>
                    <a:pt x="26" y="288"/>
                  </a:lnTo>
                  <a:lnTo>
                    <a:pt x="20" y="310"/>
                  </a:lnTo>
                  <a:lnTo>
                    <a:pt x="4" y="310"/>
                  </a:lnTo>
                  <a:lnTo>
                    <a:pt x="0" y="316"/>
                  </a:lnTo>
                  <a:lnTo>
                    <a:pt x="0" y="344"/>
                  </a:lnTo>
                  <a:lnTo>
                    <a:pt x="124" y="328"/>
                  </a:lnTo>
                  <a:lnTo>
                    <a:pt x="156" y="316"/>
                  </a:lnTo>
                  <a:lnTo>
                    <a:pt x="160" y="318"/>
                  </a:lnTo>
                  <a:lnTo>
                    <a:pt x="166" y="308"/>
                  </a:lnTo>
                  <a:lnTo>
                    <a:pt x="190" y="300"/>
                  </a:lnTo>
                  <a:lnTo>
                    <a:pt x="194" y="294"/>
                  </a:lnTo>
                  <a:lnTo>
                    <a:pt x="332" y="284"/>
                  </a:lnTo>
                  <a:lnTo>
                    <a:pt x="336" y="294"/>
                  </a:lnTo>
                  <a:lnTo>
                    <a:pt x="344" y="286"/>
                  </a:lnTo>
                  <a:lnTo>
                    <a:pt x="362" y="304"/>
                  </a:lnTo>
                  <a:lnTo>
                    <a:pt x="364" y="322"/>
                  </a:lnTo>
                  <a:lnTo>
                    <a:pt x="480" y="304"/>
                  </a:lnTo>
                  <a:lnTo>
                    <a:pt x="614" y="404"/>
                  </a:lnTo>
                  <a:lnTo>
                    <a:pt x="656" y="388"/>
                  </a:lnTo>
                  <a:lnTo>
                    <a:pt x="688" y="366"/>
                  </a:lnTo>
                  <a:lnTo>
                    <a:pt x="690" y="354"/>
                  </a:lnTo>
                  <a:lnTo>
                    <a:pt x="708" y="316"/>
                  </a:lnTo>
                  <a:lnTo>
                    <a:pt x="752" y="280"/>
                  </a:lnTo>
                  <a:lnTo>
                    <a:pt x="792" y="270"/>
                  </a:lnTo>
                  <a:lnTo>
                    <a:pt x="816" y="248"/>
                  </a:lnTo>
                  <a:lnTo>
                    <a:pt x="818" y="236"/>
                  </a:lnTo>
                  <a:lnTo>
                    <a:pt x="814" y="222"/>
                  </a:lnTo>
                  <a:lnTo>
                    <a:pt x="798" y="222"/>
                  </a:lnTo>
                  <a:lnTo>
                    <a:pt x="788" y="228"/>
                  </a:lnTo>
                  <a:lnTo>
                    <a:pt x="788" y="232"/>
                  </a:lnTo>
                  <a:lnTo>
                    <a:pt x="786" y="228"/>
                  </a:lnTo>
                  <a:lnTo>
                    <a:pt x="786" y="218"/>
                  </a:lnTo>
                  <a:lnTo>
                    <a:pt x="792" y="208"/>
                  </a:lnTo>
                  <a:lnTo>
                    <a:pt x="794" y="198"/>
                  </a:lnTo>
                  <a:lnTo>
                    <a:pt x="802" y="188"/>
                  </a:lnTo>
                  <a:lnTo>
                    <a:pt x="792" y="182"/>
                  </a:lnTo>
                  <a:lnTo>
                    <a:pt x="762" y="176"/>
                  </a:lnTo>
                  <a:lnTo>
                    <a:pt x="784" y="172"/>
                  </a:lnTo>
                  <a:lnTo>
                    <a:pt x="794" y="158"/>
                  </a:lnTo>
                  <a:lnTo>
                    <a:pt x="802" y="170"/>
                  </a:lnTo>
                  <a:lnTo>
                    <a:pt x="808" y="170"/>
                  </a:lnTo>
                  <a:lnTo>
                    <a:pt x="816" y="176"/>
                  </a:lnTo>
                  <a:lnTo>
                    <a:pt x="834" y="172"/>
                  </a:lnTo>
                  <a:lnTo>
                    <a:pt x="844" y="164"/>
                  </a:lnTo>
                  <a:lnTo>
                    <a:pt x="856" y="138"/>
                  </a:lnTo>
                  <a:lnTo>
                    <a:pt x="866" y="130"/>
                  </a:lnTo>
                  <a:lnTo>
                    <a:pt x="858" y="102"/>
                  </a:lnTo>
                  <a:lnTo>
                    <a:pt x="848" y="92"/>
                  </a:lnTo>
                  <a:lnTo>
                    <a:pt x="840" y="104"/>
                  </a:lnTo>
                  <a:lnTo>
                    <a:pt x="836" y="124"/>
                  </a:lnTo>
                  <a:lnTo>
                    <a:pt x="834" y="124"/>
                  </a:lnTo>
                  <a:lnTo>
                    <a:pt x="828" y="118"/>
                  </a:lnTo>
                  <a:lnTo>
                    <a:pt x="822" y="96"/>
                  </a:lnTo>
                  <a:lnTo>
                    <a:pt x="778" y="112"/>
                  </a:lnTo>
                  <a:lnTo>
                    <a:pt x="766" y="112"/>
                  </a:lnTo>
                  <a:lnTo>
                    <a:pt x="756" y="70"/>
                  </a:lnTo>
                  <a:lnTo>
                    <a:pt x="758" y="66"/>
                  </a:lnTo>
                  <a:lnTo>
                    <a:pt x="768" y="90"/>
                  </a:lnTo>
                  <a:lnTo>
                    <a:pt x="776" y="94"/>
                  </a:lnTo>
                  <a:lnTo>
                    <a:pt x="786" y="92"/>
                  </a:lnTo>
                  <a:lnTo>
                    <a:pt x="810" y="70"/>
                  </a:lnTo>
                  <a:lnTo>
                    <a:pt x="816" y="70"/>
                  </a:lnTo>
                  <a:lnTo>
                    <a:pt x="816" y="62"/>
                  </a:lnTo>
                  <a:lnTo>
                    <a:pt x="828" y="64"/>
                  </a:lnTo>
                  <a:lnTo>
                    <a:pt x="838" y="62"/>
                  </a:lnTo>
                  <a:lnTo>
                    <a:pt x="848" y="76"/>
                  </a:lnTo>
                  <a:lnTo>
                    <a:pt x="848" y="74"/>
                  </a:lnTo>
                  <a:lnTo>
                    <a:pt x="842" y="60"/>
                  </a:lnTo>
                  <a:lnTo>
                    <a:pt x="832" y="52"/>
                  </a:lnTo>
                  <a:lnTo>
                    <a:pt x="826" y="36"/>
                  </a:lnTo>
                  <a:lnTo>
                    <a:pt x="822" y="30"/>
                  </a:lnTo>
                  <a:lnTo>
                    <a:pt x="822" y="0"/>
                  </a:lnTo>
                  <a:lnTo>
                    <a:pt x="744" y="16"/>
                  </a:lnTo>
                  <a:close/>
                </a:path>
              </a:pathLst>
            </a:custGeom>
            <a:solidFill>
              <a:srgbClr val="00E266"/>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31" name="Freeform 618"/>
            <p:cNvSpPr>
              <a:spLocks/>
            </p:cNvSpPr>
            <p:nvPr/>
          </p:nvSpPr>
          <p:spPr bwMode="auto">
            <a:xfrm>
              <a:off x="3523" y="2593"/>
              <a:ext cx="380" cy="624"/>
            </a:xfrm>
            <a:custGeom>
              <a:avLst/>
              <a:gdLst>
                <a:gd name="T0" fmla="*/ 20 w 380"/>
                <a:gd name="T1" fmla="*/ 610 h 624"/>
                <a:gd name="T2" fmla="*/ 36 w 380"/>
                <a:gd name="T3" fmla="*/ 610 h 624"/>
                <a:gd name="T4" fmla="*/ 44 w 380"/>
                <a:gd name="T5" fmla="*/ 606 h 624"/>
                <a:gd name="T6" fmla="*/ 56 w 380"/>
                <a:gd name="T7" fmla="*/ 540 h 624"/>
                <a:gd name="T8" fmla="*/ 70 w 380"/>
                <a:gd name="T9" fmla="*/ 604 h 624"/>
                <a:gd name="T10" fmla="*/ 64 w 380"/>
                <a:gd name="T11" fmla="*/ 616 h 624"/>
                <a:gd name="T12" fmla="*/ 68 w 380"/>
                <a:gd name="T13" fmla="*/ 624 h 624"/>
                <a:gd name="T14" fmla="*/ 126 w 380"/>
                <a:gd name="T15" fmla="*/ 604 h 624"/>
                <a:gd name="T16" fmla="*/ 122 w 380"/>
                <a:gd name="T17" fmla="*/ 584 h 624"/>
                <a:gd name="T18" fmla="*/ 126 w 380"/>
                <a:gd name="T19" fmla="*/ 568 h 624"/>
                <a:gd name="T20" fmla="*/ 100 w 380"/>
                <a:gd name="T21" fmla="*/ 544 h 624"/>
                <a:gd name="T22" fmla="*/ 100 w 380"/>
                <a:gd name="T23" fmla="*/ 526 h 624"/>
                <a:gd name="T24" fmla="*/ 380 w 380"/>
                <a:gd name="T25" fmla="*/ 500 h 624"/>
                <a:gd name="T26" fmla="*/ 368 w 380"/>
                <a:gd name="T27" fmla="*/ 480 h 624"/>
                <a:gd name="T28" fmla="*/ 368 w 380"/>
                <a:gd name="T29" fmla="*/ 410 h 624"/>
                <a:gd name="T30" fmla="*/ 360 w 380"/>
                <a:gd name="T31" fmla="*/ 388 h 624"/>
                <a:gd name="T32" fmla="*/ 360 w 380"/>
                <a:gd name="T33" fmla="*/ 358 h 624"/>
                <a:gd name="T34" fmla="*/ 376 w 380"/>
                <a:gd name="T35" fmla="*/ 338 h 624"/>
                <a:gd name="T36" fmla="*/ 364 w 380"/>
                <a:gd name="T37" fmla="*/ 332 h 624"/>
                <a:gd name="T38" fmla="*/ 366 w 380"/>
                <a:gd name="T39" fmla="*/ 320 h 624"/>
                <a:gd name="T40" fmla="*/ 348 w 380"/>
                <a:gd name="T41" fmla="*/ 294 h 624"/>
                <a:gd name="T42" fmla="*/ 264 w 380"/>
                <a:gd name="T43" fmla="*/ 0 h 624"/>
                <a:gd name="T44" fmla="*/ 0 w 380"/>
                <a:gd name="T45" fmla="*/ 22 h 624"/>
                <a:gd name="T46" fmla="*/ 12 w 380"/>
                <a:gd name="T47" fmla="*/ 36 h 624"/>
                <a:gd name="T48" fmla="*/ 20 w 380"/>
                <a:gd name="T49" fmla="*/ 610 h 6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0" h="624">
                  <a:moveTo>
                    <a:pt x="20" y="610"/>
                  </a:moveTo>
                  <a:lnTo>
                    <a:pt x="36" y="610"/>
                  </a:lnTo>
                  <a:lnTo>
                    <a:pt x="44" y="606"/>
                  </a:lnTo>
                  <a:lnTo>
                    <a:pt x="56" y="540"/>
                  </a:lnTo>
                  <a:lnTo>
                    <a:pt x="70" y="604"/>
                  </a:lnTo>
                  <a:lnTo>
                    <a:pt x="64" y="616"/>
                  </a:lnTo>
                  <a:lnTo>
                    <a:pt x="68" y="624"/>
                  </a:lnTo>
                  <a:lnTo>
                    <a:pt x="126" y="604"/>
                  </a:lnTo>
                  <a:lnTo>
                    <a:pt x="122" y="584"/>
                  </a:lnTo>
                  <a:lnTo>
                    <a:pt x="126" y="568"/>
                  </a:lnTo>
                  <a:lnTo>
                    <a:pt x="100" y="544"/>
                  </a:lnTo>
                  <a:lnTo>
                    <a:pt x="100" y="526"/>
                  </a:lnTo>
                  <a:lnTo>
                    <a:pt x="380" y="500"/>
                  </a:lnTo>
                  <a:lnTo>
                    <a:pt x="368" y="480"/>
                  </a:lnTo>
                  <a:lnTo>
                    <a:pt x="368" y="410"/>
                  </a:lnTo>
                  <a:lnTo>
                    <a:pt x="360" y="388"/>
                  </a:lnTo>
                  <a:lnTo>
                    <a:pt x="360" y="358"/>
                  </a:lnTo>
                  <a:lnTo>
                    <a:pt x="376" y="338"/>
                  </a:lnTo>
                  <a:lnTo>
                    <a:pt x="364" y="332"/>
                  </a:lnTo>
                  <a:lnTo>
                    <a:pt x="366" y="320"/>
                  </a:lnTo>
                  <a:lnTo>
                    <a:pt x="348" y="294"/>
                  </a:lnTo>
                  <a:lnTo>
                    <a:pt x="264" y="0"/>
                  </a:lnTo>
                  <a:lnTo>
                    <a:pt x="0" y="22"/>
                  </a:lnTo>
                  <a:lnTo>
                    <a:pt x="12" y="36"/>
                  </a:lnTo>
                  <a:lnTo>
                    <a:pt x="20" y="610"/>
                  </a:lnTo>
                  <a:close/>
                </a:path>
              </a:pathLst>
            </a:custGeom>
            <a:solidFill>
              <a:srgbClr val="00E29C"/>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32" name="Freeform 619"/>
            <p:cNvSpPr>
              <a:spLocks/>
            </p:cNvSpPr>
            <p:nvPr/>
          </p:nvSpPr>
          <p:spPr bwMode="auto">
            <a:xfrm>
              <a:off x="2861" y="2437"/>
              <a:ext cx="504" cy="458"/>
            </a:xfrm>
            <a:custGeom>
              <a:avLst/>
              <a:gdLst>
                <a:gd name="T0" fmla="*/ 364 w 504"/>
                <a:gd name="T1" fmla="*/ 4 h 458"/>
                <a:gd name="T2" fmla="*/ 0 w 504"/>
                <a:gd name="T3" fmla="*/ 14 h 458"/>
                <a:gd name="T4" fmla="*/ 16 w 504"/>
                <a:gd name="T5" fmla="*/ 378 h 458"/>
                <a:gd name="T6" fmla="*/ 24 w 504"/>
                <a:gd name="T7" fmla="*/ 388 h 458"/>
                <a:gd name="T8" fmla="*/ 46 w 504"/>
                <a:gd name="T9" fmla="*/ 384 h 458"/>
                <a:gd name="T10" fmla="*/ 60 w 504"/>
                <a:gd name="T11" fmla="*/ 390 h 458"/>
                <a:gd name="T12" fmla="*/ 62 w 504"/>
                <a:gd name="T13" fmla="*/ 458 h 458"/>
                <a:gd name="T14" fmla="*/ 368 w 504"/>
                <a:gd name="T15" fmla="*/ 450 h 458"/>
                <a:gd name="T16" fmla="*/ 366 w 504"/>
                <a:gd name="T17" fmla="*/ 436 h 458"/>
                <a:gd name="T18" fmla="*/ 372 w 504"/>
                <a:gd name="T19" fmla="*/ 430 h 458"/>
                <a:gd name="T20" fmla="*/ 372 w 504"/>
                <a:gd name="T21" fmla="*/ 418 h 458"/>
                <a:gd name="T22" fmla="*/ 364 w 504"/>
                <a:gd name="T23" fmla="*/ 412 h 458"/>
                <a:gd name="T24" fmla="*/ 368 w 504"/>
                <a:gd name="T25" fmla="*/ 392 h 458"/>
                <a:gd name="T26" fmla="*/ 356 w 504"/>
                <a:gd name="T27" fmla="*/ 382 h 458"/>
                <a:gd name="T28" fmla="*/ 364 w 504"/>
                <a:gd name="T29" fmla="*/ 378 h 458"/>
                <a:gd name="T30" fmla="*/ 364 w 504"/>
                <a:gd name="T31" fmla="*/ 372 h 458"/>
                <a:gd name="T32" fmla="*/ 356 w 504"/>
                <a:gd name="T33" fmla="*/ 366 h 458"/>
                <a:gd name="T34" fmla="*/ 372 w 504"/>
                <a:gd name="T35" fmla="*/ 350 h 458"/>
                <a:gd name="T36" fmla="*/ 376 w 504"/>
                <a:gd name="T37" fmla="*/ 332 h 458"/>
                <a:gd name="T38" fmla="*/ 370 w 504"/>
                <a:gd name="T39" fmla="*/ 326 h 458"/>
                <a:gd name="T40" fmla="*/ 390 w 504"/>
                <a:gd name="T41" fmla="*/ 318 h 458"/>
                <a:gd name="T42" fmla="*/ 390 w 504"/>
                <a:gd name="T43" fmla="*/ 310 h 458"/>
                <a:gd name="T44" fmla="*/ 382 w 504"/>
                <a:gd name="T45" fmla="*/ 304 h 458"/>
                <a:gd name="T46" fmla="*/ 392 w 504"/>
                <a:gd name="T47" fmla="*/ 298 h 458"/>
                <a:gd name="T48" fmla="*/ 394 w 504"/>
                <a:gd name="T49" fmla="*/ 288 h 458"/>
                <a:gd name="T50" fmla="*/ 400 w 504"/>
                <a:gd name="T51" fmla="*/ 288 h 458"/>
                <a:gd name="T52" fmla="*/ 400 w 504"/>
                <a:gd name="T53" fmla="*/ 276 h 458"/>
                <a:gd name="T54" fmla="*/ 420 w 504"/>
                <a:gd name="T55" fmla="*/ 268 h 458"/>
                <a:gd name="T56" fmla="*/ 416 w 504"/>
                <a:gd name="T57" fmla="*/ 242 h 458"/>
                <a:gd name="T58" fmla="*/ 420 w 504"/>
                <a:gd name="T59" fmla="*/ 228 h 458"/>
                <a:gd name="T60" fmla="*/ 430 w 504"/>
                <a:gd name="T61" fmla="*/ 228 h 458"/>
                <a:gd name="T62" fmla="*/ 430 w 504"/>
                <a:gd name="T63" fmla="*/ 218 h 458"/>
                <a:gd name="T64" fmla="*/ 448 w 504"/>
                <a:gd name="T65" fmla="*/ 204 h 458"/>
                <a:gd name="T66" fmla="*/ 444 w 504"/>
                <a:gd name="T67" fmla="*/ 192 h 458"/>
                <a:gd name="T68" fmla="*/ 454 w 504"/>
                <a:gd name="T69" fmla="*/ 186 h 458"/>
                <a:gd name="T70" fmla="*/ 456 w 504"/>
                <a:gd name="T71" fmla="*/ 178 h 458"/>
                <a:gd name="T72" fmla="*/ 466 w 504"/>
                <a:gd name="T73" fmla="*/ 176 h 458"/>
                <a:gd name="T74" fmla="*/ 462 w 504"/>
                <a:gd name="T75" fmla="*/ 148 h 458"/>
                <a:gd name="T76" fmla="*/ 472 w 504"/>
                <a:gd name="T77" fmla="*/ 126 h 458"/>
                <a:gd name="T78" fmla="*/ 480 w 504"/>
                <a:gd name="T79" fmla="*/ 124 h 458"/>
                <a:gd name="T80" fmla="*/ 476 w 504"/>
                <a:gd name="T81" fmla="*/ 116 h 458"/>
                <a:gd name="T82" fmla="*/ 482 w 504"/>
                <a:gd name="T83" fmla="*/ 110 h 458"/>
                <a:gd name="T84" fmla="*/ 476 w 504"/>
                <a:gd name="T85" fmla="*/ 100 h 458"/>
                <a:gd name="T86" fmla="*/ 496 w 504"/>
                <a:gd name="T87" fmla="*/ 88 h 458"/>
                <a:gd name="T88" fmla="*/ 498 w 504"/>
                <a:gd name="T89" fmla="*/ 84 h 458"/>
                <a:gd name="T90" fmla="*/ 492 w 504"/>
                <a:gd name="T91" fmla="*/ 78 h 458"/>
                <a:gd name="T92" fmla="*/ 504 w 504"/>
                <a:gd name="T93" fmla="*/ 76 h 458"/>
                <a:gd name="T94" fmla="*/ 496 w 504"/>
                <a:gd name="T95" fmla="*/ 64 h 458"/>
                <a:gd name="T96" fmla="*/ 430 w 504"/>
                <a:gd name="T97" fmla="*/ 66 h 458"/>
                <a:gd name="T98" fmla="*/ 460 w 504"/>
                <a:gd name="T99" fmla="*/ 28 h 458"/>
                <a:gd name="T100" fmla="*/ 460 w 504"/>
                <a:gd name="T101" fmla="*/ 18 h 458"/>
                <a:gd name="T102" fmla="*/ 450 w 504"/>
                <a:gd name="T103" fmla="*/ 0 h 458"/>
                <a:gd name="T104" fmla="*/ 364 w 504"/>
                <a:gd name="T105" fmla="*/ 4 h 4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04" h="458">
                  <a:moveTo>
                    <a:pt x="364" y="4"/>
                  </a:moveTo>
                  <a:lnTo>
                    <a:pt x="0" y="14"/>
                  </a:lnTo>
                  <a:lnTo>
                    <a:pt x="16" y="378"/>
                  </a:lnTo>
                  <a:lnTo>
                    <a:pt x="24" y="388"/>
                  </a:lnTo>
                  <a:lnTo>
                    <a:pt x="46" y="384"/>
                  </a:lnTo>
                  <a:lnTo>
                    <a:pt x="60" y="390"/>
                  </a:lnTo>
                  <a:lnTo>
                    <a:pt x="62" y="458"/>
                  </a:lnTo>
                  <a:lnTo>
                    <a:pt x="368" y="450"/>
                  </a:lnTo>
                  <a:lnTo>
                    <a:pt x="366" y="436"/>
                  </a:lnTo>
                  <a:lnTo>
                    <a:pt x="372" y="430"/>
                  </a:lnTo>
                  <a:lnTo>
                    <a:pt x="372" y="418"/>
                  </a:lnTo>
                  <a:lnTo>
                    <a:pt x="364" y="412"/>
                  </a:lnTo>
                  <a:lnTo>
                    <a:pt x="368" y="392"/>
                  </a:lnTo>
                  <a:lnTo>
                    <a:pt x="356" y="382"/>
                  </a:lnTo>
                  <a:lnTo>
                    <a:pt x="364" y="378"/>
                  </a:lnTo>
                  <a:lnTo>
                    <a:pt x="364" y="372"/>
                  </a:lnTo>
                  <a:lnTo>
                    <a:pt x="356" y="366"/>
                  </a:lnTo>
                  <a:lnTo>
                    <a:pt x="372" y="350"/>
                  </a:lnTo>
                  <a:lnTo>
                    <a:pt x="376" y="332"/>
                  </a:lnTo>
                  <a:lnTo>
                    <a:pt x="370" y="326"/>
                  </a:lnTo>
                  <a:lnTo>
                    <a:pt x="390" y="318"/>
                  </a:lnTo>
                  <a:lnTo>
                    <a:pt x="390" y="310"/>
                  </a:lnTo>
                  <a:lnTo>
                    <a:pt x="382" y="304"/>
                  </a:lnTo>
                  <a:lnTo>
                    <a:pt x="392" y="298"/>
                  </a:lnTo>
                  <a:lnTo>
                    <a:pt x="394" y="288"/>
                  </a:lnTo>
                  <a:lnTo>
                    <a:pt x="400" y="288"/>
                  </a:lnTo>
                  <a:lnTo>
                    <a:pt x="400" y="276"/>
                  </a:lnTo>
                  <a:lnTo>
                    <a:pt x="420" y="268"/>
                  </a:lnTo>
                  <a:lnTo>
                    <a:pt x="416" y="242"/>
                  </a:lnTo>
                  <a:lnTo>
                    <a:pt x="420" y="228"/>
                  </a:lnTo>
                  <a:lnTo>
                    <a:pt x="430" y="228"/>
                  </a:lnTo>
                  <a:lnTo>
                    <a:pt x="430" y="218"/>
                  </a:lnTo>
                  <a:lnTo>
                    <a:pt x="448" y="204"/>
                  </a:lnTo>
                  <a:lnTo>
                    <a:pt x="444" y="192"/>
                  </a:lnTo>
                  <a:lnTo>
                    <a:pt x="454" y="186"/>
                  </a:lnTo>
                  <a:lnTo>
                    <a:pt x="456" y="178"/>
                  </a:lnTo>
                  <a:lnTo>
                    <a:pt x="466" y="176"/>
                  </a:lnTo>
                  <a:lnTo>
                    <a:pt x="462" y="148"/>
                  </a:lnTo>
                  <a:lnTo>
                    <a:pt x="472" y="126"/>
                  </a:lnTo>
                  <a:lnTo>
                    <a:pt x="480" y="124"/>
                  </a:lnTo>
                  <a:lnTo>
                    <a:pt x="476" y="116"/>
                  </a:lnTo>
                  <a:lnTo>
                    <a:pt x="482" y="110"/>
                  </a:lnTo>
                  <a:lnTo>
                    <a:pt x="476" y="100"/>
                  </a:lnTo>
                  <a:lnTo>
                    <a:pt x="496" y="88"/>
                  </a:lnTo>
                  <a:lnTo>
                    <a:pt x="498" y="84"/>
                  </a:lnTo>
                  <a:lnTo>
                    <a:pt x="492" y="78"/>
                  </a:lnTo>
                  <a:lnTo>
                    <a:pt x="504" y="76"/>
                  </a:lnTo>
                  <a:lnTo>
                    <a:pt x="496" y="64"/>
                  </a:lnTo>
                  <a:lnTo>
                    <a:pt x="430" y="66"/>
                  </a:lnTo>
                  <a:lnTo>
                    <a:pt x="460" y="28"/>
                  </a:lnTo>
                  <a:lnTo>
                    <a:pt x="460" y="18"/>
                  </a:lnTo>
                  <a:lnTo>
                    <a:pt x="450" y="0"/>
                  </a:lnTo>
                  <a:lnTo>
                    <a:pt x="364" y="4"/>
                  </a:lnTo>
                  <a:close/>
                </a:path>
              </a:pathLst>
            </a:custGeom>
            <a:solidFill>
              <a:srgbClr val="00E29C"/>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33" name="Freeform 620"/>
            <p:cNvSpPr>
              <a:spLocks/>
            </p:cNvSpPr>
            <p:nvPr/>
          </p:nvSpPr>
          <p:spPr bwMode="auto">
            <a:xfrm>
              <a:off x="2118" y="1978"/>
              <a:ext cx="743" cy="409"/>
            </a:xfrm>
            <a:custGeom>
              <a:avLst/>
              <a:gdLst>
                <a:gd name="T0" fmla="*/ 645 w 743"/>
                <a:gd name="T1" fmla="*/ 24 h 409"/>
                <a:gd name="T2" fmla="*/ 28 w 743"/>
                <a:gd name="T3" fmla="*/ 0 h 409"/>
                <a:gd name="T4" fmla="*/ 0 w 743"/>
                <a:gd name="T5" fmla="*/ 383 h 409"/>
                <a:gd name="T6" fmla="*/ 743 w 743"/>
                <a:gd name="T7" fmla="*/ 409 h 409"/>
                <a:gd name="T8" fmla="*/ 741 w 743"/>
                <a:gd name="T9" fmla="*/ 136 h 409"/>
                <a:gd name="T10" fmla="*/ 721 w 743"/>
                <a:gd name="T11" fmla="*/ 130 h 409"/>
                <a:gd name="T12" fmla="*/ 713 w 743"/>
                <a:gd name="T13" fmla="*/ 108 h 409"/>
                <a:gd name="T14" fmla="*/ 693 w 743"/>
                <a:gd name="T15" fmla="*/ 86 h 409"/>
                <a:gd name="T16" fmla="*/ 707 w 743"/>
                <a:gd name="T17" fmla="*/ 62 h 409"/>
                <a:gd name="T18" fmla="*/ 717 w 743"/>
                <a:gd name="T19" fmla="*/ 62 h 409"/>
                <a:gd name="T20" fmla="*/ 709 w 743"/>
                <a:gd name="T21" fmla="*/ 42 h 409"/>
                <a:gd name="T22" fmla="*/ 693 w 743"/>
                <a:gd name="T23" fmla="*/ 46 h 409"/>
                <a:gd name="T24" fmla="*/ 663 w 743"/>
                <a:gd name="T25" fmla="*/ 24 h 409"/>
                <a:gd name="T26" fmla="*/ 645 w 743"/>
                <a:gd name="T27" fmla="*/ 24 h 4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43" h="409">
                  <a:moveTo>
                    <a:pt x="645" y="24"/>
                  </a:moveTo>
                  <a:lnTo>
                    <a:pt x="28" y="0"/>
                  </a:lnTo>
                  <a:lnTo>
                    <a:pt x="0" y="383"/>
                  </a:lnTo>
                  <a:lnTo>
                    <a:pt x="743" y="409"/>
                  </a:lnTo>
                  <a:lnTo>
                    <a:pt x="741" y="136"/>
                  </a:lnTo>
                  <a:lnTo>
                    <a:pt x="721" y="130"/>
                  </a:lnTo>
                  <a:lnTo>
                    <a:pt x="713" y="108"/>
                  </a:lnTo>
                  <a:lnTo>
                    <a:pt x="693" y="86"/>
                  </a:lnTo>
                  <a:lnTo>
                    <a:pt x="707" y="62"/>
                  </a:lnTo>
                  <a:lnTo>
                    <a:pt x="717" y="62"/>
                  </a:lnTo>
                  <a:lnTo>
                    <a:pt x="709" y="42"/>
                  </a:lnTo>
                  <a:lnTo>
                    <a:pt x="693" y="46"/>
                  </a:lnTo>
                  <a:lnTo>
                    <a:pt x="663" y="24"/>
                  </a:lnTo>
                  <a:lnTo>
                    <a:pt x="645" y="24"/>
                  </a:lnTo>
                  <a:close/>
                </a:path>
              </a:pathLst>
            </a:custGeom>
            <a:solidFill>
              <a:srgbClr val="006828"/>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34" name="Freeform 621"/>
            <p:cNvSpPr>
              <a:spLocks/>
            </p:cNvSpPr>
            <p:nvPr/>
          </p:nvSpPr>
          <p:spPr bwMode="auto">
            <a:xfrm>
              <a:off x="2670" y="1554"/>
              <a:ext cx="607" cy="400"/>
            </a:xfrm>
            <a:custGeom>
              <a:avLst/>
              <a:gdLst>
                <a:gd name="T0" fmla="*/ 499 w 607"/>
                <a:gd name="T1" fmla="*/ 0 h 400"/>
                <a:gd name="T2" fmla="*/ 551 w 607"/>
                <a:gd name="T3" fmla="*/ 106 h 400"/>
                <a:gd name="T4" fmla="*/ 557 w 607"/>
                <a:gd name="T5" fmla="*/ 130 h 400"/>
                <a:gd name="T6" fmla="*/ 581 w 607"/>
                <a:gd name="T7" fmla="*/ 156 h 400"/>
                <a:gd name="T8" fmla="*/ 607 w 607"/>
                <a:gd name="T9" fmla="*/ 188 h 400"/>
                <a:gd name="T10" fmla="*/ 593 w 607"/>
                <a:gd name="T11" fmla="*/ 220 h 400"/>
                <a:gd name="T12" fmla="*/ 559 w 607"/>
                <a:gd name="T13" fmla="*/ 258 h 400"/>
                <a:gd name="T14" fmla="*/ 521 w 607"/>
                <a:gd name="T15" fmla="*/ 288 h 400"/>
                <a:gd name="T16" fmla="*/ 537 w 607"/>
                <a:gd name="T17" fmla="*/ 322 h 400"/>
                <a:gd name="T18" fmla="*/ 521 w 607"/>
                <a:gd name="T19" fmla="*/ 360 h 400"/>
                <a:gd name="T20" fmla="*/ 499 w 607"/>
                <a:gd name="T21" fmla="*/ 394 h 400"/>
                <a:gd name="T22" fmla="*/ 463 w 607"/>
                <a:gd name="T23" fmla="*/ 370 h 400"/>
                <a:gd name="T24" fmla="*/ 77 w 607"/>
                <a:gd name="T25" fmla="*/ 368 h 400"/>
                <a:gd name="T26" fmla="*/ 73 w 607"/>
                <a:gd name="T27" fmla="*/ 340 h 400"/>
                <a:gd name="T28" fmla="*/ 71 w 607"/>
                <a:gd name="T29" fmla="*/ 302 h 400"/>
                <a:gd name="T30" fmla="*/ 69 w 607"/>
                <a:gd name="T31" fmla="*/ 286 h 400"/>
                <a:gd name="T32" fmla="*/ 65 w 607"/>
                <a:gd name="T33" fmla="*/ 266 h 400"/>
                <a:gd name="T34" fmla="*/ 57 w 607"/>
                <a:gd name="T35" fmla="*/ 254 h 400"/>
                <a:gd name="T36" fmla="*/ 47 w 607"/>
                <a:gd name="T37" fmla="*/ 238 h 400"/>
                <a:gd name="T38" fmla="*/ 43 w 607"/>
                <a:gd name="T39" fmla="*/ 210 h 400"/>
                <a:gd name="T40" fmla="*/ 35 w 607"/>
                <a:gd name="T41" fmla="*/ 192 h 400"/>
                <a:gd name="T42" fmla="*/ 27 w 607"/>
                <a:gd name="T43" fmla="*/ 174 h 400"/>
                <a:gd name="T44" fmla="*/ 21 w 607"/>
                <a:gd name="T45" fmla="*/ 150 h 400"/>
                <a:gd name="T46" fmla="*/ 14 w 607"/>
                <a:gd name="T47" fmla="*/ 132 h 400"/>
                <a:gd name="T48" fmla="*/ 10 w 607"/>
                <a:gd name="T49" fmla="*/ 118 h 400"/>
                <a:gd name="T50" fmla="*/ 0 w 607"/>
                <a:gd name="T51" fmla="*/ 102 h 400"/>
                <a:gd name="T52" fmla="*/ 14 w 607"/>
                <a:gd name="T53" fmla="*/ 70 h 400"/>
                <a:gd name="T54" fmla="*/ 16 w 607"/>
                <a:gd name="T55" fmla="*/ 42 h 400"/>
                <a:gd name="T56" fmla="*/ 10 w 607"/>
                <a:gd name="T57" fmla="*/ 38 h 400"/>
                <a:gd name="T58" fmla="*/ 12 w 607"/>
                <a:gd name="T59" fmla="*/ 32 h 400"/>
                <a:gd name="T60" fmla="*/ 6 w 607"/>
                <a:gd name="T61" fmla="*/ 14 h 400"/>
                <a:gd name="T62" fmla="*/ 47 w 607"/>
                <a:gd name="T63" fmla="*/ 6 h 4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07" h="400">
                  <a:moveTo>
                    <a:pt x="47" y="6"/>
                  </a:moveTo>
                  <a:lnTo>
                    <a:pt x="499" y="0"/>
                  </a:lnTo>
                  <a:lnTo>
                    <a:pt x="519" y="96"/>
                  </a:lnTo>
                  <a:lnTo>
                    <a:pt x="551" y="106"/>
                  </a:lnTo>
                  <a:lnTo>
                    <a:pt x="557" y="118"/>
                  </a:lnTo>
                  <a:lnTo>
                    <a:pt x="557" y="130"/>
                  </a:lnTo>
                  <a:lnTo>
                    <a:pt x="577" y="142"/>
                  </a:lnTo>
                  <a:lnTo>
                    <a:pt x="581" y="156"/>
                  </a:lnTo>
                  <a:lnTo>
                    <a:pt x="603" y="172"/>
                  </a:lnTo>
                  <a:lnTo>
                    <a:pt x="607" y="188"/>
                  </a:lnTo>
                  <a:lnTo>
                    <a:pt x="603" y="210"/>
                  </a:lnTo>
                  <a:lnTo>
                    <a:pt x="593" y="220"/>
                  </a:lnTo>
                  <a:lnTo>
                    <a:pt x="589" y="240"/>
                  </a:lnTo>
                  <a:lnTo>
                    <a:pt x="559" y="258"/>
                  </a:lnTo>
                  <a:lnTo>
                    <a:pt x="525" y="266"/>
                  </a:lnTo>
                  <a:lnTo>
                    <a:pt x="521" y="288"/>
                  </a:lnTo>
                  <a:lnTo>
                    <a:pt x="535" y="304"/>
                  </a:lnTo>
                  <a:lnTo>
                    <a:pt x="537" y="322"/>
                  </a:lnTo>
                  <a:lnTo>
                    <a:pt x="525" y="338"/>
                  </a:lnTo>
                  <a:lnTo>
                    <a:pt x="521" y="360"/>
                  </a:lnTo>
                  <a:lnTo>
                    <a:pt x="495" y="374"/>
                  </a:lnTo>
                  <a:lnTo>
                    <a:pt x="499" y="394"/>
                  </a:lnTo>
                  <a:lnTo>
                    <a:pt x="491" y="400"/>
                  </a:lnTo>
                  <a:lnTo>
                    <a:pt x="463" y="370"/>
                  </a:lnTo>
                  <a:lnTo>
                    <a:pt x="79" y="376"/>
                  </a:lnTo>
                  <a:lnTo>
                    <a:pt x="77" y="368"/>
                  </a:lnTo>
                  <a:lnTo>
                    <a:pt x="69" y="360"/>
                  </a:lnTo>
                  <a:lnTo>
                    <a:pt x="73" y="340"/>
                  </a:lnTo>
                  <a:lnTo>
                    <a:pt x="69" y="318"/>
                  </a:lnTo>
                  <a:lnTo>
                    <a:pt x="71" y="302"/>
                  </a:lnTo>
                  <a:lnTo>
                    <a:pt x="63" y="298"/>
                  </a:lnTo>
                  <a:lnTo>
                    <a:pt x="69" y="286"/>
                  </a:lnTo>
                  <a:lnTo>
                    <a:pt x="61" y="282"/>
                  </a:lnTo>
                  <a:lnTo>
                    <a:pt x="65" y="266"/>
                  </a:lnTo>
                  <a:lnTo>
                    <a:pt x="57" y="264"/>
                  </a:lnTo>
                  <a:lnTo>
                    <a:pt x="57" y="254"/>
                  </a:lnTo>
                  <a:lnTo>
                    <a:pt x="49" y="256"/>
                  </a:lnTo>
                  <a:lnTo>
                    <a:pt x="47" y="238"/>
                  </a:lnTo>
                  <a:lnTo>
                    <a:pt x="51" y="224"/>
                  </a:lnTo>
                  <a:lnTo>
                    <a:pt x="43" y="210"/>
                  </a:lnTo>
                  <a:lnTo>
                    <a:pt x="45" y="200"/>
                  </a:lnTo>
                  <a:lnTo>
                    <a:pt x="35" y="192"/>
                  </a:lnTo>
                  <a:lnTo>
                    <a:pt x="33" y="184"/>
                  </a:lnTo>
                  <a:lnTo>
                    <a:pt x="27" y="174"/>
                  </a:lnTo>
                  <a:lnTo>
                    <a:pt x="27" y="162"/>
                  </a:lnTo>
                  <a:lnTo>
                    <a:pt x="21" y="150"/>
                  </a:lnTo>
                  <a:lnTo>
                    <a:pt x="21" y="134"/>
                  </a:lnTo>
                  <a:lnTo>
                    <a:pt x="14" y="132"/>
                  </a:lnTo>
                  <a:lnTo>
                    <a:pt x="14" y="126"/>
                  </a:lnTo>
                  <a:lnTo>
                    <a:pt x="10" y="118"/>
                  </a:lnTo>
                  <a:lnTo>
                    <a:pt x="12" y="114"/>
                  </a:lnTo>
                  <a:lnTo>
                    <a:pt x="0" y="102"/>
                  </a:lnTo>
                  <a:lnTo>
                    <a:pt x="14" y="70"/>
                  </a:lnTo>
                  <a:lnTo>
                    <a:pt x="18" y="54"/>
                  </a:lnTo>
                  <a:lnTo>
                    <a:pt x="16" y="42"/>
                  </a:lnTo>
                  <a:lnTo>
                    <a:pt x="8" y="40"/>
                  </a:lnTo>
                  <a:lnTo>
                    <a:pt x="10" y="38"/>
                  </a:lnTo>
                  <a:lnTo>
                    <a:pt x="6" y="34"/>
                  </a:lnTo>
                  <a:lnTo>
                    <a:pt x="12" y="32"/>
                  </a:lnTo>
                  <a:lnTo>
                    <a:pt x="12" y="22"/>
                  </a:lnTo>
                  <a:lnTo>
                    <a:pt x="6" y="14"/>
                  </a:lnTo>
                  <a:lnTo>
                    <a:pt x="6" y="6"/>
                  </a:lnTo>
                  <a:lnTo>
                    <a:pt x="47" y="6"/>
                  </a:lnTo>
                  <a:close/>
                </a:path>
              </a:pathLst>
            </a:custGeom>
            <a:solidFill>
              <a:srgbClr val="006828"/>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35" name="Freeform 622"/>
            <p:cNvSpPr>
              <a:spLocks/>
            </p:cNvSpPr>
            <p:nvPr/>
          </p:nvSpPr>
          <p:spPr bwMode="auto">
            <a:xfrm>
              <a:off x="1310" y="2283"/>
              <a:ext cx="710" cy="724"/>
            </a:xfrm>
            <a:custGeom>
              <a:avLst/>
              <a:gdLst>
                <a:gd name="T0" fmla="*/ 270 w 710"/>
                <a:gd name="T1" fmla="*/ 686 h 724"/>
                <a:gd name="T2" fmla="*/ 266 w 710"/>
                <a:gd name="T3" fmla="*/ 664 h 724"/>
                <a:gd name="T4" fmla="*/ 650 w 710"/>
                <a:gd name="T5" fmla="*/ 704 h 724"/>
                <a:gd name="T6" fmla="*/ 698 w 710"/>
                <a:gd name="T7" fmla="*/ 134 h 724"/>
                <a:gd name="T8" fmla="*/ 704 w 710"/>
                <a:gd name="T9" fmla="*/ 134 h 724"/>
                <a:gd name="T10" fmla="*/ 710 w 710"/>
                <a:gd name="T11" fmla="*/ 70 h 724"/>
                <a:gd name="T12" fmla="*/ 600 w 710"/>
                <a:gd name="T13" fmla="*/ 60 h 724"/>
                <a:gd name="T14" fmla="*/ 106 w 710"/>
                <a:gd name="T15" fmla="*/ 0 h 724"/>
                <a:gd name="T16" fmla="*/ 0 w 710"/>
                <a:gd name="T17" fmla="*/ 712 h 724"/>
                <a:gd name="T18" fmla="*/ 86 w 710"/>
                <a:gd name="T19" fmla="*/ 724 h 724"/>
                <a:gd name="T20" fmla="*/ 94 w 710"/>
                <a:gd name="T21" fmla="*/ 664 h 724"/>
                <a:gd name="T22" fmla="*/ 270 w 710"/>
                <a:gd name="T23" fmla="*/ 686 h 7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0" h="724">
                  <a:moveTo>
                    <a:pt x="270" y="686"/>
                  </a:moveTo>
                  <a:lnTo>
                    <a:pt x="266" y="664"/>
                  </a:lnTo>
                  <a:lnTo>
                    <a:pt x="650" y="704"/>
                  </a:lnTo>
                  <a:lnTo>
                    <a:pt x="698" y="134"/>
                  </a:lnTo>
                  <a:lnTo>
                    <a:pt x="704" y="134"/>
                  </a:lnTo>
                  <a:lnTo>
                    <a:pt x="710" y="70"/>
                  </a:lnTo>
                  <a:lnTo>
                    <a:pt x="600" y="60"/>
                  </a:lnTo>
                  <a:lnTo>
                    <a:pt x="106" y="0"/>
                  </a:lnTo>
                  <a:lnTo>
                    <a:pt x="0" y="712"/>
                  </a:lnTo>
                  <a:lnTo>
                    <a:pt x="86" y="724"/>
                  </a:lnTo>
                  <a:lnTo>
                    <a:pt x="94" y="664"/>
                  </a:lnTo>
                  <a:lnTo>
                    <a:pt x="270" y="686"/>
                  </a:lnTo>
                  <a:close/>
                </a:path>
              </a:pathLst>
            </a:custGeom>
            <a:solidFill>
              <a:srgbClr val="65FFCF"/>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36" name="Freeform 623"/>
            <p:cNvSpPr>
              <a:spLocks/>
            </p:cNvSpPr>
            <p:nvPr/>
          </p:nvSpPr>
          <p:spPr bwMode="auto">
            <a:xfrm>
              <a:off x="228" y="2427"/>
              <a:ext cx="24" cy="18"/>
            </a:xfrm>
            <a:custGeom>
              <a:avLst/>
              <a:gdLst>
                <a:gd name="T0" fmla="*/ 4 w 24"/>
                <a:gd name="T1" fmla="*/ 4 h 18"/>
                <a:gd name="T2" fmla="*/ 0 w 24"/>
                <a:gd name="T3" fmla="*/ 0 h 18"/>
                <a:gd name="T4" fmla="*/ 18 w 24"/>
                <a:gd name="T5" fmla="*/ 0 h 18"/>
                <a:gd name="T6" fmla="*/ 24 w 24"/>
                <a:gd name="T7" fmla="*/ 10 h 18"/>
                <a:gd name="T8" fmla="*/ 24 w 24"/>
                <a:gd name="T9" fmla="*/ 16 h 18"/>
                <a:gd name="T10" fmla="*/ 20 w 24"/>
                <a:gd name="T11" fmla="*/ 18 h 18"/>
                <a:gd name="T12" fmla="*/ 12 w 24"/>
                <a:gd name="T13" fmla="*/ 16 h 18"/>
                <a:gd name="T14" fmla="*/ 4 w 24"/>
                <a:gd name="T15" fmla="*/ 4 h 18"/>
                <a:gd name="T16" fmla="*/ 12 w 24"/>
                <a:gd name="T17" fmla="*/ 16 h 18"/>
                <a:gd name="T18" fmla="*/ 4 w 24"/>
                <a:gd name="T19" fmla="*/ 4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18">
                  <a:moveTo>
                    <a:pt x="4" y="4"/>
                  </a:moveTo>
                  <a:lnTo>
                    <a:pt x="0" y="0"/>
                  </a:lnTo>
                  <a:lnTo>
                    <a:pt x="18" y="0"/>
                  </a:lnTo>
                  <a:lnTo>
                    <a:pt x="24" y="10"/>
                  </a:lnTo>
                  <a:lnTo>
                    <a:pt x="24" y="16"/>
                  </a:lnTo>
                  <a:lnTo>
                    <a:pt x="20" y="18"/>
                  </a:lnTo>
                  <a:lnTo>
                    <a:pt x="12" y="16"/>
                  </a:lnTo>
                  <a:lnTo>
                    <a:pt x="4" y="4"/>
                  </a:lnTo>
                  <a:lnTo>
                    <a:pt x="12" y="16"/>
                  </a:lnTo>
                  <a:lnTo>
                    <a:pt x="4" y="4"/>
                  </a:lnTo>
                  <a:close/>
                </a:path>
              </a:pathLst>
            </a:custGeom>
            <a:solidFill>
              <a:srgbClr val="FFCC99"/>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37" name="Freeform 624"/>
            <p:cNvSpPr>
              <a:spLocks/>
            </p:cNvSpPr>
            <p:nvPr/>
          </p:nvSpPr>
          <p:spPr bwMode="auto">
            <a:xfrm>
              <a:off x="268" y="2427"/>
              <a:ext cx="32" cy="22"/>
            </a:xfrm>
            <a:custGeom>
              <a:avLst/>
              <a:gdLst>
                <a:gd name="T0" fmla="*/ 0 w 32"/>
                <a:gd name="T1" fmla="*/ 0 h 22"/>
                <a:gd name="T2" fmla="*/ 14 w 32"/>
                <a:gd name="T3" fmla="*/ 14 h 22"/>
                <a:gd name="T4" fmla="*/ 32 w 32"/>
                <a:gd name="T5" fmla="*/ 16 h 22"/>
                <a:gd name="T6" fmla="*/ 30 w 32"/>
                <a:gd name="T7" fmla="*/ 20 h 22"/>
                <a:gd name="T8" fmla="*/ 24 w 32"/>
                <a:gd name="T9" fmla="*/ 20 h 22"/>
                <a:gd name="T10" fmla="*/ 8 w 32"/>
                <a:gd name="T11" fmla="*/ 22 h 22"/>
                <a:gd name="T12" fmla="*/ 0 w 32"/>
                <a:gd name="T13" fmla="*/ 14 h 22"/>
                <a:gd name="T14" fmla="*/ 0 w 32"/>
                <a:gd name="T15" fmla="*/ 0 h 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22">
                  <a:moveTo>
                    <a:pt x="0" y="0"/>
                  </a:moveTo>
                  <a:lnTo>
                    <a:pt x="14" y="14"/>
                  </a:lnTo>
                  <a:lnTo>
                    <a:pt x="32" y="16"/>
                  </a:lnTo>
                  <a:lnTo>
                    <a:pt x="30" y="20"/>
                  </a:lnTo>
                  <a:lnTo>
                    <a:pt x="24" y="20"/>
                  </a:lnTo>
                  <a:lnTo>
                    <a:pt x="8" y="22"/>
                  </a:lnTo>
                  <a:lnTo>
                    <a:pt x="0" y="14"/>
                  </a:lnTo>
                  <a:lnTo>
                    <a:pt x="0" y="0"/>
                  </a:lnTo>
                  <a:close/>
                </a:path>
              </a:pathLst>
            </a:custGeom>
            <a:solidFill>
              <a:srgbClr val="FFCC99"/>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38" name="Freeform 625"/>
            <p:cNvSpPr>
              <a:spLocks/>
            </p:cNvSpPr>
            <p:nvPr/>
          </p:nvSpPr>
          <p:spPr bwMode="auto">
            <a:xfrm>
              <a:off x="384" y="2543"/>
              <a:ext cx="16" cy="22"/>
            </a:xfrm>
            <a:custGeom>
              <a:avLst/>
              <a:gdLst>
                <a:gd name="T0" fmla="*/ 4 w 16"/>
                <a:gd name="T1" fmla="*/ 0 h 22"/>
                <a:gd name="T2" fmla="*/ 0 w 16"/>
                <a:gd name="T3" fmla="*/ 0 h 22"/>
                <a:gd name="T4" fmla="*/ 4 w 16"/>
                <a:gd name="T5" fmla="*/ 0 h 22"/>
                <a:gd name="T6" fmla="*/ 8 w 16"/>
                <a:gd name="T7" fmla="*/ 8 h 22"/>
                <a:gd name="T8" fmla="*/ 16 w 16"/>
                <a:gd name="T9" fmla="*/ 10 h 22"/>
                <a:gd name="T10" fmla="*/ 16 w 16"/>
                <a:gd name="T11" fmla="*/ 20 h 22"/>
                <a:gd name="T12" fmla="*/ 14 w 16"/>
                <a:gd name="T13" fmla="*/ 22 h 22"/>
                <a:gd name="T14" fmla="*/ 10 w 16"/>
                <a:gd name="T15" fmla="*/ 20 h 22"/>
                <a:gd name="T16" fmla="*/ 10 w 16"/>
                <a:gd name="T17" fmla="*/ 10 h 22"/>
                <a:gd name="T18" fmla="*/ 6 w 16"/>
                <a:gd name="T19" fmla="*/ 6 h 22"/>
                <a:gd name="T20" fmla="*/ 4 w 16"/>
                <a:gd name="T21" fmla="*/ 0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 h="22">
                  <a:moveTo>
                    <a:pt x="4" y="0"/>
                  </a:moveTo>
                  <a:lnTo>
                    <a:pt x="0" y="0"/>
                  </a:lnTo>
                  <a:lnTo>
                    <a:pt x="4" y="0"/>
                  </a:lnTo>
                  <a:lnTo>
                    <a:pt x="8" y="8"/>
                  </a:lnTo>
                  <a:lnTo>
                    <a:pt x="16" y="10"/>
                  </a:lnTo>
                  <a:lnTo>
                    <a:pt x="16" y="20"/>
                  </a:lnTo>
                  <a:lnTo>
                    <a:pt x="14" y="22"/>
                  </a:lnTo>
                  <a:lnTo>
                    <a:pt x="10" y="20"/>
                  </a:lnTo>
                  <a:lnTo>
                    <a:pt x="10" y="10"/>
                  </a:lnTo>
                  <a:lnTo>
                    <a:pt x="6" y="6"/>
                  </a:lnTo>
                  <a:lnTo>
                    <a:pt x="4" y="0"/>
                  </a:lnTo>
                  <a:close/>
                </a:path>
              </a:pathLst>
            </a:custGeom>
            <a:solidFill>
              <a:srgbClr val="FFCC99"/>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39" name="Freeform 626"/>
            <p:cNvSpPr>
              <a:spLocks/>
            </p:cNvSpPr>
            <p:nvPr/>
          </p:nvSpPr>
          <p:spPr bwMode="auto">
            <a:xfrm>
              <a:off x="364" y="2589"/>
              <a:ext cx="22" cy="36"/>
            </a:xfrm>
            <a:custGeom>
              <a:avLst/>
              <a:gdLst>
                <a:gd name="T0" fmla="*/ 0 w 22"/>
                <a:gd name="T1" fmla="*/ 2 h 36"/>
                <a:gd name="T2" fmla="*/ 4 w 22"/>
                <a:gd name="T3" fmla="*/ 0 h 36"/>
                <a:gd name="T4" fmla="*/ 2 w 22"/>
                <a:gd name="T5" fmla="*/ 2 h 36"/>
                <a:gd name="T6" fmla="*/ 8 w 22"/>
                <a:gd name="T7" fmla="*/ 22 h 36"/>
                <a:gd name="T8" fmla="*/ 16 w 22"/>
                <a:gd name="T9" fmla="*/ 26 h 36"/>
                <a:gd name="T10" fmla="*/ 22 w 22"/>
                <a:gd name="T11" fmla="*/ 36 h 36"/>
                <a:gd name="T12" fmla="*/ 10 w 22"/>
                <a:gd name="T13" fmla="*/ 36 h 36"/>
                <a:gd name="T14" fmla="*/ 2 w 22"/>
                <a:gd name="T15" fmla="*/ 10 h 36"/>
                <a:gd name="T16" fmla="*/ 0 w 22"/>
                <a:gd name="T17" fmla="*/ 2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36">
                  <a:moveTo>
                    <a:pt x="0" y="2"/>
                  </a:moveTo>
                  <a:lnTo>
                    <a:pt x="4" y="0"/>
                  </a:lnTo>
                  <a:lnTo>
                    <a:pt x="2" y="2"/>
                  </a:lnTo>
                  <a:lnTo>
                    <a:pt x="8" y="22"/>
                  </a:lnTo>
                  <a:lnTo>
                    <a:pt x="16" y="26"/>
                  </a:lnTo>
                  <a:lnTo>
                    <a:pt x="22" y="36"/>
                  </a:lnTo>
                  <a:lnTo>
                    <a:pt x="10" y="36"/>
                  </a:lnTo>
                  <a:lnTo>
                    <a:pt x="2" y="10"/>
                  </a:lnTo>
                  <a:lnTo>
                    <a:pt x="0" y="2"/>
                  </a:lnTo>
                  <a:close/>
                </a:path>
              </a:pathLst>
            </a:custGeom>
            <a:solidFill>
              <a:srgbClr val="FFCC99"/>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40" name="Freeform 627"/>
            <p:cNvSpPr>
              <a:spLocks/>
            </p:cNvSpPr>
            <p:nvPr/>
          </p:nvSpPr>
          <p:spPr bwMode="auto">
            <a:xfrm>
              <a:off x="62" y="1336"/>
              <a:ext cx="784" cy="1387"/>
            </a:xfrm>
            <a:custGeom>
              <a:avLst/>
              <a:gdLst>
                <a:gd name="T0" fmla="*/ 344 w 784"/>
                <a:gd name="T1" fmla="*/ 478 h 1387"/>
                <a:gd name="T2" fmla="*/ 74 w 784"/>
                <a:gd name="T3" fmla="*/ 0 h 1387"/>
                <a:gd name="T4" fmla="*/ 40 w 784"/>
                <a:gd name="T5" fmla="*/ 148 h 1387"/>
                <a:gd name="T6" fmla="*/ 0 w 784"/>
                <a:gd name="T7" fmla="*/ 200 h 1387"/>
                <a:gd name="T8" fmla="*/ 28 w 784"/>
                <a:gd name="T9" fmla="*/ 294 h 1387"/>
                <a:gd name="T10" fmla="*/ 22 w 784"/>
                <a:gd name="T11" fmla="*/ 312 h 1387"/>
                <a:gd name="T12" fmla="*/ 46 w 784"/>
                <a:gd name="T13" fmla="*/ 480 h 1387"/>
                <a:gd name="T14" fmla="*/ 44 w 784"/>
                <a:gd name="T15" fmla="*/ 510 h 1387"/>
                <a:gd name="T16" fmla="*/ 56 w 784"/>
                <a:gd name="T17" fmla="*/ 532 h 1387"/>
                <a:gd name="T18" fmla="*/ 66 w 784"/>
                <a:gd name="T19" fmla="*/ 544 h 1387"/>
                <a:gd name="T20" fmla="*/ 80 w 784"/>
                <a:gd name="T21" fmla="*/ 544 h 1387"/>
                <a:gd name="T22" fmla="*/ 90 w 784"/>
                <a:gd name="T23" fmla="*/ 516 h 1387"/>
                <a:gd name="T24" fmla="*/ 134 w 784"/>
                <a:gd name="T25" fmla="*/ 538 h 1387"/>
                <a:gd name="T26" fmla="*/ 108 w 784"/>
                <a:gd name="T27" fmla="*/ 542 h 1387"/>
                <a:gd name="T28" fmla="*/ 96 w 784"/>
                <a:gd name="T29" fmla="*/ 562 h 1387"/>
                <a:gd name="T30" fmla="*/ 104 w 784"/>
                <a:gd name="T31" fmla="*/ 608 h 1387"/>
                <a:gd name="T32" fmla="*/ 86 w 784"/>
                <a:gd name="T33" fmla="*/ 566 h 1387"/>
                <a:gd name="T34" fmla="*/ 72 w 784"/>
                <a:gd name="T35" fmla="*/ 576 h 1387"/>
                <a:gd name="T36" fmla="*/ 80 w 784"/>
                <a:gd name="T37" fmla="*/ 668 h 1387"/>
                <a:gd name="T38" fmla="*/ 108 w 784"/>
                <a:gd name="T39" fmla="*/ 700 h 1387"/>
                <a:gd name="T40" fmla="*/ 88 w 784"/>
                <a:gd name="T41" fmla="*/ 726 h 1387"/>
                <a:gd name="T42" fmla="*/ 142 w 784"/>
                <a:gd name="T43" fmla="*/ 889 h 1387"/>
                <a:gd name="T44" fmla="*/ 148 w 784"/>
                <a:gd name="T45" fmla="*/ 917 h 1387"/>
                <a:gd name="T46" fmla="*/ 166 w 784"/>
                <a:gd name="T47" fmla="*/ 945 h 1387"/>
                <a:gd name="T48" fmla="*/ 158 w 784"/>
                <a:gd name="T49" fmla="*/ 961 h 1387"/>
                <a:gd name="T50" fmla="*/ 154 w 784"/>
                <a:gd name="T51" fmla="*/ 1013 h 1387"/>
                <a:gd name="T52" fmla="*/ 218 w 784"/>
                <a:gd name="T53" fmla="*/ 1053 h 1387"/>
                <a:gd name="T54" fmla="*/ 238 w 784"/>
                <a:gd name="T55" fmla="*/ 1055 h 1387"/>
                <a:gd name="T56" fmla="*/ 274 w 784"/>
                <a:gd name="T57" fmla="*/ 1095 h 1387"/>
                <a:gd name="T58" fmla="*/ 312 w 784"/>
                <a:gd name="T59" fmla="*/ 1131 h 1387"/>
                <a:gd name="T60" fmla="*/ 330 w 784"/>
                <a:gd name="T61" fmla="*/ 1123 h 1387"/>
                <a:gd name="T62" fmla="*/ 346 w 784"/>
                <a:gd name="T63" fmla="*/ 1167 h 1387"/>
                <a:gd name="T64" fmla="*/ 372 w 784"/>
                <a:gd name="T65" fmla="*/ 1179 h 1387"/>
                <a:gd name="T66" fmla="*/ 440 w 784"/>
                <a:gd name="T67" fmla="*/ 1289 h 1387"/>
                <a:gd name="T68" fmla="*/ 674 w 784"/>
                <a:gd name="T69" fmla="*/ 1387 h 1387"/>
                <a:gd name="T70" fmla="*/ 700 w 784"/>
                <a:gd name="T71" fmla="*/ 1383 h 1387"/>
                <a:gd name="T72" fmla="*/ 714 w 784"/>
                <a:gd name="T73" fmla="*/ 1353 h 1387"/>
                <a:gd name="T74" fmla="*/ 700 w 784"/>
                <a:gd name="T75" fmla="*/ 1319 h 1387"/>
                <a:gd name="T76" fmla="*/ 698 w 784"/>
                <a:gd name="T77" fmla="*/ 1295 h 1387"/>
                <a:gd name="T78" fmla="*/ 724 w 784"/>
                <a:gd name="T79" fmla="*/ 1279 h 1387"/>
                <a:gd name="T80" fmla="*/ 732 w 784"/>
                <a:gd name="T81" fmla="*/ 1259 h 1387"/>
                <a:gd name="T82" fmla="*/ 746 w 784"/>
                <a:gd name="T83" fmla="*/ 1223 h 1387"/>
                <a:gd name="T84" fmla="*/ 784 w 784"/>
                <a:gd name="T85" fmla="*/ 1199 h 1387"/>
                <a:gd name="T86" fmla="*/ 764 w 784"/>
                <a:gd name="T87" fmla="*/ 1161 h 1387"/>
                <a:gd name="T88" fmla="*/ 750 w 784"/>
                <a:gd name="T89" fmla="*/ 1099 h 138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84" h="1387">
                  <a:moveTo>
                    <a:pt x="674" y="985"/>
                  </a:moveTo>
                  <a:lnTo>
                    <a:pt x="344" y="478"/>
                  </a:lnTo>
                  <a:lnTo>
                    <a:pt x="444" y="108"/>
                  </a:lnTo>
                  <a:lnTo>
                    <a:pt x="74" y="0"/>
                  </a:lnTo>
                  <a:lnTo>
                    <a:pt x="68" y="78"/>
                  </a:lnTo>
                  <a:lnTo>
                    <a:pt x="40" y="148"/>
                  </a:lnTo>
                  <a:lnTo>
                    <a:pt x="6" y="176"/>
                  </a:lnTo>
                  <a:lnTo>
                    <a:pt x="0" y="200"/>
                  </a:lnTo>
                  <a:lnTo>
                    <a:pt x="8" y="214"/>
                  </a:lnTo>
                  <a:lnTo>
                    <a:pt x="28" y="294"/>
                  </a:lnTo>
                  <a:lnTo>
                    <a:pt x="28" y="304"/>
                  </a:lnTo>
                  <a:lnTo>
                    <a:pt x="22" y="312"/>
                  </a:lnTo>
                  <a:lnTo>
                    <a:pt x="10" y="400"/>
                  </a:lnTo>
                  <a:lnTo>
                    <a:pt x="46" y="480"/>
                  </a:lnTo>
                  <a:lnTo>
                    <a:pt x="48" y="496"/>
                  </a:lnTo>
                  <a:lnTo>
                    <a:pt x="44" y="510"/>
                  </a:lnTo>
                  <a:lnTo>
                    <a:pt x="46" y="518"/>
                  </a:lnTo>
                  <a:lnTo>
                    <a:pt x="56" y="532"/>
                  </a:lnTo>
                  <a:lnTo>
                    <a:pt x="66" y="538"/>
                  </a:lnTo>
                  <a:lnTo>
                    <a:pt x="66" y="544"/>
                  </a:lnTo>
                  <a:lnTo>
                    <a:pt x="72" y="548"/>
                  </a:lnTo>
                  <a:lnTo>
                    <a:pt x="80" y="544"/>
                  </a:lnTo>
                  <a:lnTo>
                    <a:pt x="82" y="540"/>
                  </a:lnTo>
                  <a:lnTo>
                    <a:pt x="90" y="516"/>
                  </a:lnTo>
                  <a:lnTo>
                    <a:pt x="114" y="524"/>
                  </a:lnTo>
                  <a:lnTo>
                    <a:pt x="134" y="538"/>
                  </a:lnTo>
                  <a:lnTo>
                    <a:pt x="120" y="542"/>
                  </a:lnTo>
                  <a:lnTo>
                    <a:pt x="108" y="542"/>
                  </a:lnTo>
                  <a:lnTo>
                    <a:pt x="98" y="550"/>
                  </a:lnTo>
                  <a:lnTo>
                    <a:pt x="96" y="562"/>
                  </a:lnTo>
                  <a:lnTo>
                    <a:pt x="104" y="598"/>
                  </a:lnTo>
                  <a:lnTo>
                    <a:pt x="104" y="608"/>
                  </a:lnTo>
                  <a:lnTo>
                    <a:pt x="86" y="578"/>
                  </a:lnTo>
                  <a:lnTo>
                    <a:pt x="86" y="566"/>
                  </a:lnTo>
                  <a:lnTo>
                    <a:pt x="78" y="562"/>
                  </a:lnTo>
                  <a:lnTo>
                    <a:pt x="72" y="576"/>
                  </a:lnTo>
                  <a:lnTo>
                    <a:pt x="70" y="646"/>
                  </a:lnTo>
                  <a:lnTo>
                    <a:pt x="80" y="668"/>
                  </a:lnTo>
                  <a:lnTo>
                    <a:pt x="102" y="680"/>
                  </a:lnTo>
                  <a:lnTo>
                    <a:pt x="108" y="700"/>
                  </a:lnTo>
                  <a:lnTo>
                    <a:pt x="102" y="720"/>
                  </a:lnTo>
                  <a:lnTo>
                    <a:pt x="88" y="726"/>
                  </a:lnTo>
                  <a:lnTo>
                    <a:pt x="82" y="750"/>
                  </a:lnTo>
                  <a:lnTo>
                    <a:pt x="142" y="889"/>
                  </a:lnTo>
                  <a:lnTo>
                    <a:pt x="152" y="897"/>
                  </a:lnTo>
                  <a:lnTo>
                    <a:pt x="148" y="917"/>
                  </a:lnTo>
                  <a:lnTo>
                    <a:pt x="160" y="929"/>
                  </a:lnTo>
                  <a:lnTo>
                    <a:pt x="166" y="945"/>
                  </a:lnTo>
                  <a:lnTo>
                    <a:pt x="166" y="949"/>
                  </a:lnTo>
                  <a:lnTo>
                    <a:pt x="158" y="961"/>
                  </a:lnTo>
                  <a:lnTo>
                    <a:pt x="152" y="1005"/>
                  </a:lnTo>
                  <a:lnTo>
                    <a:pt x="154" y="1013"/>
                  </a:lnTo>
                  <a:lnTo>
                    <a:pt x="198" y="1035"/>
                  </a:lnTo>
                  <a:lnTo>
                    <a:pt x="218" y="1053"/>
                  </a:lnTo>
                  <a:lnTo>
                    <a:pt x="228" y="1051"/>
                  </a:lnTo>
                  <a:lnTo>
                    <a:pt x="238" y="1055"/>
                  </a:lnTo>
                  <a:lnTo>
                    <a:pt x="268" y="1081"/>
                  </a:lnTo>
                  <a:lnTo>
                    <a:pt x="274" y="1095"/>
                  </a:lnTo>
                  <a:lnTo>
                    <a:pt x="308" y="1123"/>
                  </a:lnTo>
                  <a:lnTo>
                    <a:pt x="312" y="1131"/>
                  </a:lnTo>
                  <a:lnTo>
                    <a:pt x="322" y="1121"/>
                  </a:lnTo>
                  <a:lnTo>
                    <a:pt x="330" y="1123"/>
                  </a:lnTo>
                  <a:lnTo>
                    <a:pt x="348" y="1147"/>
                  </a:lnTo>
                  <a:lnTo>
                    <a:pt x="346" y="1167"/>
                  </a:lnTo>
                  <a:lnTo>
                    <a:pt x="348" y="1171"/>
                  </a:lnTo>
                  <a:lnTo>
                    <a:pt x="372" y="1179"/>
                  </a:lnTo>
                  <a:lnTo>
                    <a:pt x="434" y="1269"/>
                  </a:lnTo>
                  <a:lnTo>
                    <a:pt x="440" y="1289"/>
                  </a:lnTo>
                  <a:lnTo>
                    <a:pt x="436" y="1355"/>
                  </a:lnTo>
                  <a:lnTo>
                    <a:pt x="674" y="1387"/>
                  </a:lnTo>
                  <a:lnTo>
                    <a:pt x="686" y="1377"/>
                  </a:lnTo>
                  <a:lnTo>
                    <a:pt x="700" y="1383"/>
                  </a:lnTo>
                  <a:lnTo>
                    <a:pt x="712" y="1367"/>
                  </a:lnTo>
                  <a:lnTo>
                    <a:pt x="714" y="1353"/>
                  </a:lnTo>
                  <a:lnTo>
                    <a:pt x="694" y="1335"/>
                  </a:lnTo>
                  <a:lnTo>
                    <a:pt x="700" y="1319"/>
                  </a:lnTo>
                  <a:lnTo>
                    <a:pt x="696" y="1307"/>
                  </a:lnTo>
                  <a:lnTo>
                    <a:pt x="698" y="1295"/>
                  </a:lnTo>
                  <a:lnTo>
                    <a:pt x="708" y="1295"/>
                  </a:lnTo>
                  <a:lnTo>
                    <a:pt x="724" y="1279"/>
                  </a:lnTo>
                  <a:lnTo>
                    <a:pt x="726" y="1263"/>
                  </a:lnTo>
                  <a:lnTo>
                    <a:pt x="732" y="1259"/>
                  </a:lnTo>
                  <a:lnTo>
                    <a:pt x="734" y="1229"/>
                  </a:lnTo>
                  <a:lnTo>
                    <a:pt x="746" y="1223"/>
                  </a:lnTo>
                  <a:lnTo>
                    <a:pt x="752" y="1213"/>
                  </a:lnTo>
                  <a:lnTo>
                    <a:pt x="784" y="1199"/>
                  </a:lnTo>
                  <a:lnTo>
                    <a:pt x="776" y="1173"/>
                  </a:lnTo>
                  <a:lnTo>
                    <a:pt x="764" y="1161"/>
                  </a:lnTo>
                  <a:lnTo>
                    <a:pt x="748" y="1113"/>
                  </a:lnTo>
                  <a:lnTo>
                    <a:pt x="750" y="1099"/>
                  </a:lnTo>
                  <a:lnTo>
                    <a:pt x="674" y="985"/>
                  </a:lnTo>
                  <a:close/>
                </a:path>
              </a:pathLst>
            </a:custGeom>
            <a:solidFill>
              <a:srgbClr val="00B853"/>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41" name="Freeform 628"/>
            <p:cNvSpPr>
              <a:spLocks/>
            </p:cNvSpPr>
            <p:nvPr/>
          </p:nvSpPr>
          <p:spPr bwMode="auto">
            <a:xfrm>
              <a:off x="1032" y="674"/>
              <a:ext cx="1030" cy="658"/>
            </a:xfrm>
            <a:custGeom>
              <a:avLst/>
              <a:gdLst>
                <a:gd name="T0" fmla="*/ 358 w 1030"/>
                <a:gd name="T1" fmla="*/ 576 h 658"/>
                <a:gd name="T2" fmla="*/ 334 w 1030"/>
                <a:gd name="T3" fmla="*/ 624 h 658"/>
                <a:gd name="T4" fmla="*/ 324 w 1030"/>
                <a:gd name="T5" fmla="*/ 602 h 658"/>
                <a:gd name="T6" fmla="*/ 314 w 1030"/>
                <a:gd name="T7" fmla="*/ 612 h 658"/>
                <a:gd name="T8" fmla="*/ 310 w 1030"/>
                <a:gd name="T9" fmla="*/ 626 h 658"/>
                <a:gd name="T10" fmla="*/ 280 w 1030"/>
                <a:gd name="T11" fmla="*/ 624 h 658"/>
                <a:gd name="T12" fmla="*/ 256 w 1030"/>
                <a:gd name="T13" fmla="*/ 618 h 658"/>
                <a:gd name="T14" fmla="*/ 234 w 1030"/>
                <a:gd name="T15" fmla="*/ 614 h 658"/>
                <a:gd name="T16" fmla="*/ 202 w 1030"/>
                <a:gd name="T17" fmla="*/ 612 h 658"/>
                <a:gd name="T18" fmla="*/ 186 w 1030"/>
                <a:gd name="T19" fmla="*/ 618 h 658"/>
                <a:gd name="T20" fmla="*/ 184 w 1030"/>
                <a:gd name="T21" fmla="*/ 626 h 658"/>
                <a:gd name="T22" fmla="*/ 174 w 1030"/>
                <a:gd name="T23" fmla="*/ 602 h 658"/>
                <a:gd name="T24" fmla="*/ 172 w 1030"/>
                <a:gd name="T25" fmla="*/ 586 h 658"/>
                <a:gd name="T26" fmla="*/ 160 w 1030"/>
                <a:gd name="T27" fmla="*/ 562 h 658"/>
                <a:gd name="T28" fmla="*/ 144 w 1030"/>
                <a:gd name="T29" fmla="*/ 554 h 658"/>
                <a:gd name="T30" fmla="*/ 146 w 1030"/>
                <a:gd name="T31" fmla="*/ 540 h 658"/>
                <a:gd name="T32" fmla="*/ 144 w 1030"/>
                <a:gd name="T33" fmla="*/ 520 h 658"/>
                <a:gd name="T34" fmla="*/ 138 w 1030"/>
                <a:gd name="T35" fmla="*/ 508 h 658"/>
                <a:gd name="T36" fmla="*/ 132 w 1030"/>
                <a:gd name="T37" fmla="*/ 484 h 658"/>
                <a:gd name="T38" fmla="*/ 132 w 1030"/>
                <a:gd name="T39" fmla="*/ 468 h 658"/>
                <a:gd name="T40" fmla="*/ 130 w 1030"/>
                <a:gd name="T41" fmla="*/ 456 h 658"/>
                <a:gd name="T42" fmla="*/ 114 w 1030"/>
                <a:gd name="T43" fmla="*/ 446 h 658"/>
                <a:gd name="T44" fmla="*/ 90 w 1030"/>
                <a:gd name="T45" fmla="*/ 456 h 658"/>
                <a:gd name="T46" fmla="*/ 72 w 1030"/>
                <a:gd name="T47" fmla="*/ 450 h 658"/>
                <a:gd name="T48" fmla="*/ 72 w 1030"/>
                <a:gd name="T49" fmla="*/ 430 h 658"/>
                <a:gd name="T50" fmla="*/ 86 w 1030"/>
                <a:gd name="T51" fmla="*/ 410 h 658"/>
                <a:gd name="T52" fmla="*/ 86 w 1030"/>
                <a:gd name="T53" fmla="*/ 398 h 658"/>
                <a:gd name="T54" fmla="*/ 86 w 1030"/>
                <a:gd name="T55" fmla="*/ 382 h 658"/>
                <a:gd name="T56" fmla="*/ 90 w 1030"/>
                <a:gd name="T57" fmla="*/ 372 h 658"/>
                <a:gd name="T58" fmla="*/ 102 w 1030"/>
                <a:gd name="T59" fmla="*/ 340 h 658"/>
                <a:gd name="T60" fmla="*/ 106 w 1030"/>
                <a:gd name="T61" fmla="*/ 332 h 658"/>
                <a:gd name="T62" fmla="*/ 88 w 1030"/>
                <a:gd name="T63" fmla="*/ 314 h 658"/>
                <a:gd name="T64" fmla="*/ 86 w 1030"/>
                <a:gd name="T65" fmla="*/ 304 h 658"/>
                <a:gd name="T66" fmla="*/ 74 w 1030"/>
                <a:gd name="T67" fmla="*/ 302 h 658"/>
                <a:gd name="T68" fmla="*/ 66 w 1030"/>
                <a:gd name="T69" fmla="*/ 284 h 658"/>
                <a:gd name="T70" fmla="*/ 58 w 1030"/>
                <a:gd name="T71" fmla="*/ 262 h 658"/>
                <a:gd name="T72" fmla="*/ 28 w 1030"/>
                <a:gd name="T73" fmla="*/ 216 h 658"/>
                <a:gd name="T74" fmla="*/ 12 w 1030"/>
                <a:gd name="T75" fmla="*/ 196 h 658"/>
                <a:gd name="T76" fmla="*/ 14 w 1030"/>
                <a:gd name="T77" fmla="*/ 180 h 658"/>
                <a:gd name="T78" fmla="*/ 20 w 1030"/>
                <a:gd name="T79" fmla="*/ 162 h 658"/>
                <a:gd name="T80" fmla="*/ 26 w 1030"/>
                <a:gd name="T81" fmla="*/ 0 h 658"/>
                <a:gd name="T82" fmla="*/ 528 w 1030"/>
                <a:gd name="T83" fmla="*/ 98 h 658"/>
                <a:gd name="T84" fmla="*/ 982 w 1030"/>
                <a:gd name="T85" fmla="*/ 658 h 6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30" h="658">
                  <a:moveTo>
                    <a:pt x="902" y="650"/>
                  </a:moveTo>
                  <a:lnTo>
                    <a:pt x="358" y="576"/>
                  </a:lnTo>
                  <a:lnTo>
                    <a:pt x="346" y="638"/>
                  </a:lnTo>
                  <a:lnTo>
                    <a:pt x="334" y="624"/>
                  </a:lnTo>
                  <a:lnTo>
                    <a:pt x="328" y="606"/>
                  </a:lnTo>
                  <a:lnTo>
                    <a:pt x="324" y="602"/>
                  </a:lnTo>
                  <a:lnTo>
                    <a:pt x="314" y="606"/>
                  </a:lnTo>
                  <a:lnTo>
                    <a:pt x="314" y="612"/>
                  </a:lnTo>
                  <a:lnTo>
                    <a:pt x="308" y="618"/>
                  </a:lnTo>
                  <a:lnTo>
                    <a:pt x="310" y="626"/>
                  </a:lnTo>
                  <a:lnTo>
                    <a:pt x="292" y="620"/>
                  </a:lnTo>
                  <a:lnTo>
                    <a:pt x="280" y="624"/>
                  </a:lnTo>
                  <a:lnTo>
                    <a:pt x="274" y="618"/>
                  </a:lnTo>
                  <a:lnTo>
                    <a:pt x="256" y="618"/>
                  </a:lnTo>
                  <a:lnTo>
                    <a:pt x="242" y="610"/>
                  </a:lnTo>
                  <a:lnTo>
                    <a:pt x="234" y="614"/>
                  </a:lnTo>
                  <a:lnTo>
                    <a:pt x="226" y="622"/>
                  </a:lnTo>
                  <a:lnTo>
                    <a:pt x="202" y="612"/>
                  </a:lnTo>
                  <a:lnTo>
                    <a:pt x="194" y="612"/>
                  </a:lnTo>
                  <a:lnTo>
                    <a:pt x="186" y="618"/>
                  </a:lnTo>
                  <a:lnTo>
                    <a:pt x="188" y="624"/>
                  </a:lnTo>
                  <a:lnTo>
                    <a:pt x="184" y="626"/>
                  </a:lnTo>
                  <a:lnTo>
                    <a:pt x="172" y="612"/>
                  </a:lnTo>
                  <a:lnTo>
                    <a:pt x="174" y="602"/>
                  </a:lnTo>
                  <a:lnTo>
                    <a:pt x="168" y="592"/>
                  </a:lnTo>
                  <a:lnTo>
                    <a:pt x="172" y="586"/>
                  </a:lnTo>
                  <a:lnTo>
                    <a:pt x="168" y="570"/>
                  </a:lnTo>
                  <a:lnTo>
                    <a:pt x="160" y="562"/>
                  </a:lnTo>
                  <a:lnTo>
                    <a:pt x="150" y="564"/>
                  </a:lnTo>
                  <a:lnTo>
                    <a:pt x="144" y="554"/>
                  </a:lnTo>
                  <a:lnTo>
                    <a:pt x="140" y="544"/>
                  </a:lnTo>
                  <a:lnTo>
                    <a:pt x="146" y="540"/>
                  </a:lnTo>
                  <a:lnTo>
                    <a:pt x="146" y="534"/>
                  </a:lnTo>
                  <a:lnTo>
                    <a:pt x="144" y="520"/>
                  </a:lnTo>
                  <a:lnTo>
                    <a:pt x="138" y="520"/>
                  </a:lnTo>
                  <a:lnTo>
                    <a:pt x="138" y="508"/>
                  </a:lnTo>
                  <a:lnTo>
                    <a:pt x="130" y="494"/>
                  </a:lnTo>
                  <a:lnTo>
                    <a:pt x="132" y="484"/>
                  </a:lnTo>
                  <a:lnTo>
                    <a:pt x="128" y="478"/>
                  </a:lnTo>
                  <a:lnTo>
                    <a:pt x="132" y="468"/>
                  </a:lnTo>
                  <a:lnTo>
                    <a:pt x="126" y="464"/>
                  </a:lnTo>
                  <a:lnTo>
                    <a:pt x="130" y="456"/>
                  </a:lnTo>
                  <a:lnTo>
                    <a:pt x="116" y="440"/>
                  </a:lnTo>
                  <a:lnTo>
                    <a:pt x="114" y="446"/>
                  </a:lnTo>
                  <a:lnTo>
                    <a:pt x="102" y="454"/>
                  </a:lnTo>
                  <a:lnTo>
                    <a:pt x="90" y="456"/>
                  </a:lnTo>
                  <a:lnTo>
                    <a:pt x="82" y="462"/>
                  </a:lnTo>
                  <a:lnTo>
                    <a:pt x="72" y="450"/>
                  </a:lnTo>
                  <a:lnTo>
                    <a:pt x="64" y="446"/>
                  </a:lnTo>
                  <a:lnTo>
                    <a:pt x="72" y="430"/>
                  </a:lnTo>
                  <a:lnTo>
                    <a:pt x="68" y="420"/>
                  </a:lnTo>
                  <a:lnTo>
                    <a:pt x="86" y="410"/>
                  </a:lnTo>
                  <a:lnTo>
                    <a:pt x="84" y="404"/>
                  </a:lnTo>
                  <a:lnTo>
                    <a:pt x="86" y="398"/>
                  </a:lnTo>
                  <a:lnTo>
                    <a:pt x="80" y="394"/>
                  </a:lnTo>
                  <a:lnTo>
                    <a:pt x="86" y="382"/>
                  </a:lnTo>
                  <a:lnTo>
                    <a:pt x="82" y="374"/>
                  </a:lnTo>
                  <a:lnTo>
                    <a:pt x="90" y="372"/>
                  </a:lnTo>
                  <a:lnTo>
                    <a:pt x="90" y="362"/>
                  </a:lnTo>
                  <a:lnTo>
                    <a:pt x="102" y="340"/>
                  </a:lnTo>
                  <a:lnTo>
                    <a:pt x="100" y="334"/>
                  </a:lnTo>
                  <a:lnTo>
                    <a:pt x="106" y="332"/>
                  </a:lnTo>
                  <a:lnTo>
                    <a:pt x="110" y="316"/>
                  </a:lnTo>
                  <a:lnTo>
                    <a:pt x="88" y="314"/>
                  </a:lnTo>
                  <a:lnTo>
                    <a:pt x="84" y="308"/>
                  </a:lnTo>
                  <a:lnTo>
                    <a:pt x="86" y="304"/>
                  </a:lnTo>
                  <a:lnTo>
                    <a:pt x="84" y="298"/>
                  </a:lnTo>
                  <a:lnTo>
                    <a:pt x="74" y="302"/>
                  </a:lnTo>
                  <a:lnTo>
                    <a:pt x="76" y="294"/>
                  </a:lnTo>
                  <a:lnTo>
                    <a:pt x="66" y="284"/>
                  </a:lnTo>
                  <a:lnTo>
                    <a:pt x="66" y="272"/>
                  </a:lnTo>
                  <a:lnTo>
                    <a:pt x="58" y="262"/>
                  </a:lnTo>
                  <a:lnTo>
                    <a:pt x="42" y="224"/>
                  </a:lnTo>
                  <a:lnTo>
                    <a:pt x="28" y="216"/>
                  </a:lnTo>
                  <a:lnTo>
                    <a:pt x="22" y="204"/>
                  </a:lnTo>
                  <a:lnTo>
                    <a:pt x="12" y="196"/>
                  </a:lnTo>
                  <a:lnTo>
                    <a:pt x="20" y="190"/>
                  </a:lnTo>
                  <a:lnTo>
                    <a:pt x="14" y="180"/>
                  </a:lnTo>
                  <a:lnTo>
                    <a:pt x="20" y="174"/>
                  </a:lnTo>
                  <a:lnTo>
                    <a:pt x="20" y="162"/>
                  </a:lnTo>
                  <a:lnTo>
                    <a:pt x="0" y="120"/>
                  </a:lnTo>
                  <a:lnTo>
                    <a:pt x="26" y="0"/>
                  </a:lnTo>
                  <a:lnTo>
                    <a:pt x="190" y="36"/>
                  </a:lnTo>
                  <a:lnTo>
                    <a:pt x="528" y="98"/>
                  </a:lnTo>
                  <a:lnTo>
                    <a:pt x="1030" y="162"/>
                  </a:lnTo>
                  <a:lnTo>
                    <a:pt x="982" y="658"/>
                  </a:lnTo>
                  <a:lnTo>
                    <a:pt x="902" y="650"/>
                  </a:lnTo>
                  <a:close/>
                </a:path>
              </a:pathLst>
            </a:custGeom>
            <a:solidFill>
              <a:srgbClr val="65FFCF"/>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42" name="Freeform 629"/>
            <p:cNvSpPr>
              <a:spLocks/>
            </p:cNvSpPr>
            <p:nvPr/>
          </p:nvSpPr>
          <p:spPr bwMode="auto">
            <a:xfrm>
              <a:off x="4175" y="1562"/>
              <a:ext cx="582" cy="374"/>
            </a:xfrm>
            <a:custGeom>
              <a:avLst/>
              <a:gdLst>
                <a:gd name="T0" fmla="*/ 582 w 582"/>
                <a:gd name="T1" fmla="*/ 216 h 374"/>
                <a:gd name="T2" fmla="*/ 554 w 582"/>
                <a:gd name="T3" fmla="*/ 192 h 374"/>
                <a:gd name="T4" fmla="*/ 546 w 582"/>
                <a:gd name="T5" fmla="*/ 190 h 374"/>
                <a:gd name="T6" fmla="*/ 540 w 582"/>
                <a:gd name="T7" fmla="*/ 176 h 374"/>
                <a:gd name="T8" fmla="*/ 530 w 582"/>
                <a:gd name="T9" fmla="*/ 176 h 374"/>
                <a:gd name="T10" fmla="*/ 524 w 582"/>
                <a:gd name="T11" fmla="*/ 160 h 374"/>
                <a:gd name="T12" fmla="*/ 526 w 582"/>
                <a:gd name="T13" fmla="*/ 162 h 374"/>
                <a:gd name="T14" fmla="*/ 524 w 582"/>
                <a:gd name="T15" fmla="*/ 152 h 374"/>
                <a:gd name="T16" fmla="*/ 530 w 582"/>
                <a:gd name="T17" fmla="*/ 146 h 374"/>
                <a:gd name="T18" fmla="*/ 532 w 582"/>
                <a:gd name="T19" fmla="*/ 134 h 374"/>
                <a:gd name="T20" fmla="*/ 524 w 582"/>
                <a:gd name="T21" fmla="*/ 122 h 374"/>
                <a:gd name="T22" fmla="*/ 534 w 582"/>
                <a:gd name="T23" fmla="*/ 108 h 374"/>
                <a:gd name="T24" fmla="*/ 544 w 582"/>
                <a:gd name="T25" fmla="*/ 80 h 374"/>
                <a:gd name="T26" fmla="*/ 552 w 582"/>
                <a:gd name="T27" fmla="*/ 66 h 374"/>
                <a:gd name="T28" fmla="*/ 548 w 582"/>
                <a:gd name="T29" fmla="*/ 60 h 374"/>
                <a:gd name="T30" fmla="*/ 524 w 582"/>
                <a:gd name="T31" fmla="*/ 56 h 374"/>
                <a:gd name="T32" fmla="*/ 512 w 582"/>
                <a:gd name="T33" fmla="*/ 42 h 374"/>
                <a:gd name="T34" fmla="*/ 510 w 582"/>
                <a:gd name="T35" fmla="*/ 22 h 374"/>
                <a:gd name="T36" fmla="*/ 504 w 582"/>
                <a:gd name="T37" fmla="*/ 20 h 374"/>
                <a:gd name="T38" fmla="*/ 506 w 582"/>
                <a:gd name="T39" fmla="*/ 16 h 374"/>
                <a:gd name="T40" fmla="*/ 488 w 582"/>
                <a:gd name="T41" fmla="*/ 14 h 374"/>
                <a:gd name="T42" fmla="*/ 484 w 582"/>
                <a:gd name="T43" fmla="*/ 4 h 374"/>
                <a:gd name="T44" fmla="*/ 472 w 582"/>
                <a:gd name="T45" fmla="*/ 0 h 374"/>
                <a:gd name="T46" fmla="*/ 70 w 582"/>
                <a:gd name="T47" fmla="*/ 76 h 374"/>
                <a:gd name="T48" fmla="*/ 64 w 582"/>
                <a:gd name="T49" fmla="*/ 42 h 374"/>
                <a:gd name="T50" fmla="*/ 50 w 582"/>
                <a:gd name="T51" fmla="*/ 54 h 374"/>
                <a:gd name="T52" fmla="*/ 32 w 582"/>
                <a:gd name="T53" fmla="*/ 60 h 374"/>
                <a:gd name="T54" fmla="*/ 0 w 582"/>
                <a:gd name="T55" fmla="*/ 90 h 374"/>
                <a:gd name="T56" fmla="*/ 44 w 582"/>
                <a:gd name="T57" fmla="*/ 374 h 374"/>
                <a:gd name="T58" fmla="*/ 144 w 582"/>
                <a:gd name="T59" fmla="*/ 358 h 374"/>
                <a:gd name="T60" fmla="*/ 494 w 582"/>
                <a:gd name="T61" fmla="*/ 292 h 374"/>
                <a:gd name="T62" fmla="*/ 504 w 582"/>
                <a:gd name="T63" fmla="*/ 274 h 374"/>
                <a:gd name="T64" fmla="*/ 516 w 582"/>
                <a:gd name="T65" fmla="*/ 272 h 374"/>
                <a:gd name="T66" fmla="*/ 530 w 582"/>
                <a:gd name="T67" fmla="*/ 276 h 374"/>
                <a:gd name="T68" fmla="*/ 534 w 582"/>
                <a:gd name="T69" fmla="*/ 270 h 374"/>
                <a:gd name="T70" fmla="*/ 552 w 582"/>
                <a:gd name="T71" fmla="*/ 260 h 374"/>
                <a:gd name="T72" fmla="*/ 554 w 582"/>
                <a:gd name="T73" fmla="*/ 256 h 374"/>
                <a:gd name="T74" fmla="*/ 552 w 582"/>
                <a:gd name="T75" fmla="*/ 252 h 374"/>
                <a:gd name="T76" fmla="*/ 582 w 582"/>
                <a:gd name="T77" fmla="*/ 216 h 3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82" h="374">
                  <a:moveTo>
                    <a:pt x="582" y="216"/>
                  </a:moveTo>
                  <a:lnTo>
                    <a:pt x="554" y="192"/>
                  </a:lnTo>
                  <a:lnTo>
                    <a:pt x="546" y="190"/>
                  </a:lnTo>
                  <a:lnTo>
                    <a:pt x="540" y="176"/>
                  </a:lnTo>
                  <a:lnTo>
                    <a:pt x="530" y="176"/>
                  </a:lnTo>
                  <a:lnTo>
                    <a:pt x="524" y="160"/>
                  </a:lnTo>
                  <a:lnTo>
                    <a:pt x="526" y="162"/>
                  </a:lnTo>
                  <a:lnTo>
                    <a:pt x="524" y="152"/>
                  </a:lnTo>
                  <a:lnTo>
                    <a:pt x="530" y="146"/>
                  </a:lnTo>
                  <a:lnTo>
                    <a:pt x="532" y="134"/>
                  </a:lnTo>
                  <a:lnTo>
                    <a:pt x="524" y="122"/>
                  </a:lnTo>
                  <a:lnTo>
                    <a:pt x="534" y="108"/>
                  </a:lnTo>
                  <a:lnTo>
                    <a:pt x="544" y="80"/>
                  </a:lnTo>
                  <a:lnTo>
                    <a:pt x="552" y="66"/>
                  </a:lnTo>
                  <a:lnTo>
                    <a:pt x="548" y="60"/>
                  </a:lnTo>
                  <a:lnTo>
                    <a:pt x="524" y="56"/>
                  </a:lnTo>
                  <a:lnTo>
                    <a:pt x="512" y="42"/>
                  </a:lnTo>
                  <a:lnTo>
                    <a:pt x="510" y="22"/>
                  </a:lnTo>
                  <a:lnTo>
                    <a:pt x="504" y="20"/>
                  </a:lnTo>
                  <a:lnTo>
                    <a:pt x="506" y="16"/>
                  </a:lnTo>
                  <a:lnTo>
                    <a:pt x="488" y="14"/>
                  </a:lnTo>
                  <a:lnTo>
                    <a:pt x="484" y="4"/>
                  </a:lnTo>
                  <a:lnTo>
                    <a:pt x="472" y="0"/>
                  </a:lnTo>
                  <a:lnTo>
                    <a:pt x="70" y="76"/>
                  </a:lnTo>
                  <a:lnTo>
                    <a:pt x="64" y="42"/>
                  </a:lnTo>
                  <a:lnTo>
                    <a:pt x="50" y="54"/>
                  </a:lnTo>
                  <a:lnTo>
                    <a:pt x="32" y="60"/>
                  </a:lnTo>
                  <a:lnTo>
                    <a:pt x="0" y="90"/>
                  </a:lnTo>
                  <a:lnTo>
                    <a:pt x="44" y="374"/>
                  </a:lnTo>
                  <a:lnTo>
                    <a:pt x="144" y="358"/>
                  </a:lnTo>
                  <a:lnTo>
                    <a:pt x="494" y="292"/>
                  </a:lnTo>
                  <a:lnTo>
                    <a:pt x="504" y="274"/>
                  </a:lnTo>
                  <a:lnTo>
                    <a:pt x="516" y="272"/>
                  </a:lnTo>
                  <a:lnTo>
                    <a:pt x="530" y="276"/>
                  </a:lnTo>
                  <a:lnTo>
                    <a:pt x="534" y="270"/>
                  </a:lnTo>
                  <a:lnTo>
                    <a:pt x="552" y="260"/>
                  </a:lnTo>
                  <a:lnTo>
                    <a:pt x="554" y="256"/>
                  </a:lnTo>
                  <a:lnTo>
                    <a:pt x="552" y="252"/>
                  </a:lnTo>
                  <a:lnTo>
                    <a:pt x="582" y="216"/>
                  </a:lnTo>
                  <a:close/>
                </a:path>
              </a:pathLst>
            </a:custGeom>
            <a:solidFill>
              <a:srgbClr val="00B87F"/>
            </a:solidFill>
            <a:ln w="3175">
              <a:solidFill>
                <a:srgbClr val="404040"/>
              </a:solidFill>
              <a:prstDash val="solid"/>
              <a:round/>
              <a:headEnd/>
              <a:tailEnd/>
            </a:ln>
            <a:effectLst>
              <a:outerShdw sx="1000" sy="1000" algn="ctr" rotWithShape="0">
                <a:srgbClr val="000000"/>
              </a:outerShdw>
            </a:effectLst>
          </p:spPr>
          <p:txBody>
            <a:bodyPr/>
            <a:lstStyle/>
            <a:p>
              <a:pPr eaLnBrk="0" fontAlgn="base" hangingPunct="0">
                <a:spcBef>
                  <a:spcPct val="0"/>
                </a:spcBef>
                <a:spcAft>
                  <a:spcPct val="0"/>
                </a:spcAft>
              </a:pPr>
              <a:endParaRPr lang="en-US">
                <a:solidFill>
                  <a:prstClr val="black"/>
                </a:solidFill>
              </a:endParaRPr>
            </a:p>
          </p:txBody>
        </p:sp>
        <p:sp>
          <p:nvSpPr>
            <p:cNvPr id="43" name="Freeform 630"/>
            <p:cNvSpPr>
              <a:spLocks/>
            </p:cNvSpPr>
            <p:nvPr/>
          </p:nvSpPr>
          <p:spPr bwMode="auto">
            <a:xfrm>
              <a:off x="2923" y="2887"/>
              <a:ext cx="548" cy="494"/>
            </a:xfrm>
            <a:custGeom>
              <a:avLst/>
              <a:gdLst>
                <a:gd name="T0" fmla="*/ 428 w 548"/>
                <a:gd name="T1" fmla="*/ 324 h 494"/>
                <a:gd name="T2" fmla="*/ 400 w 548"/>
                <a:gd name="T3" fmla="*/ 356 h 494"/>
                <a:gd name="T4" fmla="*/ 436 w 548"/>
                <a:gd name="T5" fmla="*/ 366 h 494"/>
                <a:gd name="T6" fmla="*/ 458 w 548"/>
                <a:gd name="T7" fmla="*/ 352 h 494"/>
                <a:gd name="T8" fmla="*/ 470 w 548"/>
                <a:gd name="T9" fmla="*/ 376 h 494"/>
                <a:gd name="T10" fmla="*/ 490 w 548"/>
                <a:gd name="T11" fmla="*/ 366 h 494"/>
                <a:gd name="T12" fmla="*/ 516 w 548"/>
                <a:gd name="T13" fmla="*/ 356 h 494"/>
                <a:gd name="T14" fmla="*/ 518 w 548"/>
                <a:gd name="T15" fmla="*/ 388 h 494"/>
                <a:gd name="T16" fmla="*/ 488 w 548"/>
                <a:gd name="T17" fmla="*/ 422 h 494"/>
                <a:gd name="T18" fmla="*/ 504 w 548"/>
                <a:gd name="T19" fmla="*/ 446 h 494"/>
                <a:gd name="T20" fmla="*/ 548 w 548"/>
                <a:gd name="T21" fmla="*/ 472 h 494"/>
                <a:gd name="T22" fmla="*/ 522 w 548"/>
                <a:gd name="T23" fmla="*/ 494 h 494"/>
                <a:gd name="T24" fmla="*/ 476 w 548"/>
                <a:gd name="T25" fmla="*/ 456 h 494"/>
                <a:gd name="T26" fmla="*/ 450 w 548"/>
                <a:gd name="T27" fmla="*/ 444 h 494"/>
                <a:gd name="T28" fmla="*/ 448 w 548"/>
                <a:gd name="T29" fmla="*/ 456 h 494"/>
                <a:gd name="T30" fmla="*/ 434 w 548"/>
                <a:gd name="T31" fmla="*/ 480 h 494"/>
                <a:gd name="T32" fmla="*/ 392 w 548"/>
                <a:gd name="T33" fmla="*/ 482 h 494"/>
                <a:gd name="T34" fmla="*/ 366 w 548"/>
                <a:gd name="T35" fmla="*/ 484 h 494"/>
                <a:gd name="T36" fmla="*/ 342 w 548"/>
                <a:gd name="T37" fmla="*/ 474 h 494"/>
                <a:gd name="T38" fmla="*/ 296 w 548"/>
                <a:gd name="T39" fmla="*/ 440 h 494"/>
                <a:gd name="T40" fmla="*/ 270 w 548"/>
                <a:gd name="T41" fmla="*/ 424 h 494"/>
                <a:gd name="T42" fmla="*/ 218 w 548"/>
                <a:gd name="T43" fmla="*/ 410 h 494"/>
                <a:gd name="T44" fmla="*/ 214 w 548"/>
                <a:gd name="T45" fmla="*/ 428 h 494"/>
                <a:gd name="T46" fmla="*/ 86 w 548"/>
                <a:gd name="T47" fmla="*/ 416 h 494"/>
                <a:gd name="T48" fmla="*/ 14 w 548"/>
                <a:gd name="T49" fmla="*/ 412 h 494"/>
                <a:gd name="T50" fmla="*/ 32 w 548"/>
                <a:gd name="T51" fmla="*/ 390 h 494"/>
                <a:gd name="T52" fmla="*/ 42 w 548"/>
                <a:gd name="T53" fmla="*/ 370 h 494"/>
                <a:gd name="T54" fmla="*/ 34 w 548"/>
                <a:gd name="T55" fmla="*/ 344 h 494"/>
                <a:gd name="T56" fmla="*/ 36 w 548"/>
                <a:gd name="T57" fmla="*/ 318 h 494"/>
                <a:gd name="T58" fmla="*/ 54 w 548"/>
                <a:gd name="T59" fmla="*/ 276 h 494"/>
                <a:gd name="T60" fmla="*/ 54 w 548"/>
                <a:gd name="T61" fmla="*/ 262 h 494"/>
                <a:gd name="T62" fmla="*/ 54 w 548"/>
                <a:gd name="T63" fmla="*/ 250 h 494"/>
                <a:gd name="T64" fmla="*/ 54 w 548"/>
                <a:gd name="T65" fmla="*/ 238 h 494"/>
                <a:gd name="T66" fmla="*/ 50 w 548"/>
                <a:gd name="T67" fmla="*/ 236 h 494"/>
                <a:gd name="T68" fmla="*/ 44 w 548"/>
                <a:gd name="T69" fmla="*/ 214 h 494"/>
                <a:gd name="T70" fmla="*/ 36 w 548"/>
                <a:gd name="T71" fmla="*/ 198 h 494"/>
                <a:gd name="T72" fmla="*/ 26 w 548"/>
                <a:gd name="T73" fmla="*/ 174 h 494"/>
                <a:gd name="T74" fmla="*/ 0 w 548"/>
                <a:gd name="T75" fmla="*/ 136 h 494"/>
                <a:gd name="T76" fmla="*/ 306 w 548"/>
                <a:gd name="T77" fmla="*/ 0 h 494"/>
                <a:gd name="T78" fmla="*/ 314 w 548"/>
                <a:gd name="T79" fmla="*/ 10 h 494"/>
                <a:gd name="T80" fmla="*/ 316 w 548"/>
                <a:gd name="T81" fmla="*/ 40 h 494"/>
                <a:gd name="T82" fmla="*/ 314 w 548"/>
                <a:gd name="T83" fmla="*/ 58 h 494"/>
                <a:gd name="T84" fmla="*/ 336 w 548"/>
                <a:gd name="T85" fmla="*/ 86 h 494"/>
                <a:gd name="T86" fmla="*/ 316 w 548"/>
                <a:gd name="T87" fmla="*/ 110 h 494"/>
                <a:gd name="T88" fmla="*/ 290 w 548"/>
                <a:gd name="T89" fmla="*/ 152 h 494"/>
                <a:gd name="T90" fmla="*/ 274 w 548"/>
                <a:gd name="T91" fmla="*/ 192 h 494"/>
                <a:gd name="T92" fmla="*/ 274 w 548"/>
                <a:gd name="T93" fmla="*/ 218 h 494"/>
                <a:gd name="T94" fmla="*/ 270 w 548"/>
                <a:gd name="T95" fmla="*/ 248 h 494"/>
                <a:gd name="T96" fmla="*/ 262 w 548"/>
                <a:gd name="T97" fmla="*/ 256 h 494"/>
                <a:gd name="T98" fmla="*/ 460 w 548"/>
                <a:gd name="T99" fmla="*/ 290 h 494"/>
                <a:gd name="T100" fmla="*/ 480 w 548"/>
                <a:gd name="T101" fmla="*/ 314 h 4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48" h="494">
                  <a:moveTo>
                    <a:pt x="490" y="340"/>
                  </a:moveTo>
                  <a:lnTo>
                    <a:pt x="428" y="324"/>
                  </a:lnTo>
                  <a:lnTo>
                    <a:pt x="404" y="334"/>
                  </a:lnTo>
                  <a:lnTo>
                    <a:pt x="400" y="356"/>
                  </a:lnTo>
                  <a:lnTo>
                    <a:pt x="416" y="368"/>
                  </a:lnTo>
                  <a:lnTo>
                    <a:pt x="436" y="366"/>
                  </a:lnTo>
                  <a:lnTo>
                    <a:pt x="450" y="354"/>
                  </a:lnTo>
                  <a:lnTo>
                    <a:pt x="458" y="352"/>
                  </a:lnTo>
                  <a:lnTo>
                    <a:pt x="464" y="354"/>
                  </a:lnTo>
                  <a:lnTo>
                    <a:pt x="470" y="376"/>
                  </a:lnTo>
                  <a:lnTo>
                    <a:pt x="478" y="378"/>
                  </a:lnTo>
                  <a:lnTo>
                    <a:pt x="490" y="366"/>
                  </a:lnTo>
                  <a:lnTo>
                    <a:pt x="512" y="354"/>
                  </a:lnTo>
                  <a:lnTo>
                    <a:pt x="516" y="356"/>
                  </a:lnTo>
                  <a:lnTo>
                    <a:pt x="522" y="360"/>
                  </a:lnTo>
                  <a:lnTo>
                    <a:pt x="518" y="388"/>
                  </a:lnTo>
                  <a:lnTo>
                    <a:pt x="496" y="406"/>
                  </a:lnTo>
                  <a:lnTo>
                    <a:pt x="488" y="422"/>
                  </a:lnTo>
                  <a:lnTo>
                    <a:pt x="488" y="428"/>
                  </a:lnTo>
                  <a:lnTo>
                    <a:pt x="504" y="446"/>
                  </a:lnTo>
                  <a:lnTo>
                    <a:pt x="538" y="460"/>
                  </a:lnTo>
                  <a:lnTo>
                    <a:pt x="548" y="472"/>
                  </a:lnTo>
                  <a:lnTo>
                    <a:pt x="544" y="482"/>
                  </a:lnTo>
                  <a:lnTo>
                    <a:pt x="522" y="494"/>
                  </a:lnTo>
                  <a:lnTo>
                    <a:pt x="500" y="466"/>
                  </a:lnTo>
                  <a:lnTo>
                    <a:pt x="476" y="456"/>
                  </a:lnTo>
                  <a:lnTo>
                    <a:pt x="460" y="444"/>
                  </a:lnTo>
                  <a:lnTo>
                    <a:pt x="450" y="444"/>
                  </a:lnTo>
                  <a:lnTo>
                    <a:pt x="448" y="448"/>
                  </a:lnTo>
                  <a:lnTo>
                    <a:pt x="448" y="456"/>
                  </a:lnTo>
                  <a:lnTo>
                    <a:pt x="446" y="462"/>
                  </a:lnTo>
                  <a:lnTo>
                    <a:pt x="434" y="480"/>
                  </a:lnTo>
                  <a:lnTo>
                    <a:pt x="402" y="476"/>
                  </a:lnTo>
                  <a:lnTo>
                    <a:pt x="392" y="482"/>
                  </a:lnTo>
                  <a:lnTo>
                    <a:pt x="382" y="474"/>
                  </a:lnTo>
                  <a:lnTo>
                    <a:pt x="366" y="484"/>
                  </a:lnTo>
                  <a:lnTo>
                    <a:pt x="348" y="480"/>
                  </a:lnTo>
                  <a:lnTo>
                    <a:pt x="342" y="474"/>
                  </a:lnTo>
                  <a:lnTo>
                    <a:pt x="320" y="474"/>
                  </a:lnTo>
                  <a:lnTo>
                    <a:pt x="296" y="440"/>
                  </a:lnTo>
                  <a:lnTo>
                    <a:pt x="284" y="438"/>
                  </a:lnTo>
                  <a:lnTo>
                    <a:pt x="270" y="424"/>
                  </a:lnTo>
                  <a:lnTo>
                    <a:pt x="238" y="410"/>
                  </a:lnTo>
                  <a:lnTo>
                    <a:pt x="218" y="410"/>
                  </a:lnTo>
                  <a:lnTo>
                    <a:pt x="212" y="416"/>
                  </a:lnTo>
                  <a:lnTo>
                    <a:pt x="214" y="428"/>
                  </a:lnTo>
                  <a:lnTo>
                    <a:pt x="200" y="440"/>
                  </a:lnTo>
                  <a:lnTo>
                    <a:pt x="86" y="416"/>
                  </a:lnTo>
                  <a:lnTo>
                    <a:pt x="26" y="426"/>
                  </a:lnTo>
                  <a:lnTo>
                    <a:pt x="14" y="412"/>
                  </a:lnTo>
                  <a:lnTo>
                    <a:pt x="26" y="402"/>
                  </a:lnTo>
                  <a:lnTo>
                    <a:pt x="32" y="390"/>
                  </a:lnTo>
                  <a:lnTo>
                    <a:pt x="38" y="380"/>
                  </a:lnTo>
                  <a:lnTo>
                    <a:pt x="42" y="370"/>
                  </a:lnTo>
                  <a:lnTo>
                    <a:pt x="40" y="352"/>
                  </a:lnTo>
                  <a:lnTo>
                    <a:pt x="34" y="344"/>
                  </a:lnTo>
                  <a:lnTo>
                    <a:pt x="40" y="332"/>
                  </a:lnTo>
                  <a:lnTo>
                    <a:pt x="36" y="318"/>
                  </a:lnTo>
                  <a:lnTo>
                    <a:pt x="54" y="284"/>
                  </a:lnTo>
                  <a:lnTo>
                    <a:pt x="54" y="276"/>
                  </a:lnTo>
                  <a:lnTo>
                    <a:pt x="58" y="270"/>
                  </a:lnTo>
                  <a:lnTo>
                    <a:pt x="54" y="262"/>
                  </a:lnTo>
                  <a:lnTo>
                    <a:pt x="60" y="258"/>
                  </a:lnTo>
                  <a:lnTo>
                    <a:pt x="54" y="250"/>
                  </a:lnTo>
                  <a:lnTo>
                    <a:pt x="56" y="238"/>
                  </a:lnTo>
                  <a:lnTo>
                    <a:pt x="54" y="238"/>
                  </a:lnTo>
                  <a:lnTo>
                    <a:pt x="50" y="236"/>
                  </a:lnTo>
                  <a:lnTo>
                    <a:pt x="42" y="222"/>
                  </a:lnTo>
                  <a:lnTo>
                    <a:pt x="44" y="214"/>
                  </a:lnTo>
                  <a:lnTo>
                    <a:pt x="34" y="202"/>
                  </a:lnTo>
                  <a:lnTo>
                    <a:pt x="36" y="198"/>
                  </a:lnTo>
                  <a:lnTo>
                    <a:pt x="24" y="188"/>
                  </a:lnTo>
                  <a:lnTo>
                    <a:pt x="26" y="174"/>
                  </a:lnTo>
                  <a:lnTo>
                    <a:pt x="24" y="162"/>
                  </a:lnTo>
                  <a:lnTo>
                    <a:pt x="0" y="136"/>
                  </a:lnTo>
                  <a:lnTo>
                    <a:pt x="0" y="8"/>
                  </a:lnTo>
                  <a:lnTo>
                    <a:pt x="306" y="0"/>
                  </a:lnTo>
                  <a:lnTo>
                    <a:pt x="304" y="6"/>
                  </a:lnTo>
                  <a:lnTo>
                    <a:pt x="314" y="10"/>
                  </a:lnTo>
                  <a:lnTo>
                    <a:pt x="306" y="32"/>
                  </a:lnTo>
                  <a:lnTo>
                    <a:pt x="316" y="40"/>
                  </a:lnTo>
                  <a:lnTo>
                    <a:pt x="306" y="46"/>
                  </a:lnTo>
                  <a:lnTo>
                    <a:pt x="314" y="58"/>
                  </a:lnTo>
                  <a:lnTo>
                    <a:pt x="314" y="70"/>
                  </a:lnTo>
                  <a:lnTo>
                    <a:pt x="336" y="86"/>
                  </a:lnTo>
                  <a:lnTo>
                    <a:pt x="324" y="110"/>
                  </a:lnTo>
                  <a:lnTo>
                    <a:pt x="316" y="110"/>
                  </a:lnTo>
                  <a:lnTo>
                    <a:pt x="318" y="126"/>
                  </a:lnTo>
                  <a:lnTo>
                    <a:pt x="290" y="152"/>
                  </a:lnTo>
                  <a:lnTo>
                    <a:pt x="284" y="182"/>
                  </a:lnTo>
                  <a:lnTo>
                    <a:pt x="274" y="192"/>
                  </a:lnTo>
                  <a:lnTo>
                    <a:pt x="278" y="206"/>
                  </a:lnTo>
                  <a:lnTo>
                    <a:pt x="274" y="218"/>
                  </a:lnTo>
                  <a:lnTo>
                    <a:pt x="260" y="224"/>
                  </a:lnTo>
                  <a:lnTo>
                    <a:pt x="270" y="248"/>
                  </a:lnTo>
                  <a:lnTo>
                    <a:pt x="262" y="258"/>
                  </a:lnTo>
                  <a:lnTo>
                    <a:pt x="262" y="256"/>
                  </a:lnTo>
                  <a:lnTo>
                    <a:pt x="470" y="248"/>
                  </a:lnTo>
                  <a:lnTo>
                    <a:pt x="460" y="290"/>
                  </a:lnTo>
                  <a:lnTo>
                    <a:pt x="466" y="302"/>
                  </a:lnTo>
                  <a:lnTo>
                    <a:pt x="480" y="314"/>
                  </a:lnTo>
                  <a:lnTo>
                    <a:pt x="490" y="340"/>
                  </a:lnTo>
                  <a:close/>
                </a:path>
              </a:pathLst>
            </a:custGeom>
            <a:solidFill>
              <a:srgbClr val="00E29C"/>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44" name="Freeform 631"/>
            <p:cNvSpPr>
              <a:spLocks/>
            </p:cNvSpPr>
            <p:nvPr/>
          </p:nvSpPr>
          <p:spPr bwMode="auto">
            <a:xfrm>
              <a:off x="4749" y="1116"/>
              <a:ext cx="168" cy="312"/>
            </a:xfrm>
            <a:custGeom>
              <a:avLst/>
              <a:gdLst>
                <a:gd name="T0" fmla="*/ 144 w 168"/>
                <a:gd name="T1" fmla="*/ 296 h 312"/>
                <a:gd name="T2" fmla="*/ 132 w 168"/>
                <a:gd name="T3" fmla="*/ 282 h 312"/>
                <a:gd name="T4" fmla="*/ 136 w 168"/>
                <a:gd name="T5" fmla="*/ 262 h 312"/>
                <a:gd name="T6" fmla="*/ 126 w 168"/>
                <a:gd name="T7" fmla="*/ 194 h 312"/>
                <a:gd name="T8" fmla="*/ 140 w 168"/>
                <a:gd name="T9" fmla="*/ 136 h 312"/>
                <a:gd name="T10" fmla="*/ 136 w 168"/>
                <a:gd name="T11" fmla="*/ 92 h 312"/>
                <a:gd name="T12" fmla="*/ 150 w 168"/>
                <a:gd name="T13" fmla="*/ 84 h 312"/>
                <a:gd name="T14" fmla="*/ 168 w 168"/>
                <a:gd name="T15" fmla="*/ 56 h 312"/>
                <a:gd name="T16" fmla="*/ 168 w 168"/>
                <a:gd name="T17" fmla="*/ 46 h 312"/>
                <a:gd name="T18" fmla="*/ 156 w 168"/>
                <a:gd name="T19" fmla="*/ 28 h 312"/>
                <a:gd name="T20" fmla="*/ 162 w 168"/>
                <a:gd name="T21" fmla="*/ 8 h 312"/>
                <a:gd name="T22" fmla="*/ 158 w 168"/>
                <a:gd name="T23" fmla="*/ 0 h 312"/>
                <a:gd name="T24" fmla="*/ 0 w 168"/>
                <a:gd name="T25" fmla="*/ 38 h 312"/>
                <a:gd name="T26" fmla="*/ 4 w 168"/>
                <a:gd name="T27" fmla="*/ 46 h 312"/>
                <a:gd name="T28" fmla="*/ 2 w 168"/>
                <a:gd name="T29" fmla="*/ 54 h 312"/>
                <a:gd name="T30" fmla="*/ 6 w 168"/>
                <a:gd name="T31" fmla="*/ 62 h 312"/>
                <a:gd name="T32" fmla="*/ 8 w 168"/>
                <a:gd name="T33" fmla="*/ 82 h 312"/>
                <a:gd name="T34" fmla="*/ 20 w 168"/>
                <a:gd name="T35" fmla="*/ 102 h 312"/>
                <a:gd name="T36" fmla="*/ 18 w 168"/>
                <a:gd name="T37" fmla="*/ 112 h 312"/>
                <a:gd name="T38" fmla="*/ 24 w 168"/>
                <a:gd name="T39" fmla="*/ 126 h 312"/>
                <a:gd name="T40" fmla="*/ 20 w 168"/>
                <a:gd name="T41" fmla="*/ 134 h 312"/>
                <a:gd name="T42" fmla="*/ 18 w 168"/>
                <a:gd name="T43" fmla="*/ 154 h 312"/>
                <a:gd name="T44" fmla="*/ 34 w 168"/>
                <a:gd name="T45" fmla="*/ 190 h 312"/>
                <a:gd name="T46" fmla="*/ 32 w 168"/>
                <a:gd name="T47" fmla="*/ 204 h 312"/>
                <a:gd name="T48" fmla="*/ 34 w 168"/>
                <a:gd name="T49" fmla="*/ 212 h 312"/>
                <a:gd name="T50" fmla="*/ 42 w 168"/>
                <a:gd name="T51" fmla="*/ 204 h 312"/>
                <a:gd name="T52" fmla="*/ 50 w 168"/>
                <a:gd name="T53" fmla="*/ 212 h 312"/>
                <a:gd name="T54" fmla="*/ 68 w 168"/>
                <a:gd name="T55" fmla="*/ 302 h 312"/>
                <a:gd name="T56" fmla="*/ 72 w 168"/>
                <a:gd name="T57" fmla="*/ 312 h 312"/>
                <a:gd name="T58" fmla="*/ 144 w 168"/>
                <a:gd name="T59" fmla="*/ 296 h 31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8" h="312">
                  <a:moveTo>
                    <a:pt x="144" y="296"/>
                  </a:moveTo>
                  <a:lnTo>
                    <a:pt x="132" y="282"/>
                  </a:lnTo>
                  <a:lnTo>
                    <a:pt x="136" y="262"/>
                  </a:lnTo>
                  <a:lnTo>
                    <a:pt x="126" y="194"/>
                  </a:lnTo>
                  <a:lnTo>
                    <a:pt x="140" y="136"/>
                  </a:lnTo>
                  <a:lnTo>
                    <a:pt x="136" y="92"/>
                  </a:lnTo>
                  <a:lnTo>
                    <a:pt x="150" y="84"/>
                  </a:lnTo>
                  <a:lnTo>
                    <a:pt x="168" y="56"/>
                  </a:lnTo>
                  <a:lnTo>
                    <a:pt x="168" y="46"/>
                  </a:lnTo>
                  <a:lnTo>
                    <a:pt x="156" y="28"/>
                  </a:lnTo>
                  <a:lnTo>
                    <a:pt x="162" y="8"/>
                  </a:lnTo>
                  <a:lnTo>
                    <a:pt x="158" y="0"/>
                  </a:lnTo>
                  <a:lnTo>
                    <a:pt x="0" y="38"/>
                  </a:lnTo>
                  <a:lnTo>
                    <a:pt x="4" y="46"/>
                  </a:lnTo>
                  <a:lnTo>
                    <a:pt x="2" y="54"/>
                  </a:lnTo>
                  <a:lnTo>
                    <a:pt x="6" y="62"/>
                  </a:lnTo>
                  <a:lnTo>
                    <a:pt x="8" y="82"/>
                  </a:lnTo>
                  <a:lnTo>
                    <a:pt x="20" y="102"/>
                  </a:lnTo>
                  <a:lnTo>
                    <a:pt x="18" y="112"/>
                  </a:lnTo>
                  <a:lnTo>
                    <a:pt x="24" y="126"/>
                  </a:lnTo>
                  <a:lnTo>
                    <a:pt x="20" y="134"/>
                  </a:lnTo>
                  <a:lnTo>
                    <a:pt x="18" y="154"/>
                  </a:lnTo>
                  <a:lnTo>
                    <a:pt x="34" y="190"/>
                  </a:lnTo>
                  <a:lnTo>
                    <a:pt x="32" y="204"/>
                  </a:lnTo>
                  <a:lnTo>
                    <a:pt x="34" y="212"/>
                  </a:lnTo>
                  <a:lnTo>
                    <a:pt x="42" y="204"/>
                  </a:lnTo>
                  <a:lnTo>
                    <a:pt x="50" y="212"/>
                  </a:lnTo>
                  <a:lnTo>
                    <a:pt x="68" y="302"/>
                  </a:lnTo>
                  <a:lnTo>
                    <a:pt x="72" y="312"/>
                  </a:lnTo>
                  <a:lnTo>
                    <a:pt x="144" y="296"/>
                  </a:lnTo>
                  <a:close/>
                </a:path>
              </a:pathLst>
            </a:custGeom>
            <a:solidFill>
              <a:srgbClr val="00B050"/>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45" name="Freeform 632"/>
            <p:cNvSpPr>
              <a:spLocks/>
            </p:cNvSpPr>
            <p:nvPr/>
          </p:nvSpPr>
          <p:spPr bwMode="auto">
            <a:xfrm>
              <a:off x="4693" y="1628"/>
              <a:ext cx="142" cy="300"/>
            </a:xfrm>
            <a:custGeom>
              <a:avLst/>
              <a:gdLst>
                <a:gd name="T0" fmla="*/ 6 w 142"/>
                <a:gd name="T1" fmla="*/ 242 h 300"/>
                <a:gd name="T2" fmla="*/ 36 w 142"/>
                <a:gd name="T3" fmla="*/ 264 h 300"/>
                <a:gd name="T4" fmla="*/ 50 w 142"/>
                <a:gd name="T5" fmla="*/ 266 h 300"/>
                <a:gd name="T6" fmla="*/ 64 w 142"/>
                <a:gd name="T7" fmla="*/ 274 h 300"/>
                <a:gd name="T8" fmla="*/ 82 w 142"/>
                <a:gd name="T9" fmla="*/ 272 h 300"/>
                <a:gd name="T10" fmla="*/ 86 w 142"/>
                <a:gd name="T11" fmla="*/ 294 h 300"/>
                <a:gd name="T12" fmla="*/ 90 w 142"/>
                <a:gd name="T13" fmla="*/ 300 h 300"/>
                <a:gd name="T14" fmla="*/ 126 w 142"/>
                <a:gd name="T15" fmla="*/ 220 h 300"/>
                <a:gd name="T16" fmla="*/ 124 w 142"/>
                <a:gd name="T17" fmla="*/ 214 h 300"/>
                <a:gd name="T18" fmla="*/ 132 w 142"/>
                <a:gd name="T19" fmla="*/ 208 h 300"/>
                <a:gd name="T20" fmla="*/ 134 w 142"/>
                <a:gd name="T21" fmla="*/ 202 h 300"/>
                <a:gd name="T22" fmla="*/ 132 w 142"/>
                <a:gd name="T23" fmla="*/ 166 h 300"/>
                <a:gd name="T24" fmla="*/ 134 w 142"/>
                <a:gd name="T25" fmla="*/ 162 h 300"/>
                <a:gd name="T26" fmla="*/ 138 w 142"/>
                <a:gd name="T27" fmla="*/ 162 h 300"/>
                <a:gd name="T28" fmla="*/ 142 w 142"/>
                <a:gd name="T29" fmla="*/ 160 h 300"/>
                <a:gd name="T30" fmla="*/ 142 w 142"/>
                <a:gd name="T31" fmla="*/ 124 h 300"/>
                <a:gd name="T32" fmla="*/ 138 w 142"/>
                <a:gd name="T33" fmla="*/ 116 h 300"/>
                <a:gd name="T34" fmla="*/ 126 w 142"/>
                <a:gd name="T35" fmla="*/ 106 h 300"/>
                <a:gd name="T36" fmla="*/ 112 w 142"/>
                <a:gd name="T37" fmla="*/ 102 h 300"/>
                <a:gd name="T38" fmla="*/ 110 w 142"/>
                <a:gd name="T39" fmla="*/ 100 h 300"/>
                <a:gd name="T40" fmla="*/ 108 w 142"/>
                <a:gd name="T41" fmla="*/ 92 h 300"/>
                <a:gd name="T42" fmla="*/ 112 w 142"/>
                <a:gd name="T43" fmla="*/ 76 h 300"/>
                <a:gd name="T44" fmla="*/ 116 w 142"/>
                <a:gd name="T45" fmla="*/ 70 h 300"/>
                <a:gd name="T46" fmla="*/ 120 w 142"/>
                <a:gd name="T47" fmla="*/ 30 h 300"/>
                <a:gd name="T48" fmla="*/ 34 w 142"/>
                <a:gd name="T49" fmla="*/ 0 h 300"/>
                <a:gd name="T50" fmla="*/ 26 w 142"/>
                <a:gd name="T51" fmla="*/ 14 h 300"/>
                <a:gd name="T52" fmla="*/ 16 w 142"/>
                <a:gd name="T53" fmla="*/ 42 h 300"/>
                <a:gd name="T54" fmla="*/ 6 w 142"/>
                <a:gd name="T55" fmla="*/ 56 h 300"/>
                <a:gd name="T56" fmla="*/ 14 w 142"/>
                <a:gd name="T57" fmla="*/ 68 h 300"/>
                <a:gd name="T58" fmla="*/ 12 w 142"/>
                <a:gd name="T59" fmla="*/ 80 h 300"/>
                <a:gd name="T60" fmla="*/ 6 w 142"/>
                <a:gd name="T61" fmla="*/ 86 h 300"/>
                <a:gd name="T62" fmla="*/ 8 w 142"/>
                <a:gd name="T63" fmla="*/ 96 h 300"/>
                <a:gd name="T64" fmla="*/ 6 w 142"/>
                <a:gd name="T65" fmla="*/ 94 h 300"/>
                <a:gd name="T66" fmla="*/ 12 w 142"/>
                <a:gd name="T67" fmla="*/ 110 h 300"/>
                <a:gd name="T68" fmla="*/ 22 w 142"/>
                <a:gd name="T69" fmla="*/ 110 h 300"/>
                <a:gd name="T70" fmla="*/ 28 w 142"/>
                <a:gd name="T71" fmla="*/ 124 h 300"/>
                <a:gd name="T72" fmla="*/ 36 w 142"/>
                <a:gd name="T73" fmla="*/ 126 h 300"/>
                <a:gd name="T74" fmla="*/ 64 w 142"/>
                <a:gd name="T75" fmla="*/ 150 h 300"/>
                <a:gd name="T76" fmla="*/ 34 w 142"/>
                <a:gd name="T77" fmla="*/ 186 h 300"/>
                <a:gd name="T78" fmla="*/ 36 w 142"/>
                <a:gd name="T79" fmla="*/ 190 h 300"/>
                <a:gd name="T80" fmla="*/ 34 w 142"/>
                <a:gd name="T81" fmla="*/ 194 h 300"/>
                <a:gd name="T82" fmla="*/ 16 w 142"/>
                <a:gd name="T83" fmla="*/ 204 h 300"/>
                <a:gd name="T84" fmla="*/ 6 w 142"/>
                <a:gd name="T85" fmla="*/ 216 h 300"/>
                <a:gd name="T86" fmla="*/ 0 w 142"/>
                <a:gd name="T87" fmla="*/ 234 h 300"/>
                <a:gd name="T88" fmla="*/ 6 w 142"/>
                <a:gd name="T89" fmla="*/ 242 h 3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42" h="300">
                  <a:moveTo>
                    <a:pt x="6" y="242"/>
                  </a:moveTo>
                  <a:lnTo>
                    <a:pt x="36" y="264"/>
                  </a:lnTo>
                  <a:lnTo>
                    <a:pt x="50" y="266"/>
                  </a:lnTo>
                  <a:lnTo>
                    <a:pt x="64" y="274"/>
                  </a:lnTo>
                  <a:lnTo>
                    <a:pt x="82" y="272"/>
                  </a:lnTo>
                  <a:lnTo>
                    <a:pt x="86" y="294"/>
                  </a:lnTo>
                  <a:lnTo>
                    <a:pt x="90" y="300"/>
                  </a:lnTo>
                  <a:lnTo>
                    <a:pt x="126" y="220"/>
                  </a:lnTo>
                  <a:lnTo>
                    <a:pt x="124" y="214"/>
                  </a:lnTo>
                  <a:lnTo>
                    <a:pt x="132" y="208"/>
                  </a:lnTo>
                  <a:lnTo>
                    <a:pt x="134" y="202"/>
                  </a:lnTo>
                  <a:lnTo>
                    <a:pt x="132" y="166"/>
                  </a:lnTo>
                  <a:lnTo>
                    <a:pt x="134" y="162"/>
                  </a:lnTo>
                  <a:lnTo>
                    <a:pt x="138" y="162"/>
                  </a:lnTo>
                  <a:lnTo>
                    <a:pt x="142" y="160"/>
                  </a:lnTo>
                  <a:lnTo>
                    <a:pt x="142" y="124"/>
                  </a:lnTo>
                  <a:lnTo>
                    <a:pt x="138" y="116"/>
                  </a:lnTo>
                  <a:lnTo>
                    <a:pt x="126" y="106"/>
                  </a:lnTo>
                  <a:lnTo>
                    <a:pt x="112" y="102"/>
                  </a:lnTo>
                  <a:lnTo>
                    <a:pt x="110" y="100"/>
                  </a:lnTo>
                  <a:lnTo>
                    <a:pt x="108" y="92"/>
                  </a:lnTo>
                  <a:lnTo>
                    <a:pt x="112" y="76"/>
                  </a:lnTo>
                  <a:lnTo>
                    <a:pt x="116" y="70"/>
                  </a:lnTo>
                  <a:lnTo>
                    <a:pt x="120" y="30"/>
                  </a:lnTo>
                  <a:lnTo>
                    <a:pt x="34" y="0"/>
                  </a:lnTo>
                  <a:lnTo>
                    <a:pt x="26" y="14"/>
                  </a:lnTo>
                  <a:lnTo>
                    <a:pt x="16" y="42"/>
                  </a:lnTo>
                  <a:lnTo>
                    <a:pt x="6" y="56"/>
                  </a:lnTo>
                  <a:lnTo>
                    <a:pt x="14" y="68"/>
                  </a:lnTo>
                  <a:lnTo>
                    <a:pt x="12" y="80"/>
                  </a:lnTo>
                  <a:lnTo>
                    <a:pt x="6" y="86"/>
                  </a:lnTo>
                  <a:lnTo>
                    <a:pt x="8" y="96"/>
                  </a:lnTo>
                  <a:lnTo>
                    <a:pt x="6" y="94"/>
                  </a:lnTo>
                  <a:lnTo>
                    <a:pt x="12" y="110"/>
                  </a:lnTo>
                  <a:lnTo>
                    <a:pt x="22" y="110"/>
                  </a:lnTo>
                  <a:lnTo>
                    <a:pt x="28" y="124"/>
                  </a:lnTo>
                  <a:lnTo>
                    <a:pt x="36" y="126"/>
                  </a:lnTo>
                  <a:lnTo>
                    <a:pt x="64" y="150"/>
                  </a:lnTo>
                  <a:lnTo>
                    <a:pt x="34" y="186"/>
                  </a:lnTo>
                  <a:lnTo>
                    <a:pt x="36" y="190"/>
                  </a:lnTo>
                  <a:lnTo>
                    <a:pt x="34" y="194"/>
                  </a:lnTo>
                  <a:lnTo>
                    <a:pt x="16" y="204"/>
                  </a:lnTo>
                  <a:lnTo>
                    <a:pt x="6" y="216"/>
                  </a:lnTo>
                  <a:lnTo>
                    <a:pt x="0" y="234"/>
                  </a:lnTo>
                  <a:lnTo>
                    <a:pt x="6" y="242"/>
                  </a:lnTo>
                  <a:close/>
                </a:path>
              </a:pathLst>
            </a:custGeom>
            <a:solidFill>
              <a:srgbClr val="00B87F"/>
            </a:solidFill>
            <a:ln w="3175">
              <a:solidFill>
                <a:srgbClr val="404040"/>
              </a:solidFill>
              <a:prstDash val="solid"/>
              <a:round/>
              <a:headEnd/>
              <a:tailEnd/>
            </a:ln>
            <a:effectLst>
              <a:outerShdw sx="1000" sy="1000" algn="ctr" rotWithShape="0">
                <a:srgbClr val="000000"/>
              </a:outerShdw>
            </a:effectLst>
          </p:spPr>
          <p:txBody>
            <a:bodyPr/>
            <a:lstStyle/>
            <a:p>
              <a:pPr eaLnBrk="0" fontAlgn="base" hangingPunct="0">
                <a:spcBef>
                  <a:spcPct val="0"/>
                </a:spcBef>
                <a:spcAft>
                  <a:spcPct val="0"/>
                </a:spcAft>
              </a:pPr>
              <a:endParaRPr lang="en-US">
                <a:solidFill>
                  <a:prstClr val="black"/>
                </a:solidFill>
              </a:endParaRPr>
            </a:p>
          </p:txBody>
        </p:sp>
        <p:sp>
          <p:nvSpPr>
            <p:cNvPr id="46" name="Freeform 633"/>
            <p:cNvSpPr>
              <a:spLocks/>
            </p:cNvSpPr>
            <p:nvPr/>
          </p:nvSpPr>
          <p:spPr bwMode="auto">
            <a:xfrm>
              <a:off x="4975" y="1474"/>
              <a:ext cx="66" cy="98"/>
            </a:xfrm>
            <a:custGeom>
              <a:avLst/>
              <a:gdLst>
                <a:gd name="T0" fmla="*/ 18 w 66"/>
                <a:gd name="T1" fmla="*/ 98 h 98"/>
                <a:gd name="T2" fmla="*/ 52 w 66"/>
                <a:gd name="T3" fmla="*/ 78 h 98"/>
                <a:gd name="T4" fmla="*/ 60 w 66"/>
                <a:gd name="T5" fmla="*/ 68 h 98"/>
                <a:gd name="T6" fmla="*/ 62 w 66"/>
                <a:gd name="T7" fmla="*/ 40 h 98"/>
                <a:gd name="T8" fmla="*/ 66 w 66"/>
                <a:gd name="T9" fmla="*/ 36 h 98"/>
                <a:gd name="T10" fmla="*/ 48 w 66"/>
                <a:gd name="T11" fmla="*/ 28 h 98"/>
                <a:gd name="T12" fmla="*/ 46 w 66"/>
                <a:gd name="T13" fmla="*/ 16 h 98"/>
                <a:gd name="T14" fmla="*/ 42 w 66"/>
                <a:gd name="T15" fmla="*/ 16 h 98"/>
                <a:gd name="T16" fmla="*/ 38 w 66"/>
                <a:gd name="T17" fmla="*/ 0 h 98"/>
                <a:gd name="T18" fmla="*/ 0 w 66"/>
                <a:gd name="T19" fmla="*/ 10 h 98"/>
                <a:gd name="T20" fmla="*/ 18 w 66"/>
                <a:gd name="T21" fmla="*/ 86 h 98"/>
                <a:gd name="T22" fmla="*/ 16 w 66"/>
                <a:gd name="T23" fmla="*/ 88 h 98"/>
                <a:gd name="T24" fmla="*/ 18 w 66"/>
                <a:gd name="T25" fmla="*/ 98 h 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 h="98">
                  <a:moveTo>
                    <a:pt x="18" y="98"/>
                  </a:moveTo>
                  <a:lnTo>
                    <a:pt x="52" y="78"/>
                  </a:lnTo>
                  <a:lnTo>
                    <a:pt x="60" y="68"/>
                  </a:lnTo>
                  <a:lnTo>
                    <a:pt x="62" y="40"/>
                  </a:lnTo>
                  <a:lnTo>
                    <a:pt x="66" y="36"/>
                  </a:lnTo>
                  <a:lnTo>
                    <a:pt x="48" y="28"/>
                  </a:lnTo>
                  <a:lnTo>
                    <a:pt x="46" y="16"/>
                  </a:lnTo>
                  <a:lnTo>
                    <a:pt x="42" y="16"/>
                  </a:lnTo>
                  <a:lnTo>
                    <a:pt x="38" y="0"/>
                  </a:lnTo>
                  <a:lnTo>
                    <a:pt x="0" y="10"/>
                  </a:lnTo>
                  <a:lnTo>
                    <a:pt x="18" y="86"/>
                  </a:lnTo>
                  <a:lnTo>
                    <a:pt x="16" y="88"/>
                  </a:lnTo>
                  <a:lnTo>
                    <a:pt x="18" y="98"/>
                  </a:lnTo>
                  <a:close/>
                </a:path>
              </a:pathLst>
            </a:custGeom>
            <a:solidFill>
              <a:srgbClr val="00B050"/>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47" name="Freeform 634"/>
            <p:cNvSpPr>
              <a:spLocks/>
            </p:cNvSpPr>
            <p:nvPr/>
          </p:nvSpPr>
          <p:spPr bwMode="auto">
            <a:xfrm>
              <a:off x="4025" y="2519"/>
              <a:ext cx="510" cy="388"/>
            </a:xfrm>
            <a:custGeom>
              <a:avLst/>
              <a:gdLst>
                <a:gd name="T0" fmla="*/ 298 w 510"/>
                <a:gd name="T1" fmla="*/ 378 h 388"/>
                <a:gd name="T2" fmla="*/ 316 w 510"/>
                <a:gd name="T3" fmla="*/ 362 h 388"/>
                <a:gd name="T4" fmla="*/ 332 w 510"/>
                <a:gd name="T5" fmla="*/ 352 h 388"/>
                <a:gd name="T6" fmla="*/ 312 w 510"/>
                <a:gd name="T7" fmla="*/ 324 h 388"/>
                <a:gd name="T8" fmla="*/ 374 w 510"/>
                <a:gd name="T9" fmla="*/ 310 h 388"/>
                <a:gd name="T10" fmla="*/ 420 w 510"/>
                <a:gd name="T11" fmla="*/ 262 h 388"/>
                <a:gd name="T12" fmla="*/ 432 w 510"/>
                <a:gd name="T13" fmla="*/ 254 h 388"/>
                <a:gd name="T14" fmla="*/ 450 w 510"/>
                <a:gd name="T15" fmla="*/ 232 h 388"/>
                <a:gd name="T16" fmla="*/ 464 w 510"/>
                <a:gd name="T17" fmla="*/ 208 h 388"/>
                <a:gd name="T18" fmla="*/ 468 w 510"/>
                <a:gd name="T19" fmla="*/ 186 h 388"/>
                <a:gd name="T20" fmla="*/ 510 w 510"/>
                <a:gd name="T21" fmla="*/ 130 h 388"/>
                <a:gd name="T22" fmla="*/ 376 w 510"/>
                <a:gd name="T23" fmla="*/ 20 h 388"/>
                <a:gd name="T24" fmla="*/ 258 w 510"/>
                <a:gd name="T25" fmla="*/ 20 h 388"/>
                <a:gd name="T26" fmla="*/ 232 w 510"/>
                <a:gd name="T27" fmla="*/ 10 h 388"/>
                <a:gd name="T28" fmla="*/ 90 w 510"/>
                <a:gd name="T29" fmla="*/ 10 h 388"/>
                <a:gd name="T30" fmla="*/ 62 w 510"/>
                <a:gd name="T31" fmla="*/ 24 h 388"/>
                <a:gd name="T32" fmla="*/ 52 w 510"/>
                <a:gd name="T33" fmla="*/ 32 h 388"/>
                <a:gd name="T34" fmla="*/ 22 w 510"/>
                <a:gd name="T35" fmla="*/ 44 h 388"/>
                <a:gd name="T36" fmla="*/ 10 w 510"/>
                <a:gd name="T37" fmla="*/ 64 h 388"/>
                <a:gd name="T38" fmla="*/ 38 w 510"/>
                <a:gd name="T39" fmla="*/ 112 h 388"/>
                <a:gd name="T40" fmla="*/ 60 w 510"/>
                <a:gd name="T41" fmla="*/ 124 h 388"/>
                <a:gd name="T42" fmla="*/ 72 w 510"/>
                <a:gd name="T43" fmla="*/ 146 h 388"/>
                <a:gd name="T44" fmla="*/ 90 w 510"/>
                <a:gd name="T45" fmla="*/ 164 h 388"/>
                <a:gd name="T46" fmla="*/ 124 w 510"/>
                <a:gd name="T47" fmla="*/ 186 h 388"/>
                <a:gd name="T48" fmla="*/ 136 w 510"/>
                <a:gd name="T49" fmla="*/ 204 h 388"/>
                <a:gd name="T50" fmla="*/ 168 w 510"/>
                <a:gd name="T51" fmla="*/ 238 h 388"/>
                <a:gd name="T52" fmla="*/ 180 w 510"/>
                <a:gd name="T53" fmla="*/ 250 h 388"/>
                <a:gd name="T54" fmla="*/ 190 w 510"/>
                <a:gd name="T55" fmla="*/ 260 h 388"/>
                <a:gd name="T56" fmla="*/ 222 w 510"/>
                <a:gd name="T57" fmla="*/ 282 h 388"/>
                <a:gd name="T58" fmla="*/ 238 w 510"/>
                <a:gd name="T59" fmla="*/ 324 h 388"/>
                <a:gd name="T60" fmla="*/ 272 w 510"/>
                <a:gd name="T61" fmla="*/ 356 h 388"/>
                <a:gd name="T62" fmla="*/ 302 w 510"/>
                <a:gd name="T63" fmla="*/ 388 h 3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10" h="388">
                  <a:moveTo>
                    <a:pt x="302" y="388"/>
                  </a:moveTo>
                  <a:lnTo>
                    <a:pt x="298" y="378"/>
                  </a:lnTo>
                  <a:lnTo>
                    <a:pt x="300" y="374"/>
                  </a:lnTo>
                  <a:lnTo>
                    <a:pt x="316" y="362"/>
                  </a:lnTo>
                  <a:lnTo>
                    <a:pt x="326" y="360"/>
                  </a:lnTo>
                  <a:lnTo>
                    <a:pt x="332" y="352"/>
                  </a:lnTo>
                  <a:lnTo>
                    <a:pt x="314" y="328"/>
                  </a:lnTo>
                  <a:lnTo>
                    <a:pt x="312" y="324"/>
                  </a:lnTo>
                  <a:lnTo>
                    <a:pt x="314" y="320"/>
                  </a:lnTo>
                  <a:lnTo>
                    <a:pt x="374" y="310"/>
                  </a:lnTo>
                  <a:lnTo>
                    <a:pt x="382" y="306"/>
                  </a:lnTo>
                  <a:lnTo>
                    <a:pt x="420" y="262"/>
                  </a:lnTo>
                  <a:lnTo>
                    <a:pt x="424" y="262"/>
                  </a:lnTo>
                  <a:lnTo>
                    <a:pt x="432" y="254"/>
                  </a:lnTo>
                  <a:lnTo>
                    <a:pt x="434" y="240"/>
                  </a:lnTo>
                  <a:lnTo>
                    <a:pt x="450" y="232"/>
                  </a:lnTo>
                  <a:lnTo>
                    <a:pt x="460" y="220"/>
                  </a:lnTo>
                  <a:lnTo>
                    <a:pt x="464" y="208"/>
                  </a:lnTo>
                  <a:lnTo>
                    <a:pt x="458" y="198"/>
                  </a:lnTo>
                  <a:lnTo>
                    <a:pt x="468" y="186"/>
                  </a:lnTo>
                  <a:lnTo>
                    <a:pt x="486" y="146"/>
                  </a:lnTo>
                  <a:lnTo>
                    <a:pt x="510" y="130"/>
                  </a:lnTo>
                  <a:lnTo>
                    <a:pt x="510" y="120"/>
                  </a:lnTo>
                  <a:lnTo>
                    <a:pt x="376" y="20"/>
                  </a:lnTo>
                  <a:lnTo>
                    <a:pt x="260" y="38"/>
                  </a:lnTo>
                  <a:lnTo>
                    <a:pt x="258" y="20"/>
                  </a:lnTo>
                  <a:lnTo>
                    <a:pt x="240" y="2"/>
                  </a:lnTo>
                  <a:lnTo>
                    <a:pt x="232" y="10"/>
                  </a:lnTo>
                  <a:lnTo>
                    <a:pt x="228" y="0"/>
                  </a:lnTo>
                  <a:lnTo>
                    <a:pt x="90" y="10"/>
                  </a:lnTo>
                  <a:lnTo>
                    <a:pt x="86" y="16"/>
                  </a:lnTo>
                  <a:lnTo>
                    <a:pt x="62" y="24"/>
                  </a:lnTo>
                  <a:lnTo>
                    <a:pt x="56" y="34"/>
                  </a:lnTo>
                  <a:lnTo>
                    <a:pt x="52" y="32"/>
                  </a:lnTo>
                  <a:lnTo>
                    <a:pt x="20" y="44"/>
                  </a:lnTo>
                  <a:lnTo>
                    <a:pt x="22" y="44"/>
                  </a:lnTo>
                  <a:lnTo>
                    <a:pt x="20" y="56"/>
                  </a:lnTo>
                  <a:lnTo>
                    <a:pt x="10" y="64"/>
                  </a:lnTo>
                  <a:lnTo>
                    <a:pt x="0" y="86"/>
                  </a:lnTo>
                  <a:lnTo>
                    <a:pt x="38" y="112"/>
                  </a:lnTo>
                  <a:lnTo>
                    <a:pt x="52" y="110"/>
                  </a:lnTo>
                  <a:lnTo>
                    <a:pt x="60" y="124"/>
                  </a:lnTo>
                  <a:lnTo>
                    <a:pt x="72" y="146"/>
                  </a:lnTo>
                  <a:lnTo>
                    <a:pt x="90" y="164"/>
                  </a:lnTo>
                  <a:lnTo>
                    <a:pt x="94" y="172"/>
                  </a:lnTo>
                  <a:lnTo>
                    <a:pt x="124" y="186"/>
                  </a:lnTo>
                  <a:lnTo>
                    <a:pt x="136" y="204"/>
                  </a:lnTo>
                  <a:lnTo>
                    <a:pt x="168" y="224"/>
                  </a:lnTo>
                  <a:lnTo>
                    <a:pt x="168" y="238"/>
                  </a:lnTo>
                  <a:lnTo>
                    <a:pt x="180" y="242"/>
                  </a:lnTo>
                  <a:lnTo>
                    <a:pt x="180" y="250"/>
                  </a:lnTo>
                  <a:lnTo>
                    <a:pt x="190" y="254"/>
                  </a:lnTo>
                  <a:lnTo>
                    <a:pt x="190" y="260"/>
                  </a:lnTo>
                  <a:lnTo>
                    <a:pt x="222" y="276"/>
                  </a:lnTo>
                  <a:lnTo>
                    <a:pt x="222" y="282"/>
                  </a:lnTo>
                  <a:lnTo>
                    <a:pt x="236" y="306"/>
                  </a:lnTo>
                  <a:lnTo>
                    <a:pt x="238" y="324"/>
                  </a:lnTo>
                  <a:lnTo>
                    <a:pt x="256" y="332"/>
                  </a:lnTo>
                  <a:lnTo>
                    <a:pt x="272" y="356"/>
                  </a:lnTo>
                  <a:lnTo>
                    <a:pt x="274" y="380"/>
                  </a:lnTo>
                  <a:lnTo>
                    <a:pt x="302" y="388"/>
                  </a:lnTo>
                  <a:close/>
                </a:path>
              </a:pathLst>
            </a:custGeom>
            <a:solidFill>
              <a:srgbClr val="00E266"/>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48" name="Freeform 635"/>
            <p:cNvSpPr>
              <a:spLocks/>
            </p:cNvSpPr>
            <p:nvPr/>
          </p:nvSpPr>
          <p:spPr bwMode="auto">
            <a:xfrm>
              <a:off x="4713" y="2054"/>
              <a:ext cx="54" cy="124"/>
            </a:xfrm>
            <a:custGeom>
              <a:avLst/>
              <a:gdLst>
                <a:gd name="T0" fmla="*/ 10 w 54"/>
                <a:gd name="T1" fmla="*/ 18 h 124"/>
                <a:gd name="T2" fmla="*/ 18 w 54"/>
                <a:gd name="T3" fmla="*/ 20 h 124"/>
                <a:gd name="T4" fmla="*/ 18 w 54"/>
                <a:gd name="T5" fmla="*/ 30 h 124"/>
                <a:gd name="T6" fmla="*/ 10 w 54"/>
                <a:gd name="T7" fmla="*/ 34 h 124"/>
                <a:gd name="T8" fmla="*/ 0 w 54"/>
                <a:gd name="T9" fmla="*/ 88 h 124"/>
                <a:gd name="T10" fmla="*/ 10 w 54"/>
                <a:gd name="T11" fmla="*/ 120 h 124"/>
                <a:gd name="T12" fmla="*/ 16 w 54"/>
                <a:gd name="T13" fmla="*/ 124 h 124"/>
                <a:gd name="T14" fmla="*/ 24 w 54"/>
                <a:gd name="T15" fmla="*/ 122 h 124"/>
                <a:gd name="T16" fmla="*/ 28 w 54"/>
                <a:gd name="T17" fmla="*/ 116 h 124"/>
                <a:gd name="T18" fmla="*/ 54 w 54"/>
                <a:gd name="T19" fmla="*/ 0 h 124"/>
                <a:gd name="T20" fmla="*/ 10 w 54"/>
                <a:gd name="T21" fmla="*/ 18 h 1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 h="124">
                  <a:moveTo>
                    <a:pt x="10" y="18"/>
                  </a:moveTo>
                  <a:lnTo>
                    <a:pt x="18" y="20"/>
                  </a:lnTo>
                  <a:lnTo>
                    <a:pt x="18" y="30"/>
                  </a:lnTo>
                  <a:lnTo>
                    <a:pt x="10" y="34"/>
                  </a:lnTo>
                  <a:lnTo>
                    <a:pt x="0" y="88"/>
                  </a:lnTo>
                  <a:lnTo>
                    <a:pt x="10" y="120"/>
                  </a:lnTo>
                  <a:lnTo>
                    <a:pt x="16" y="124"/>
                  </a:lnTo>
                  <a:lnTo>
                    <a:pt x="24" y="122"/>
                  </a:lnTo>
                  <a:lnTo>
                    <a:pt x="28" y="116"/>
                  </a:lnTo>
                  <a:lnTo>
                    <a:pt x="54" y="0"/>
                  </a:lnTo>
                  <a:lnTo>
                    <a:pt x="10" y="18"/>
                  </a:lnTo>
                  <a:close/>
                </a:path>
              </a:pathLst>
            </a:custGeom>
            <a:solidFill>
              <a:srgbClr val="00B050"/>
            </a:solidFill>
            <a:ln w="3175">
              <a:solidFill>
                <a:srgbClr val="404040"/>
              </a:solidFill>
              <a:prstDash val="solid"/>
              <a:round/>
              <a:headEnd/>
              <a:tailEnd/>
            </a:ln>
            <a:effectLst>
              <a:outerShdw sx="1000" sy="1000" algn="ctr" rotWithShape="0">
                <a:srgbClr val="000000"/>
              </a:outerShdw>
            </a:effectLst>
          </p:spPr>
          <p:txBody>
            <a:bodyPr/>
            <a:lstStyle/>
            <a:p>
              <a:pPr eaLnBrk="0" fontAlgn="base" hangingPunct="0">
                <a:spcBef>
                  <a:spcPct val="0"/>
                </a:spcBef>
                <a:spcAft>
                  <a:spcPct val="0"/>
                </a:spcAft>
              </a:pPr>
              <a:endParaRPr lang="en-US">
                <a:solidFill>
                  <a:prstClr val="black"/>
                </a:solidFill>
              </a:endParaRPr>
            </a:p>
          </p:txBody>
        </p:sp>
        <p:sp>
          <p:nvSpPr>
            <p:cNvPr id="49" name="Freeform 636"/>
            <p:cNvSpPr>
              <a:spLocks/>
            </p:cNvSpPr>
            <p:nvPr/>
          </p:nvSpPr>
          <p:spPr bwMode="auto">
            <a:xfrm>
              <a:off x="320" y="532"/>
              <a:ext cx="658" cy="490"/>
            </a:xfrm>
            <a:custGeom>
              <a:avLst/>
              <a:gdLst>
                <a:gd name="T0" fmla="*/ 658 w 658"/>
                <a:gd name="T1" fmla="*/ 124 h 490"/>
                <a:gd name="T2" fmla="*/ 588 w 658"/>
                <a:gd name="T3" fmla="*/ 470 h 490"/>
                <a:gd name="T4" fmla="*/ 584 w 658"/>
                <a:gd name="T5" fmla="*/ 490 h 490"/>
                <a:gd name="T6" fmla="*/ 394 w 658"/>
                <a:gd name="T7" fmla="*/ 450 h 490"/>
                <a:gd name="T8" fmla="*/ 342 w 658"/>
                <a:gd name="T9" fmla="*/ 448 h 490"/>
                <a:gd name="T10" fmla="*/ 290 w 658"/>
                <a:gd name="T11" fmla="*/ 450 h 490"/>
                <a:gd name="T12" fmla="*/ 258 w 658"/>
                <a:gd name="T13" fmla="*/ 440 h 490"/>
                <a:gd name="T14" fmla="*/ 196 w 658"/>
                <a:gd name="T15" fmla="*/ 428 h 490"/>
                <a:gd name="T16" fmla="*/ 136 w 658"/>
                <a:gd name="T17" fmla="*/ 420 h 490"/>
                <a:gd name="T18" fmla="*/ 72 w 658"/>
                <a:gd name="T19" fmla="*/ 398 h 490"/>
                <a:gd name="T20" fmla="*/ 76 w 658"/>
                <a:gd name="T21" fmla="*/ 346 h 490"/>
                <a:gd name="T22" fmla="*/ 8 w 658"/>
                <a:gd name="T23" fmla="*/ 292 h 490"/>
                <a:gd name="T24" fmla="*/ 8 w 658"/>
                <a:gd name="T25" fmla="*/ 248 h 490"/>
                <a:gd name="T26" fmla="*/ 8 w 658"/>
                <a:gd name="T27" fmla="*/ 272 h 490"/>
                <a:gd name="T28" fmla="*/ 16 w 658"/>
                <a:gd name="T29" fmla="*/ 270 h 490"/>
                <a:gd name="T30" fmla="*/ 24 w 658"/>
                <a:gd name="T31" fmla="*/ 236 h 490"/>
                <a:gd name="T32" fmla="*/ 14 w 658"/>
                <a:gd name="T33" fmla="*/ 232 h 490"/>
                <a:gd name="T34" fmla="*/ 16 w 658"/>
                <a:gd name="T35" fmla="*/ 218 h 490"/>
                <a:gd name="T36" fmla="*/ 28 w 658"/>
                <a:gd name="T37" fmla="*/ 202 h 490"/>
                <a:gd name="T38" fmla="*/ 16 w 658"/>
                <a:gd name="T39" fmla="*/ 200 h 490"/>
                <a:gd name="T40" fmla="*/ 18 w 658"/>
                <a:gd name="T41" fmla="*/ 98 h 490"/>
                <a:gd name="T42" fmla="*/ 8 w 658"/>
                <a:gd name="T43" fmla="*/ 54 h 490"/>
                <a:gd name="T44" fmla="*/ 22 w 658"/>
                <a:gd name="T45" fmla="*/ 28 h 490"/>
                <a:gd name="T46" fmla="*/ 82 w 658"/>
                <a:gd name="T47" fmla="*/ 64 h 490"/>
                <a:gd name="T48" fmla="*/ 152 w 658"/>
                <a:gd name="T49" fmla="*/ 98 h 490"/>
                <a:gd name="T50" fmla="*/ 172 w 658"/>
                <a:gd name="T51" fmla="*/ 114 h 490"/>
                <a:gd name="T52" fmla="*/ 162 w 658"/>
                <a:gd name="T53" fmla="*/ 130 h 490"/>
                <a:gd name="T54" fmla="*/ 124 w 658"/>
                <a:gd name="T55" fmla="*/ 162 h 490"/>
                <a:gd name="T56" fmla="*/ 132 w 658"/>
                <a:gd name="T57" fmla="*/ 184 h 490"/>
                <a:gd name="T58" fmla="*/ 132 w 658"/>
                <a:gd name="T59" fmla="*/ 172 h 490"/>
                <a:gd name="T60" fmla="*/ 156 w 658"/>
                <a:gd name="T61" fmla="*/ 158 h 490"/>
                <a:gd name="T62" fmla="*/ 184 w 658"/>
                <a:gd name="T63" fmla="*/ 138 h 490"/>
                <a:gd name="T64" fmla="*/ 188 w 658"/>
                <a:gd name="T65" fmla="*/ 152 h 490"/>
                <a:gd name="T66" fmla="*/ 206 w 658"/>
                <a:gd name="T67" fmla="*/ 112 h 490"/>
                <a:gd name="T68" fmla="*/ 192 w 658"/>
                <a:gd name="T69" fmla="*/ 64 h 490"/>
                <a:gd name="T70" fmla="*/ 200 w 658"/>
                <a:gd name="T71" fmla="*/ 62 h 490"/>
                <a:gd name="T72" fmla="*/ 214 w 658"/>
                <a:gd name="T73" fmla="*/ 40 h 490"/>
                <a:gd name="T74" fmla="*/ 222 w 658"/>
                <a:gd name="T75" fmla="*/ 44 h 490"/>
                <a:gd name="T76" fmla="*/ 222 w 658"/>
                <a:gd name="T77" fmla="*/ 36 h 490"/>
                <a:gd name="T78" fmla="*/ 200 w 658"/>
                <a:gd name="T79" fmla="*/ 26 h 490"/>
                <a:gd name="T80" fmla="*/ 194 w 658"/>
                <a:gd name="T81" fmla="*/ 0 h 4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58" h="490">
                  <a:moveTo>
                    <a:pt x="286" y="26"/>
                  </a:moveTo>
                  <a:lnTo>
                    <a:pt x="658" y="124"/>
                  </a:lnTo>
                  <a:lnTo>
                    <a:pt x="582" y="442"/>
                  </a:lnTo>
                  <a:lnTo>
                    <a:pt x="588" y="470"/>
                  </a:lnTo>
                  <a:lnTo>
                    <a:pt x="580" y="478"/>
                  </a:lnTo>
                  <a:lnTo>
                    <a:pt x="584" y="490"/>
                  </a:lnTo>
                  <a:lnTo>
                    <a:pt x="404" y="446"/>
                  </a:lnTo>
                  <a:lnTo>
                    <a:pt x="394" y="450"/>
                  </a:lnTo>
                  <a:lnTo>
                    <a:pt x="352" y="442"/>
                  </a:lnTo>
                  <a:lnTo>
                    <a:pt x="342" y="448"/>
                  </a:lnTo>
                  <a:lnTo>
                    <a:pt x="316" y="446"/>
                  </a:lnTo>
                  <a:lnTo>
                    <a:pt x="290" y="450"/>
                  </a:lnTo>
                  <a:lnTo>
                    <a:pt x="268" y="448"/>
                  </a:lnTo>
                  <a:lnTo>
                    <a:pt x="258" y="440"/>
                  </a:lnTo>
                  <a:lnTo>
                    <a:pt x="206" y="442"/>
                  </a:lnTo>
                  <a:lnTo>
                    <a:pt x="196" y="428"/>
                  </a:lnTo>
                  <a:lnTo>
                    <a:pt x="154" y="414"/>
                  </a:lnTo>
                  <a:lnTo>
                    <a:pt x="136" y="420"/>
                  </a:lnTo>
                  <a:lnTo>
                    <a:pt x="108" y="422"/>
                  </a:lnTo>
                  <a:lnTo>
                    <a:pt x="72" y="398"/>
                  </a:lnTo>
                  <a:lnTo>
                    <a:pt x="78" y="360"/>
                  </a:lnTo>
                  <a:lnTo>
                    <a:pt x="76" y="346"/>
                  </a:lnTo>
                  <a:lnTo>
                    <a:pt x="42" y="302"/>
                  </a:lnTo>
                  <a:lnTo>
                    <a:pt x="8" y="292"/>
                  </a:lnTo>
                  <a:lnTo>
                    <a:pt x="0" y="282"/>
                  </a:lnTo>
                  <a:lnTo>
                    <a:pt x="8" y="248"/>
                  </a:lnTo>
                  <a:lnTo>
                    <a:pt x="12" y="254"/>
                  </a:lnTo>
                  <a:lnTo>
                    <a:pt x="8" y="272"/>
                  </a:lnTo>
                  <a:lnTo>
                    <a:pt x="14" y="274"/>
                  </a:lnTo>
                  <a:lnTo>
                    <a:pt x="16" y="270"/>
                  </a:lnTo>
                  <a:lnTo>
                    <a:pt x="24" y="240"/>
                  </a:lnTo>
                  <a:lnTo>
                    <a:pt x="24" y="236"/>
                  </a:lnTo>
                  <a:lnTo>
                    <a:pt x="18" y="236"/>
                  </a:lnTo>
                  <a:lnTo>
                    <a:pt x="14" y="232"/>
                  </a:lnTo>
                  <a:lnTo>
                    <a:pt x="12" y="228"/>
                  </a:lnTo>
                  <a:lnTo>
                    <a:pt x="16" y="218"/>
                  </a:lnTo>
                  <a:lnTo>
                    <a:pt x="24" y="210"/>
                  </a:lnTo>
                  <a:lnTo>
                    <a:pt x="28" y="202"/>
                  </a:lnTo>
                  <a:lnTo>
                    <a:pt x="26" y="192"/>
                  </a:lnTo>
                  <a:lnTo>
                    <a:pt x="16" y="200"/>
                  </a:lnTo>
                  <a:lnTo>
                    <a:pt x="14" y="198"/>
                  </a:lnTo>
                  <a:lnTo>
                    <a:pt x="18" y="98"/>
                  </a:lnTo>
                  <a:lnTo>
                    <a:pt x="8" y="66"/>
                  </a:lnTo>
                  <a:lnTo>
                    <a:pt x="8" y="54"/>
                  </a:lnTo>
                  <a:lnTo>
                    <a:pt x="14" y="40"/>
                  </a:lnTo>
                  <a:lnTo>
                    <a:pt x="22" y="28"/>
                  </a:lnTo>
                  <a:lnTo>
                    <a:pt x="30" y="22"/>
                  </a:lnTo>
                  <a:lnTo>
                    <a:pt x="82" y="64"/>
                  </a:lnTo>
                  <a:lnTo>
                    <a:pt x="134" y="84"/>
                  </a:lnTo>
                  <a:lnTo>
                    <a:pt x="152" y="98"/>
                  </a:lnTo>
                  <a:lnTo>
                    <a:pt x="170" y="102"/>
                  </a:lnTo>
                  <a:lnTo>
                    <a:pt x="172" y="114"/>
                  </a:lnTo>
                  <a:lnTo>
                    <a:pt x="164" y="128"/>
                  </a:lnTo>
                  <a:lnTo>
                    <a:pt x="162" y="130"/>
                  </a:lnTo>
                  <a:lnTo>
                    <a:pt x="152" y="132"/>
                  </a:lnTo>
                  <a:lnTo>
                    <a:pt x="124" y="162"/>
                  </a:lnTo>
                  <a:lnTo>
                    <a:pt x="120" y="180"/>
                  </a:lnTo>
                  <a:lnTo>
                    <a:pt x="132" y="184"/>
                  </a:lnTo>
                  <a:lnTo>
                    <a:pt x="136" y="174"/>
                  </a:lnTo>
                  <a:lnTo>
                    <a:pt x="132" y="172"/>
                  </a:lnTo>
                  <a:lnTo>
                    <a:pt x="138" y="166"/>
                  </a:lnTo>
                  <a:lnTo>
                    <a:pt x="156" y="158"/>
                  </a:lnTo>
                  <a:lnTo>
                    <a:pt x="174" y="140"/>
                  </a:lnTo>
                  <a:lnTo>
                    <a:pt x="184" y="138"/>
                  </a:lnTo>
                  <a:lnTo>
                    <a:pt x="186" y="142"/>
                  </a:lnTo>
                  <a:lnTo>
                    <a:pt x="188" y="152"/>
                  </a:lnTo>
                  <a:lnTo>
                    <a:pt x="190" y="154"/>
                  </a:lnTo>
                  <a:lnTo>
                    <a:pt x="206" y="112"/>
                  </a:lnTo>
                  <a:lnTo>
                    <a:pt x="204" y="80"/>
                  </a:lnTo>
                  <a:lnTo>
                    <a:pt x="192" y="64"/>
                  </a:lnTo>
                  <a:lnTo>
                    <a:pt x="192" y="62"/>
                  </a:lnTo>
                  <a:lnTo>
                    <a:pt x="200" y="62"/>
                  </a:lnTo>
                  <a:lnTo>
                    <a:pt x="208" y="54"/>
                  </a:lnTo>
                  <a:lnTo>
                    <a:pt x="214" y="40"/>
                  </a:lnTo>
                  <a:lnTo>
                    <a:pt x="218" y="40"/>
                  </a:lnTo>
                  <a:lnTo>
                    <a:pt x="222" y="44"/>
                  </a:lnTo>
                  <a:lnTo>
                    <a:pt x="226" y="44"/>
                  </a:lnTo>
                  <a:lnTo>
                    <a:pt x="222" y="36"/>
                  </a:lnTo>
                  <a:lnTo>
                    <a:pt x="210" y="28"/>
                  </a:lnTo>
                  <a:lnTo>
                    <a:pt x="200" y="26"/>
                  </a:lnTo>
                  <a:lnTo>
                    <a:pt x="196" y="14"/>
                  </a:lnTo>
                  <a:lnTo>
                    <a:pt x="194" y="0"/>
                  </a:lnTo>
                  <a:lnTo>
                    <a:pt x="286" y="26"/>
                  </a:lnTo>
                  <a:close/>
                </a:path>
              </a:pathLst>
            </a:custGeom>
            <a:solidFill>
              <a:srgbClr val="65FFCF"/>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50" name="Freeform 637"/>
            <p:cNvSpPr>
              <a:spLocks/>
            </p:cNvSpPr>
            <p:nvPr/>
          </p:nvSpPr>
          <p:spPr bwMode="auto">
            <a:xfrm>
              <a:off x="3961" y="1934"/>
              <a:ext cx="782" cy="427"/>
            </a:xfrm>
            <a:custGeom>
              <a:avLst/>
              <a:gdLst>
                <a:gd name="T0" fmla="*/ 202 w 782"/>
                <a:gd name="T1" fmla="*/ 401 h 427"/>
                <a:gd name="T2" fmla="*/ 54 w 782"/>
                <a:gd name="T3" fmla="*/ 411 h 427"/>
                <a:gd name="T4" fmla="*/ 78 w 782"/>
                <a:gd name="T5" fmla="*/ 389 h 427"/>
                <a:gd name="T6" fmla="*/ 92 w 782"/>
                <a:gd name="T7" fmla="*/ 369 h 427"/>
                <a:gd name="T8" fmla="*/ 156 w 782"/>
                <a:gd name="T9" fmla="*/ 297 h 427"/>
                <a:gd name="T10" fmla="*/ 160 w 782"/>
                <a:gd name="T11" fmla="*/ 299 h 427"/>
                <a:gd name="T12" fmla="*/ 162 w 782"/>
                <a:gd name="T13" fmla="*/ 309 h 427"/>
                <a:gd name="T14" fmla="*/ 174 w 782"/>
                <a:gd name="T15" fmla="*/ 325 h 427"/>
                <a:gd name="T16" fmla="*/ 216 w 782"/>
                <a:gd name="T17" fmla="*/ 321 h 427"/>
                <a:gd name="T18" fmla="*/ 236 w 782"/>
                <a:gd name="T19" fmla="*/ 323 h 427"/>
                <a:gd name="T20" fmla="*/ 270 w 782"/>
                <a:gd name="T21" fmla="*/ 305 h 427"/>
                <a:gd name="T22" fmla="*/ 268 w 782"/>
                <a:gd name="T23" fmla="*/ 295 h 427"/>
                <a:gd name="T24" fmla="*/ 300 w 782"/>
                <a:gd name="T25" fmla="*/ 285 h 427"/>
                <a:gd name="T26" fmla="*/ 324 w 782"/>
                <a:gd name="T27" fmla="*/ 273 h 427"/>
                <a:gd name="T28" fmla="*/ 328 w 782"/>
                <a:gd name="T29" fmla="*/ 259 h 427"/>
                <a:gd name="T30" fmla="*/ 342 w 782"/>
                <a:gd name="T31" fmla="*/ 208 h 427"/>
                <a:gd name="T32" fmla="*/ 356 w 782"/>
                <a:gd name="T33" fmla="*/ 174 h 427"/>
                <a:gd name="T34" fmla="*/ 362 w 782"/>
                <a:gd name="T35" fmla="*/ 152 h 427"/>
                <a:gd name="T36" fmla="*/ 374 w 782"/>
                <a:gd name="T37" fmla="*/ 132 h 427"/>
                <a:gd name="T38" fmla="*/ 402 w 782"/>
                <a:gd name="T39" fmla="*/ 146 h 427"/>
                <a:gd name="T40" fmla="*/ 436 w 782"/>
                <a:gd name="T41" fmla="*/ 94 h 427"/>
                <a:gd name="T42" fmla="*/ 448 w 782"/>
                <a:gd name="T43" fmla="*/ 74 h 427"/>
                <a:gd name="T44" fmla="*/ 470 w 782"/>
                <a:gd name="T45" fmla="*/ 40 h 427"/>
                <a:gd name="T46" fmla="*/ 526 w 782"/>
                <a:gd name="T47" fmla="*/ 30 h 427"/>
                <a:gd name="T48" fmla="*/ 550 w 782"/>
                <a:gd name="T49" fmla="*/ 6 h 427"/>
                <a:gd name="T50" fmla="*/ 558 w 782"/>
                <a:gd name="T51" fmla="*/ 26 h 427"/>
                <a:gd name="T52" fmla="*/ 584 w 782"/>
                <a:gd name="T53" fmla="*/ 34 h 427"/>
                <a:gd name="T54" fmla="*/ 600 w 782"/>
                <a:gd name="T55" fmla="*/ 44 h 427"/>
                <a:gd name="T56" fmla="*/ 606 w 782"/>
                <a:gd name="T57" fmla="*/ 46 h 427"/>
                <a:gd name="T58" fmla="*/ 614 w 782"/>
                <a:gd name="T59" fmla="*/ 68 h 427"/>
                <a:gd name="T60" fmla="*/ 606 w 782"/>
                <a:gd name="T61" fmla="*/ 86 h 427"/>
                <a:gd name="T62" fmla="*/ 596 w 782"/>
                <a:gd name="T63" fmla="*/ 104 h 427"/>
                <a:gd name="T64" fmla="*/ 602 w 782"/>
                <a:gd name="T65" fmla="*/ 114 h 427"/>
                <a:gd name="T66" fmla="*/ 654 w 782"/>
                <a:gd name="T67" fmla="*/ 136 h 427"/>
                <a:gd name="T68" fmla="*/ 708 w 782"/>
                <a:gd name="T69" fmla="*/ 154 h 427"/>
                <a:gd name="T70" fmla="*/ 712 w 782"/>
                <a:gd name="T71" fmla="*/ 188 h 427"/>
                <a:gd name="T72" fmla="*/ 710 w 782"/>
                <a:gd name="T73" fmla="*/ 208 h 427"/>
                <a:gd name="T74" fmla="*/ 730 w 782"/>
                <a:gd name="T75" fmla="*/ 226 h 427"/>
                <a:gd name="T76" fmla="*/ 716 w 782"/>
                <a:gd name="T77" fmla="*/ 232 h 427"/>
                <a:gd name="T78" fmla="*/ 724 w 782"/>
                <a:gd name="T79" fmla="*/ 248 h 427"/>
                <a:gd name="T80" fmla="*/ 738 w 782"/>
                <a:gd name="T81" fmla="*/ 258 h 427"/>
                <a:gd name="T82" fmla="*/ 712 w 782"/>
                <a:gd name="T83" fmla="*/ 267 h 427"/>
                <a:gd name="T84" fmla="*/ 724 w 782"/>
                <a:gd name="T85" fmla="*/ 281 h 427"/>
                <a:gd name="T86" fmla="*/ 738 w 782"/>
                <a:gd name="T87" fmla="*/ 277 h 427"/>
                <a:gd name="T88" fmla="*/ 774 w 782"/>
                <a:gd name="T89" fmla="*/ 277 h 427"/>
                <a:gd name="T90" fmla="*/ 704 w 782"/>
                <a:gd name="T91" fmla="*/ 317 h 42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82" h="427">
                  <a:moveTo>
                    <a:pt x="704" y="317"/>
                  </a:moveTo>
                  <a:lnTo>
                    <a:pt x="202" y="401"/>
                  </a:lnTo>
                  <a:lnTo>
                    <a:pt x="0" y="427"/>
                  </a:lnTo>
                  <a:lnTo>
                    <a:pt x="54" y="411"/>
                  </a:lnTo>
                  <a:lnTo>
                    <a:pt x="60" y="397"/>
                  </a:lnTo>
                  <a:lnTo>
                    <a:pt x="78" y="389"/>
                  </a:lnTo>
                  <a:lnTo>
                    <a:pt x="78" y="377"/>
                  </a:lnTo>
                  <a:lnTo>
                    <a:pt x="92" y="369"/>
                  </a:lnTo>
                  <a:lnTo>
                    <a:pt x="90" y="357"/>
                  </a:lnTo>
                  <a:lnTo>
                    <a:pt x="156" y="297"/>
                  </a:lnTo>
                  <a:lnTo>
                    <a:pt x="160" y="299"/>
                  </a:lnTo>
                  <a:lnTo>
                    <a:pt x="156" y="305"/>
                  </a:lnTo>
                  <a:lnTo>
                    <a:pt x="162" y="309"/>
                  </a:lnTo>
                  <a:lnTo>
                    <a:pt x="164" y="317"/>
                  </a:lnTo>
                  <a:lnTo>
                    <a:pt x="174" y="325"/>
                  </a:lnTo>
                  <a:lnTo>
                    <a:pt x="196" y="333"/>
                  </a:lnTo>
                  <a:lnTo>
                    <a:pt x="216" y="321"/>
                  </a:lnTo>
                  <a:lnTo>
                    <a:pt x="220" y="313"/>
                  </a:lnTo>
                  <a:lnTo>
                    <a:pt x="236" y="323"/>
                  </a:lnTo>
                  <a:lnTo>
                    <a:pt x="266" y="309"/>
                  </a:lnTo>
                  <a:lnTo>
                    <a:pt x="270" y="305"/>
                  </a:lnTo>
                  <a:lnTo>
                    <a:pt x="266" y="299"/>
                  </a:lnTo>
                  <a:lnTo>
                    <a:pt x="268" y="295"/>
                  </a:lnTo>
                  <a:lnTo>
                    <a:pt x="280" y="299"/>
                  </a:lnTo>
                  <a:lnTo>
                    <a:pt x="300" y="285"/>
                  </a:lnTo>
                  <a:lnTo>
                    <a:pt x="308" y="289"/>
                  </a:lnTo>
                  <a:lnTo>
                    <a:pt x="324" y="273"/>
                  </a:lnTo>
                  <a:lnTo>
                    <a:pt x="320" y="269"/>
                  </a:lnTo>
                  <a:lnTo>
                    <a:pt x="328" y="259"/>
                  </a:lnTo>
                  <a:lnTo>
                    <a:pt x="320" y="254"/>
                  </a:lnTo>
                  <a:lnTo>
                    <a:pt x="342" y="208"/>
                  </a:lnTo>
                  <a:lnTo>
                    <a:pt x="346" y="188"/>
                  </a:lnTo>
                  <a:lnTo>
                    <a:pt x="356" y="174"/>
                  </a:lnTo>
                  <a:lnTo>
                    <a:pt x="354" y="168"/>
                  </a:lnTo>
                  <a:lnTo>
                    <a:pt x="362" y="152"/>
                  </a:lnTo>
                  <a:lnTo>
                    <a:pt x="364" y="130"/>
                  </a:lnTo>
                  <a:lnTo>
                    <a:pt x="374" y="132"/>
                  </a:lnTo>
                  <a:lnTo>
                    <a:pt x="380" y="142"/>
                  </a:lnTo>
                  <a:lnTo>
                    <a:pt x="402" y="146"/>
                  </a:lnTo>
                  <a:lnTo>
                    <a:pt x="422" y="88"/>
                  </a:lnTo>
                  <a:lnTo>
                    <a:pt x="436" y="94"/>
                  </a:lnTo>
                  <a:lnTo>
                    <a:pt x="444" y="72"/>
                  </a:lnTo>
                  <a:lnTo>
                    <a:pt x="448" y="74"/>
                  </a:lnTo>
                  <a:lnTo>
                    <a:pt x="456" y="66"/>
                  </a:lnTo>
                  <a:lnTo>
                    <a:pt x="470" y="40"/>
                  </a:lnTo>
                  <a:lnTo>
                    <a:pt x="472" y="0"/>
                  </a:lnTo>
                  <a:lnTo>
                    <a:pt x="526" y="30"/>
                  </a:lnTo>
                  <a:lnTo>
                    <a:pt x="532" y="6"/>
                  </a:lnTo>
                  <a:lnTo>
                    <a:pt x="550" y="6"/>
                  </a:lnTo>
                  <a:lnTo>
                    <a:pt x="562" y="14"/>
                  </a:lnTo>
                  <a:lnTo>
                    <a:pt x="558" y="26"/>
                  </a:lnTo>
                  <a:lnTo>
                    <a:pt x="566" y="32"/>
                  </a:lnTo>
                  <a:lnTo>
                    <a:pt x="584" y="34"/>
                  </a:lnTo>
                  <a:lnTo>
                    <a:pt x="590" y="40"/>
                  </a:lnTo>
                  <a:lnTo>
                    <a:pt x="600" y="44"/>
                  </a:lnTo>
                  <a:lnTo>
                    <a:pt x="606" y="46"/>
                  </a:lnTo>
                  <a:lnTo>
                    <a:pt x="610" y="52"/>
                  </a:lnTo>
                  <a:lnTo>
                    <a:pt x="614" y="68"/>
                  </a:lnTo>
                  <a:lnTo>
                    <a:pt x="606" y="72"/>
                  </a:lnTo>
                  <a:lnTo>
                    <a:pt x="606" y="86"/>
                  </a:lnTo>
                  <a:lnTo>
                    <a:pt x="600" y="92"/>
                  </a:lnTo>
                  <a:lnTo>
                    <a:pt x="596" y="104"/>
                  </a:lnTo>
                  <a:lnTo>
                    <a:pt x="598" y="108"/>
                  </a:lnTo>
                  <a:lnTo>
                    <a:pt x="602" y="114"/>
                  </a:lnTo>
                  <a:lnTo>
                    <a:pt x="634" y="122"/>
                  </a:lnTo>
                  <a:lnTo>
                    <a:pt x="654" y="136"/>
                  </a:lnTo>
                  <a:lnTo>
                    <a:pt x="698" y="144"/>
                  </a:lnTo>
                  <a:lnTo>
                    <a:pt x="708" y="154"/>
                  </a:lnTo>
                  <a:lnTo>
                    <a:pt x="712" y="166"/>
                  </a:lnTo>
                  <a:lnTo>
                    <a:pt x="712" y="188"/>
                  </a:lnTo>
                  <a:lnTo>
                    <a:pt x="706" y="192"/>
                  </a:lnTo>
                  <a:lnTo>
                    <a:pt x="710" y="208"/>
                  </a:lnTo>
                  <a:lnTo>
                    <a:pt x="720" y="212"/>
                  </a:lnTo>
                  <a:lnTo>
                    <a:pt x="730" y="226"/>
                  </a:lnTo>
                  <a:lnTo>
                    <a:pt x="724" y="226"/>
                  </a:lnTo>
                  <a:lnTo>
                    <a:pt x="716" y="232"/>
                  </a:lnTo>
                  <a:lnTo>
                    <a:pt x="718" y="238"/>
                  </a:lnTo>
                  <a:lnTo>
                    <a:pt x="724" y="248"/>
                  </a:lnTo>
                  <a:lnTo>
                    <a:pt x="734" y="252"/>
                  </a:lnTo>
                  <a:lnTo>
                    <a:pt x="738" y="258"/>
                  </a:lnTo>
                  <a:lnTo>
                    <a:pt x="730" y="263"/>
                  </a:lnTo>
                  <a:lnTo>
                    <a:pt x="712" y="267"/>
                  </a:lnTo>
                  <a:lnTo>
                    <a:pt x="712" y="277"/>
                  </a:lnTo>
                  <a:lnTo>
                    <a:pt x="724" y="281"/>
                  </a:lnTo>
                  <a:lnTo>
                    <a:pt x="734" y="283"/>
                  </a:lnTo>
                  <a:lnTo>
                    <a:pt x="738" y="277"/>
                  </a:lnTo>
                  <a:lnTo>
                    <a:pt x="742" y="275"/>
                  </a:lnTo>
                  <a:lnTo>
                    <a:pt x="774" y="277"/>
                  </a:lnTo>
                  <a:lnTo>
                    <a:pt x="782" y="301"/>
                  </a:lnTo>
                  <a:lnTo>
                    <a:pt x="704" y="317"/>
                  </a:lnTo>
                  <a:close/>
                </a:path>
              </a:pathLst>
            </a:custGeom>
            <a:solidFill>
              <a:srgbClr val="00E266"/>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51" name="Freeform 638"/>
            <p:cNvSpPr>
              <a:spLocks/>
            </p:cNvSpPr>
            <p:nvPr/>
          </p:nvSpPr>
          <p:spPr bwMode="auto">
            <a:xfrm>
              <a:off x="2749" y="1924"/>
              <a:ext cx="664" cy="579"/>
            </a:xfrm>
            <a:custGeom>
              <a:avLst/>
              <a:gdLst>
                <a:gd name="T0" fmla="*/ 0 w 664"/>
                <a:gd name="T1" fmla="*/ 6 h 579"/>
                <a:gd name="T2" fmla="*/ 6 w 664"/>
                <a:gd name="T3" fmla="*/ 16 h 579"/>
                <a:gd name="T4" fmla="*/ 28 w 664"/>
                <a:gd name="T5" fmla="*/ 52 h 579"/>
                <a:gd name="T6" fmla="*/ 34 w 664"/>
                <a:gd name="T7" fmla="*/ 68 h 579"/>
                <a:gd name="T8" fmla="*/ 62 w 664"/>
                <a:gd name="T9" fmla="*/ 100 h 579"/>
                <a:gd name="T10" fmla="*/ 86 w 664"/>
                <a:gd name="T11" fmla="*/ 116 h 579"/>
                <a:gd name="T12" fmla="*/ 62 w 664"/>
                <a:gd name="T13" fmla="*/ 140 h 579"/>
                <a:gd name="T14" fmla="*/ 90 w 664"/>
                <a:gd name="T15" fmla="*/ 184 h 579"/>
                <a:gd name="T16" fmla="*/ 112 w 664"/>
                <a:gd name="T17" fmla="*/ 527 h 579"/>
                <a:gd name="T18" fmla="*/ 572 w 664"/>
                <a:gd name="T19" fmla="*/ 531 h 579"/>
                <a:gd name="T20" fmla="*/ 542 w 664"/>
                <a:gd name="T21" fmla="*/ 579 h 579"/>
                <a:gd name="T22" fmla="*/ 620 w 664"/>
                <a:gd name="T23" fmla="*/ 559 h 579"/>
                <a:gd name="T24" fmla="*/ 624 w 664"/>
                <a:gd name="T25" fmla="*/ 543 h 579"/>
                <a:gd name="T26" fmla="*/ 626 w 664"/>
                <a:gd name="T27" fmla="*/ 527 h 579"/>
                <a:gd name="T28" fmla="*/ 628 w 664"/>
                <a:gd name="T29" fmla="*/ 505 h 579"/>
                <a:gd name="T30" fmla="*/ 640 w 664"/>
                <a:gd name="T31" fmla="*/ 495 h 579"/>
                <a:gd name="T32" fmla="*/ 664 w 664"/>
                <a:gd name="T33" fmla="*/ 475 h 579"/>
                <a:gd name="T34" fmla="*/ 656 w 664"/>
                <a:gd name="T35" fmla="*/ 449 h 579"/>
                <a:gd name="T36" fmla="*/ 644 w 664"/>
                <a:gd name="T37" fmla="*/ 437 h 579"/>
                <a:gd name="T38" fmla="*/ 636 w 664"/>
                <a:gd name="T39" fmla="*/ 441 h 579"/>
                <a:gd name="T40" fmla="*/ 620 w 664"/>
                <a:gd name="T41" fmla="*/ 415 h 579"/>
                <a:gd name="T42" fmla="*/ 618 w 664"/>
                <a:gd name="T43" fmla="*/ 377 h 579"/>
                <a:gd name="T44" fmla="*/ 576 w 664"/>
                <a:gd name="T45" fmla="*/ 329 h 579"/>
                <a:gd name="T46" fmla="*/ 532 w 664"/>
                <a:gd name="T47" fmla="*/ 297 h 579"/>
                <a:gd name="T48" fmla="*/ 546 w 664"/>
                <a:gd name="T49" fmla="*/ 246 h 579"/>
                <a:gd name="T50" fmla="*/ 550 w 664"/>
                <a:gd name="T51" fmla="*/ 222 h 579"/>
                <a:gd name="T52" fmla="*/ 536 w 664"/>
                <a:gd name="T53" fmla="*/ 208 h 579"/>
                <a:gd name="T54" fmla="*/ 508 w 664"/>
                <a:gd name="T55" fmla="*/ 216 h 579"/>
                <a:gd name="T56" fmla="*/ 494 w 664"/>
                <a:gd name="T57" fmla="*/ 204 h 579"/>
                <a:gd name="T58" fmla="*/ 458 w 664"/>
                <a:gd name="T59" fmla="*/ 146 h 579"/>
                <a:gd name="T60" fmla="*/ 424 w 664"/>
                <a:gd name="T61" fmla="*/ 112 h 579"/>
                <a:gd name="T62" fmla="*/ 412 w 664"/>
                <a:gd name="T63" fmla="*/ 30 h 579"/>
                <a:gd name="T64" fmla="*/ 326 w 664"/>
                <a:gd name="T65" fmla="*/ 2 h 5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64" h="579">
                  <a:moveTo>
                    <a:pt x="326" y="2"/>
                  </a:moveTo>
                  <a:lnTo>
                    <a:pt x="0" y="6"/>
                  </a:lnTo>
                  <a:lnTo>
                    <a:pt x="0" y="14"/>
                  </a:lnTo>
                  <a:lnTo>
                    <a:pt x="6" y="16"/>
                  </a:lnTo>
                  <a:lnTo>
                    <a:pt x="10" y="44"/>
                  </a:lnTo>
                  <a:lnTo>
                    <a:pt x="28" y="52"/>
                  </a:lnTo>
                  <a:lnTo>
                    <a:pt x="26" y="58"/>
                  </a:lnTo>
                  <a:lnTo>
                    <a:pt x="34" y="68"/>
                  </a:lnTo>
                  <a:lnTo>
                    <a:pt x="32" y="78"/>
                  </a:lnTo>
                  <a:lnTo>
                    <a:pt x="62" y="100"/>
                  </a:lnTo>
                  <a:lnTo>
                    <a:pt x="78" y="96"/>
                  </a:lnTo>
                  <a:lnTo>
                    <a:pt x="86" y="116"/>
                  </a:lnTo>
                  <a:lnTo>
                    <a:pt x="76" y="116"/>
                  </a:lnTo>
                  <a:lnTo>
                    <a:pt x="62" y="140"/>
                  </a:lnTo>
                  <a:lnTo>
                    <a:pt x="82" y="162"/>
                  </a:lnTo>
                  <a:lnTo>
                    <a:pt x="90" y="184"/>
                  </a:lnTo>
                  <a:lnTo>
                    <a:pt x="110" y="190"/>
                  </a:lnTo>
                  <a:lnTo>
                    <a:pt x="112" y="527"/>
                  </a:lnTo>
                  <a:lnTo>
                    <a:pt x="562" y="513"/>
                  </a:lnTo>
                  <a:lnTo>
                    <a:pt x="572" y="531"/>
                  </a:lnTo>
                  <a:lnTo>
                    <a:pt x="572" y="541"/>
                  </a:lnTo>
                  <a:lnTo>
                    <a:pt x="542" y="579"/>
                  </a:lnTo>
                  <a:lnTo>
                    <a:pt x="608" y="577"/>
                  </a:lnTo>
                  <a:lnTo>
                    <a:pt x="620" y="559"/>
                  </a:lnTo>
                  <a:lnTo>
                    <a:pt x="612" y="545"/>
                  </a:lnTo>
                  <a:lnTo>
                    <a:pt x="624" y="543"/>
                  </a:lnTo>
                  <a:lnTo>
                    <a:pt x="616" y="535"/>
                  </a:lnTo>
                  <a:lnTo>
                    <a:pt x="626" y="527"/>
                  </a:lnTo>
                  <a:lnTo>
                    <a:pt x="622" y="507"/>
                  </a:lnTo>
                  <a:lnTo>
                    <a:pt x="628" y="505"/>
                  </a:lnTo>
                  <a:lnTo>
                    <a:pt x="632" y="519"/>
                  </a:lnTo>
                  <a:lnTo>
                    <a:pt x="640" y="495"/>
                  </a:lnTo>
                  <a:lnTo>
                    <a:pt x="654" y="501"/>
                  </a:lnTo>
                  <a:lnTo>
                    <a:pt x="664" y="475"/>
                  </a:lnTo>
                  <a:lnTo>
                    <a:pt x="664" y="451"/>
                  </a:lnTo>
                  <a:lnTo>
                    <a:pt x="656" y="449"/>
                  </a:lnTo>
                  <a:lnTo>
                    <a:pt x="648" y="435"/>
                  </a:lnTo>
                  <a:lnTo>
                    <a:pt x="644" y="437"/>
                  </a:lnTo>
                  <a:lnTo>
                    <a:pt x="648" y="447"/>
                  </a:lnTo>
                  <a:lnTo>
                    <a:pt x="636" y="441"/>
                  </a:lnTo>
                  <a:lnTo>
                    <a:pt x="626" y="417"/>
                  </a:lnTo>
                  <a:lnTo>
                    <a:pt x="620" y="415"/>
                  </a:lnTo>
                  <a:lnTo>
                    <a:pt x="628" y="395"/>
                  </a:lnTo>
                  <a:lnTo>
                    <a:pt x="618" y="377"/>
                  </a:lnTo>
                  <a:lnTo>
                    <a:pt x="618" y="361"/>
                  </a:lnTo>
                  <a:lnTo>
                    <a:pt x="576" y="329"/>
                  </a:lnTo>
                  <a:lnTo>
                    <a:pt x="564" y="327"/>
                  </a:lnTo>
                  <a:lnTo>
                    <a:pt x="532" y="297"/>
                  </a:lnTo>
                  <a:lnTo>
                    <a:pt x="528" y="281"/>
                  </a:lnTo>
                  <a:lnTo>
                    <a:pt x="546" y="246"/>
                  </a:lnTo>
                  <a:lnTo>
                    <a:pt x="544" y="234"/>
                  </a:lnTo>
                  <a:lnTo>
                    <a:pt x="550" y="222"/>
                  </a:lnTo>
                  <a:lnTo>
                    <a:pt x="550" y="218"/>
                  </a:lnTo>
                  <a:lnTo>
                    <a:pt x="536" y="208"/>
                  </a:lnTo>
                  <a:lnTo>
                    <a:pt x="518" y="204"/>
                  </a:lnTo>
                  <a:lnTo>
                    <a:pt x="508" y="216"/>
                  </a:lnTo>
                  <a:lnTo>
                    <a:pt x="500" y="214"/>
                  </a:lnTo>
                  <a:lnTo>
                    <a:pt x="494" y="204"/>
                  </a:lnTo>
                  <a:lnTo>
                    <a:pt x="482" y="164"/>
                  </a:lnTo>
                  <a:lnTo>
                    <a:pt x="458" y="146"/>
                  </a:lnTo>
                  <a:lnTo>
                    <a:pt x="452" y="134"/>
                  </a:lnTo>
                  <a:lnTo>
                    <a:pt x="424" y="112"/>
                  </a:lnTo>
                  <a:lnTo>
                    <a:pt x="408" y="62"/>
                  </a:lnTo>
                  <a:lnTo>
                    <a:pt x="412" y="30"/>
                  </a:lnTo>
                  <a:lnTo>
                    <a:pt x="384" y="0"/>
                  </a:lnTo>
                  <a:lnTo>
                    <a:pt x="326" y="2"/>
                  </a:lnTo>
                  <a:close/>
                </a:path>
              </a:pathLst>
            </a:custGeom>
            <a:solidFill>
              <a:srgbClr val="006828"/>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52" name="Freeform 639"/>
            <p:cNvSpPr>
              <a:spLocks/>
            </p:cNvSpPr>
            <p:nvPr/>
          </p:nvSpPr>
          <p:spPr bwMode="auto">
            <a:xfrm>
              <a:off x="2026" y="836"/>
              <a:ext cx="658" cy="416"/>
            </a:xfrm>
            <a:custGeom>
              <a:avLst/>
              <a:gdLst>
                <a:gd name="T0" fmla="*/ 590 w 658"/>
                <a:gd name="T1" fmla="*/ 34 h 416"/>
                <a:gd name="T2" fmla="*/ 260 w 658"/>
                <a:gd name="T3" fmla="*/ 18 h 416"/>
                <a:gd name="T4" fmla="*/ 36 w 658"/>
                <a:gd name="T5" fmla="*/ 0 h 416"/>
                <a:gd name="T6" fmla="*/ 0 w 658"/>
                <a:gd name="T7" fmla="*/ 378 h 416"/>
                <a:gd name="T8" fmla="*/ 620 w 658"/>
                <a:gd name="T9" fmla="*/ 414 h 416"/>
                <a:gd name="T10" fmla="*/ 658 w 658"/>
                <a:gd name="T11" fmla="*/ 416 h 416"/>
                <a:gd name="T12" fmla="*/ 656 w 658"/>
                <a:gd name="T13" fmla="*/ 368 h 416"/>
                <a:gd name="T14" fmla="*/ 646 w 658"/>
                <a:gd name="T15" fmla="*/ 352 h 416"/>
                <a:gd name="T16" fmla="*/ 638 w 658"/>
                <a:gd name="T17" fmla="*/ 326 h 416"/>
                <a:gd name="T18" fmla="*/ 644 w 658"/>
                <a:gd name="T19" fmla="*/ 292 h 416"/>
                <a:gd name="T20" fmla="*/ 640 w 658"/>
                <a:gd name="T21" fmla="*/ 290 h 416"/>
                <a:gd name="T22" fmla="*/ 636 w 658"/>
                <a:gd name="T23" fmla="*/ 206 h 416"/>
                <a:gd name="T24" fmla="*/ 614 w 658"/>
                <a:gd name="T25" fmla="*/ 136 h 416"/>
                <a:gd name="T26" fmla="*/ 614 w 658"/>
                <a:gd name="T27" fmla="*/ 86 h 416"/>
                <a:gd name="T28" fmla="*/ 618 w 658"/>
                <a:gd name="T29" fmla="*/ 72 h 416"/>
                <a:gd name="T30" fmla="*/ 608 w 658"/>
                <a:gd name="T31" fmla="*/ 34 h 416"/>
                <a:gd name="T32" fmla="*/ 608 w 658"/>
                <a:gd name="T33" fmla="*/ 34 h 416"/>
                <a:gd name="T34" fmla="*/ 590 w 658"/>
                <a:gd name="T35" fmla="*/ 34 h 4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58" h="416">
                  <a:moveTo>
                    <a:pt x="590" y="34"/>
                  </a:moveTo>
                  <a:lnTo>
                    <a:pt x="260" y="18"/>
                  </a:lnTo>
                  <a:lnTo>
                    <a:pt x="36" y="0"/>
                  </a:lnTo>
                  <a:lnTo>
                    <a:pt x="0" y="378"/>
                  </a:lnTo>
                  <a:lnTo>
                    <a:pt x="620" y="414"/>
                  </a:lnTo>
                  <a:lnTo>
                    <a:pt x="658" y="416"/>
                  </a:lnTo>
                  <a:lnTo>
                    <a:pt x="656" y="368"/>
                  </a:lnTo>
                  <a:lnTo>
                    <a:pt x="646" y="352"/>
                  </a:lnTo>
                  <a:lnTo>
                    <a:pt x="638" y="326"/>
                  </a:lnTo>
                  <a:lnTo>
                    <a:pt x="644" y="292"/>
                  </a:lnTo>
                  <a:lnTo>
                    <a:pt x="640" y="290"/>
                  </a:lnTo>
                  <a:lnTo>
                    <a:pt x="636" y="206"/>
                  </a:lnTo>
                  <a:lnTo>
                    <a:pt x="614" y="136"/>
                  </a:lnTo>
                  <a:lnTo>
                    <a:pt x="614" y="86"/>
                  </a:lnTo>
                  <a:lnTo>
                    <a:pt x="618" y="72"/>
                  </a:lnTo>
                  <a:lnTo>
                    <a:pt x="608" y="34"/>
                  </a:lnTo>
                  <a:lnTo>
                    <a:pt x="590" y="34"/>
                  </a:lnTo>
                  <a:close/>
                </a:path>
              </a:pathLst>
            </a:custGeom>
            <a:solidFill>
              <a:srgbClr val="006828"/>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53" name="Freeform 640"/>
            <p:cNvSpPr>
              <a:spLocks/>
            </p:cNvSpPr>
            <p:nvPr/>
          </p:nvSpPr>
          <p:spPr bwMode="auto">
            <a:xfrm>
              <a:off x="406" y="1444"/>
              <a:ext cx="642" cy="991"/>
            </a:xfrm>
            <a:custGeom>
              <a:avLst/>
              <a:gdLst>
                <a:gd name="T0" fmla="*/ 330 w 642"/>
                <a:gd name="T1" fmla="*/ 877 h 991"/>
                <a:gd name="T2" fmla="*/ 0 w 642"/>
                <a:gd name="T3" fmla="*/ 370 h 991"/>
                <a:gd name="T4" fmla="*/ 100 w 642"/>
                <a:gd name="T5" fmla="*/ 0 h 991"/>
                <a:gd name="T6" fmla="*/ 370 w 642"/>
                <a:gd name="T7" fmla="*/ 68 h 991"/>
                <a:gd name="T8" fmla="*/ 642 w 642"/>
                <a:gd name="T9" fmla="*/ 130 h 991"/>
                <a:gd name="T10" fmla="*/ 496 w 642"/>
                <a:gd name="T11" fmla="*/ 853 h 991"/>
                <a:gd name="T12" fmla="*/ 484 w 642"/>
                <a:gd name="T13" fmla="*/ 869 h 991"/>
                <a:gd name="T14" fmla="*/ 478 w 642"/>
                <a:gd name="T15" fmla="*/ 871 h 991"/>
                <a:gd name="T16" fmla="*/ 470 w 642"/>
                <a:gd name="T17" fmla="*/ 869 h 991"/>
                <a:gd name="T18" fmla="*/ 462 w 642"/>
                <a:gd name="T19" fmla="*/ 853 h 991"/>
                <a:gd name="T20" fmla="*/ 454 w 642"/>
                <a:gd name="T21" fmla="*/ 853 h 991"/>
                <a:gd name="T22" fmla="*/ 444 w 642"/>
                <a:gd name="T23" fmla="*/ 847 h 991"/>
                <a:gd name="T24" fmla="*/ 428 w 642"/>
                <a:gd name="T25" fmla="*/ 859 h 991"/>
                <a:gd name="T26" fmla="*/ 422 w 642"/>
                <a:gd name="T27" fmla="*/ 869 h 991"/>
                <a:gd name="T28" fmla="*/ 426 w 642"/>
                <a:gd name="T29" fmla="*/ 879 h 991"/>
                <a:gd name="T30" fmla="*/ 418 w 642"/>
                <a:gd name="T31" fmla="*/ 897 h 991"/>
                <a:gd name="T32" fmla="*/ 416 w 642"/>
                <a:gd name="T33" fmla="*/ 971 h 991"/>
                <a:gd name="T34" fmla="*/ 410 w 642"/>
                <a:gd name="T35" fmla="*/ 973 h 991"/>
                <a:gd name="T36" fmla="*/ 406 w 642"/>
                <a:gd name="T37" fmla="*/ 991 h 991"/>
                <a:gd name="T38" fmla="*/ 330 w 642"/>
                <a:gd name="T39" fmla="*/ 877 h 99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42" h="991">
                  <a:moveTo>
                    <a:pt x="330" y="877"/>
                  </a:moveTo>
                  <a:lnTo>
                    <a:pt x="0" y="370"/>
                  </a:lnTo>
                  <a:lnTo>
                    <a:pt x="100" y="0"/>
                  </a:lnTo>
                  <a:lnTo>
                    <a:pt x="370" y="68"/>
                  </a:lnTo>
                  <a:lnTo>
                    <a:pt x="642" y="130"/>
                  </a:lnTo>
                  <a:lnTo>
                    <a:pt x="496" y="853"/>
                  </a:lnTo>
                  <a:lnTo>
                    <a:pt x="484" y="869"/>
                  </a:lnTo>
                  <a:lnTo>
                    <a:pt x="478" y="871"/>
                  </a:lnTo>
                  <a:lnTo>
                    <a:pt x="470" y="869"/>
                  </a:lnTo>
                  <a:lnTo>
                    <a:pt x="462" y="853"/>
                  </a:lnTo>
                  <a:lnTo>
                    <a:pt x="454" y="853"/>
                  </a:lnTo>
                  <a:lnTo>
                    <a:pt x="444" y="847"/>
                  </a:lnTo>
                  <a:lnTo>
                    <a:pt x="428" y="859"/>
                  </a:lnTo>
                  <a:lnTo>
                    <a:pt x="422" y="869"/>
                  </a:lnTo>
                  <a:lnTo>
                    <a:pt x="426" y="879"/>
                  </a:lnTo>
                  <a:lnTo>
                    <a:pt x="418" y="897"/>
                  </a:lnTo>
                  <a:lnTo>
                    <a:pt x="416" y="971"/>
                  </a:lnTo>
                  <a:lnTo>
                    <a:pt x="410" y="973"/>
                  </a:lnTo>
                  <a:lnTo>
                    <a:pt x="406" y="991"/>
                  </a:lnTo>
                  <a:lnTo>
                    <a:pt x="330" y="877"/>
                  </a:lnTo>
                  <a:close/>
                </a:path>
              </a:pathLst>
            </a:custGeom>
            <a:solidFill>
              <a:srgbClr val="00B853"/>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54" name="Freeform 641"/>
            <p:cNvSpPr>
              <a:spLocks/>
            </p:cNvSpPr>
            <p:nvPr/>
          </p:nvSpPr>
          <p:spPr bwMode="auto">
            <a:xfrm>
              <a:off x="1304" y="1250"/>
              <a:ext cx="710" cy="588"/>
            </a:xfrm>
            <a:custGeom>
              <a:avLst/>
              <a:gdLst>
                <a:gd name="T0" fmla="*/ 630 w 710"/>
                <a:gd name="T1" fmla="*/ 74 h 588"/>
                <a:gd name="T2" fmla="*/ 86 w 710"/>
                <a:gd name="T3" fmla="*/ 0 h 588"/>
                <a:gd name="T4" fmla="*/ 0 w 710"/>
                <a:gd name="T5" fmla="*/ 500 h 588"/>
                <a:gd name="T6" fmla="*/ 188 w 710"/>
                <a:gd name="T7" fmla="*/ 530 h 588"/>
                <a:gd name="T8" fmla="*/ 662 w 710"/>
                <a:gd name="T9" fmla="*/ 588 h 588"/>
                <a:gd name="T10" fmla="*/ 710 w 710"/>
                <a:gd name="T11" fmla="*/ 82 h 588"/>
                <a:gd name="T12" fmla="*/ 630 w 710"/>
                <a:gd name="T13" fmla="*/ 74 h 5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0" h="588">
                  <a:moveTo>
                    <a:pt x="630" y="74"/>
                  </a:moveTo>
                  <a:lnTo>
                    <a:pt x="86" y="0"/>
                  </a:lnTo>
                  <a:lnTo>
                    <a:pt x="0" y="500"/>
                  </a:lnTo>
                  <a:lnTo>
                    <a:pt x="188" y="530"/>
                  </a:lnTo>
                  <a:lnTo>
                    <a:pt x="662" y="588"/>
                  </a:lnTo>
                  <a:lnTo>
                    <a:pt x="710" y="82"/>
                  </a:lnTo>
                  <a:lnTo>
                    <a:pt x="630" y="74"/>
                  </a:lnTo>
                  <a:close/>
                </a:path>
              </a:pathLst>
            </a:custGeom>
            <a:solidFill>
              <a:srgbClr val="65FFCF"/>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55" name="Freeform 642"/>
            <p:cNvSpPr>
              <a:spLocks/>
            </p:cNvSpPr>
            <p:nvPr/>
          </p:nvSpPr>
          <p:spPr bwMode="auto">
            <a:xfrm>
              <a:off x="4937" y="752"/>
              <a:ext cx="378" cy="578"/>
            </a:xfrm>
            <a:custGeom>
              <a:avLst/>
              <a:gdLst>
                <a:gd name="T0" fmla="*/ 0 w 378"/>
                <a:gd name="T1" fmla="*/ 318 h 578"/>
                <a:gd name="T2" fmla="*/ 30 w 378"/>
                <a:gd name="T3" fmla="*/ 312 h 578"/>
                <a:gd name="T4" fmla="*/ 30 w 378"/>
                <a:gd name="T5" fmla="*/ 300 h 578"/>
                <a:gd name="T6" fmla="*/ 42 w 378"/>
                <a:gd name="T7" fmla="*/ 298 h 578"/>
                <a:gd name="T8" fmla="*/ 36 w 378"/>
                <a:gd name="T9" fmla="*/ 280 h 578"/>
                <a:gd name="T10" fmla="*/ 50 w 378"/>
                <a:gd name="T11" fmla="*/ 256 h 578"/>
                <a:gd name="T12" fmla="*/ 68 w 378"/>
                <a:gd name="T13" fmla="*/ 24 h 578"/>
                <a:gd name="T14" fmla="*/ 86 w 378"/>
                <a:gd name="T15" fmla="*/ 14 h 578"/>
                <a:gd name="T16" fmla="*/ 110 w 378"/>
                <a:gd name="T17" fmla="*/ 34 h 578"/>
                <a:gd name="T18" fmla="*/ 156 w 378"/>
                <a:gd name="T19" fmla="*/ 22 h 578"/>
                <a:gd name="T20" fmla="*/ 174 w 378"/>
                <a:gd name="T21" fmla="*/ 0 h 578"/>
                <a:gd name="T22" fmla="*/ 272 w 378"/>
                <a:gd name="T23" fmla="*/ 190 h 578"/>
                <a:gd name="T24" fmla="*/ 312 w 378"/>
                <a:gd name="T25" fmla="*/ 228 h 578"/>
                <a:gd name="T26" fmla="*/ 334 w 378"/>
                <a:gd name="T27" fmla="*/ 238 h 578"/>
                <a:gd name="T28" fmla="*/ 354 w 378"/>
                <a:gd name="T29" fmla="*/ 234 h 578"/>
                <a:gd name="T30" fmla="*/ 366 w 378"/>
                <a:gd name="T31" fmla="*/ 252 h 578"/>
                <a:gd name="T32" fmla="*/ 364 w 378"/>
                <a:gd name="T33" fmla="*/ 268 h 578"/>
                <a:gd name="T34" fmla="*/ 378 w 378"/>
                <a:gd name="T35" fmla="*/ 274 h 578"/>
                <a:gd name="T36" fmla="*/ 370 w 378"/>
                <a:gd name="T37" fmla="*/ 292 h 578"/>
                <a:gd name="T38" fmla="*/ 354 w 378"/>
                <a:gd name="T39" fmla="*/ 302 h 578"/>
                <a:gd name="T40" fmla="*/ 340 w 378"/>
                <a:gd name="T41" fmla="*/ 314 h 578"/>
                <a:gd name="T42" fmla="*/ 314 w 378"/>
                <a:gd name="T43" fmla="*/ 338 h 578"/>
                <a:gd name="T44" fmla="*/ 298 w 378"/>
                <a:gd name="T45" fmla="*/ 348 h 578"/>
                <a:gd name="T46" fmla="*/ 286 w 378"/>
                <a:gd name="T47" fmla="*/ 370 h 578"/>
                <a:gd name="T48" fmla="*/ 262 w 378"/>
                <a:gd name="T49" fmla="*/ 368 h 578"/>
                <a:gd name="T50" fmla="*/ 248 w 378"/>
                <a:gd name="T51" fmla="*/ 372 h 578"/>
                <a:gd name="T52" fmla="*/ 236 w 378"/>
                <a:gd name="T53" fmla="*/ 354 h 578"/>
                <a:gd name="T54" fmla="*/ 228 w 378"/>
                <a:gd name="T55" fmla="*/ 358 h 578"/>
                <a:gd name="T56" fmla="*/ 224 w 378"/>
                <a:gd name="T57" fmla="*/ 384 h 578"/>
                <a:gd name="T58" fmla="*/ 222 w 378"/>
                <a:gd name="T59" fmla="*/ 408 h 578"/>
                <a:gd name="T60" fmla="*/ 216 w 378"/>
                <a:gd name="T61" fmla="*/ 426 h 578"/>
                <a:gd name="T62" fmla="*/ 200 w 378"/>
                <a:gd name="T63" fmla="*/ 434 h 578"/>
                <a:gd name="T64" fmla="*/ 190 w 378"/>
                <a:gd name="T65" fmla="*/ 452 h 578"/>
                <a:gd name="T66" fmla="*/ 180 w 378"/>
                <a:gd name="T67" fmla="*/ 446 h 578"/>
                <a:gd name="T68" fmla="*/ 176 w 378"/>
                <a:gd name="T69" fmla="*/ 464 h 578"/>
                <a:gd name="T70" fmla="*/ 170 w 378"/>
                <a:gd name="T71" fmla="*/ 472 h 578"/>
                <a:gd name="T72" fmla="*/ 154 w 378"/>
                <a:gd name="T73" fmla="*/ 462 h 578"/>
                <a:gd name="T74" fmla="*/ 134 w 378"/>
                <a:gd name="T75" fmla="*/ 488 h 578"/>
                <a:gd name="T76" fmla="*/ 120 w 378"/>
                <a:gd name="T77" fmla="*/ 552 h 578"/>
                <a:gd name="T78" fmla="*/ 90 w 378"/>
                <a:gd name="T79" fmla="*/ 570 h 578"/>
                <a:gd name="T80" fmla="*/ 68 w 378"/>
                <a:gd name="T81" fmla="*/ 544 h 57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78" h="578">
                  <a:moveTo>
                    <a:pt x="36" y="430"/>
                  </a:moveTo>
                  <a:lnTo>
                    <a:pt x="0" y="318"/>
                  </a:lnTo>
                  <a:lnTo>
                    <a:pt x="12" y="308"/>
                  </a:lnTo>
                  <a:lnTo>
                    <a:pt x="30" y="312"/>
                  </a:lnTo>
                  <a:lnTo>
                    <a:pt x="28" y="302"/>
                  </a:lnTo>
                  <a:lnTo>
                    <a:pt x="30" y="300"/>
                  </a:lnTo>
                  <a:lnTo>
                    <a:pt x="42" y="302"/>
                  </a:lnTo>
                  <a:lnTo>
                    <a:pt x="42" y="298"/>
                  </a:lnTo>
                  <a:lnTo>
                    <a:pt x="36" y="288"/>
                  </a:lnTo>
                  <a:lnTo>
                    <a:pt x="36" y="280"/>
                  </a:lnTo>
                  <a:lnTo>
                    <a:pt x="48" y="262"/>
                  </a:lnTo>
                  <a:lnTo>
                    <a:pt x="50" y="256"/>
                  </a:lnTo>
                  <a:lnTo>
                    <a:pt x="44" y="102"/>
                  </a:lnTo>
                  <a:lnTo>
                    <a:pt x="68" y="24"/>
                  </a:lnTo>
                  <a:lnTo>
                    <a:pt x="76" y="16"/>
                  </a:lnTo>
                  <a:lnTo>
                    <a:pt x="86" y="14"/>
                  </a:lnTo>
                  <a:lnTo>
                    <a:pt x="98" y="20"/>
                  </a:lnTo>
                  <a:lnTo>
                    <a:pt x="110" y="34"/>
                  </a:lnTo>
                  <a:lnTo>
                    <a:pt x="132" y="36"/>
                  </a:lnTo>
                  <a:lnTo>
                    <a:pt x="156" y="22"/>
                  </a:lnTo>
                  <a:lnTo>
                    <a:pt x="162" y="2"/>
                  </a:lnTo>
                  <a:lnTo>
                    <a:pt x="174" y="0"/>
                  </a:lnTo>
                  <a:lnTo>
                    <a:pt x="224" y="26"/>
                  </a:lnTo>
                  <a:lnTo>
                    <a:pt x="272" y="190"/>
                  </a:lnTo>
                  <a:lnTo>
                    <a:pt x="300" y="196"/>
                  </a:lnTo>
                  <a:lnTo>
                    <a:pt x="312" y="228"/>
                  </a:lnTo>
                  <a:lnTo>
                    <a:pt x="318" y="234"/>
                  </a:lnTo>
                  <a:lnTo>
                    <a:pt x="334" y="238"/>
                  </a:lnTo>
                  <a:lnTo>
                    <a:pt x="348" y="236"/>
                  </a:lnTo>
                  <a:lnTo>
                    <a:pt x="354" y="234"/>
                  </a:lnTo>
                  <a:lnTo>
                    <a:pt x="354" y="228"/>
                  </a:lnTo>
                  <a:lnTo>
                    <a:pt x="366" y="252"/>
                  </a:lnTo>
                  <a:lnTo>
                    <a:pt x="362" y="264"/>
                  </a:lnTo>
                  <a:lnTo>
                    <a:pt x="364" y="268"/>
                  </a:lnTo>
                  <a:lnTo>
                    <a:pt x="374" y="266"/>
                  </a:lnTo>
                  <a:lnTo>
                    <a:pt x="378" y="274"/>
                  </a:lnTo>
                  <a:lnTo>
                    <a:pt x="378" y="282"/>
                  </a:lnTo>
                  <a:lnTo>
                    <a:pt x="370" y="292"/>
                  </a:lnTo>
                  <a:lnTo>
                    <a:pt x="358" y="296"/>
                  </a:lnTo>
                  <a:lnTo>
                    <a:pt x="354" y="302"/>
                  </a:lnTo>
                  <a:lnTo>
                    <a:pt x="344" y="306"/>
                  </a:lnTo>
                  <a:lnTo>
                    <a:pt x="340" y="314"/>
                  </a:lnTo>
                  <a:lnTo>
                    <a:pt x="316" y="326"/>
                  </a:lnTo>
                  <a:lnTo>
                    <a:pt x="314" y="338"/>
                  </a:lnTo>
                  <a:lnTo>
                    <a:pt x="306" y="346"/>
                  </a:lnTo>
                  <a:lnTo>
                    <a:pt x="298" y="348"/>
                  </a:lnTo>
                  <a:lnTo>
                    <a:pt x="290" y="360"/>
                  </a:lnTo>
                  <a:lnTo>
                    <a:pt x="286" y="370"/>
                  </a:lnTo>
                  <a:lnTo>
                    <a:pt x="280" y="374"/>
                  </a:lnTo>
                  <a:lnTo>
                    <a:pt x="262" y="368"/>
                  </a:lnTo>
                  <a:lnTo>
                    <a:pt x="256" y="374"/>
                  </a:lnTo>
                  <a:lnTo>
                    <a:pt x="248" y="372"/>
                  </a:lnTo>
                  <a:lnTo>
                    <a:pt x="242" y="366"/>
                  </a:lnTo>
                  <a:lnTo>
                    <a:pt x="236" y="354"/>
                  </a:lnTo>
                  <a:lnTo>
                    <a:pt x="234" y="354"/>
                  </a:lnTo>
                  <a:lnTo>
                    <a:pt x="228" y="358"/>
                  </a:lnTo>
                  <a:lnTo>
                    <a:pt x="222" y="366"/>
                  </a:lnTo>
                  <a:lnTo>
                    <a:pt x="224" y="384"/>
                  </a:lnTo>
                  <a:lnTo>
                    <a:pt x="220" y="396"/>
                  </a:lnTo>
                  <a:lnTo>
                    <a:pt x="222" y="408"/>
                  </a:lnTo>
                  <a:lnTo>
                    <a:pt x="218" y="424"/>
                  </a:lnTo>
                  <a:lnTo>
                    <a:pt x="216" y="426"/>
                  </a:lnTo>
                  <a:lnTo>
                    <a:pt x="204" y="426"/>
                  </a:lnTo>
                  <a:lnTo>
                    <a:pt x="200" y="434"/>
                  </a:lnTo>
                  <a:lnTo>
                    <a:pt x="198" y="446"/>
                  </a:lnTo>
                  <a:lnTo>
                    <a:pt x="190" y="452"/>
                  </a:lnTo>
                  <a:lnTo>
                    <a:pt x="186" y="452"/>
                  </a:lnTo>
                  <a:lnTo>
                    <a:pt x="180" y="446"/>
                  </a:lnTo>
                  <a:lnTo>
                    <a:pt x="176" y="448"/>
                  </a:lnTo>
                  <a:lnTo>
                    <a:pt x="176" y="464"/>
                  </a:lnTo>
                  <a:lnTo>
                    <a:pt x="172" y="474"/>
                  </a:lnTo>
                  <a:lnTo>
                    <a:pt x="170" y="472"/>
                  </a:lnTo>
                  <a:lnTo>
                    <a:pt x="160" y="462"/>
                  </a:lnTo>
                  <a:lnTo>
                    <a:pt x="154" y="462"/>
                  </a:lnTo>
                  <a:lnTo>
                    <a:pt x="142" y="472"/>
                  </a:lnTo>
                  <a:lnTo>
                    <a:pt x="134" y="488"/>
                  </a:lnTo>
                  <a:lnTo>
                    <a:pt x="136" y="508"/>
                  </a:lnTo>
                  <a:lnTo>
                    <a:pt x="120" y="552"/>
                  </a:lnTo>
                  <a:lnTo>
                    <a:pt x="100" y="578"/>
                  </a:lnTo>
                  <a:lnTo>
                    <a:pt x="90" y="570"/>
                  </a:lnTo>
                  <a:lnTo>
                    <a:pt x="88" y="560"/>
                  </a:lnTo>
                  <a:lnTo>
                    <a:pt x="68" y="544"/>
                  </a:lnTo>
                  <a:lnTo>
                    <a:pt x="36" y="430"/>
                  </a:lnTo>
                  <a:close/>
                </a:path>
              </a:pathLst>
            </a:custGeom>
            <a:solidFill>
              <a:srgbClr val="00B050"/>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56" name="Freeform 643"/>
            <p:cNvSpPr>
              <a:spLocks/>
            </p:cNvSpPr>
            <p:nvPr/>
          </p:nvSpPr>
          <p:spPr bwMode="auto">
            <a:xfrm>
              <a:off x="3505" y="1730"/>
              <a:ext cx="316" cy="533"/>
            </a:xfrm>
            <a:custGeom>
              <a:avLst/>
              <a:gdLst>
                <a:gd name="T0" fmla="*/ 40 w 316"/>
                <a:gd name="T1" fmla="*/ 36 h 533"/>
                <a:gd name="T2" fmla="*/ 44 w 316"/>
                <a:gd name="T3" fmla="*/ 328 h 533"/>
                <a:gd name="T4" fmla="*/ 38 w 316"/>
                <a:gd name="T5" fmla="*/ 350 h 533"/>
                <a:gd name="T6" fmla="*/ 46 w 316"/>
                <a:gd name="T7" fmla="*/ 382 h 533"/>
                <a:gd name="T8" fmla="*/ 50 w 316"/>
                <a:gd name="T9" fmla="*/ 408 h 533"/>
                <a:gd name="T10" fmla="*/ 40 w 316"/>
                <a:gd name="T11" fmla="*/ 440 h 533"/>
                <a:gd name="T12" fmla="*/ 22 w 316"/>
                <a:gd name="T13" fmla="*/ 467 h 533"/>
                <a:gd name="T14" fmla="*/ 8 w 316"/>
                <a:gd name="T15" fmla="*/ 475 h 533"/>
                <a:gd name="T16" fmla="*/ 6 w 316"/>
                <a:gd name="T17" fmla="*/ 493 h 533"/>
                <a:gd name="T18" fmla="*/ 4 w 316"/>
                <a:gd name="T19" fmla="*/ 499 h 533"/>
                <a:gd name="T20" fmla="*/ 0 w 316"/>
                <a:gd name="T21" fmla="*/ 519 h 533"/>
                <a:gd name="T22" fmla="*/ 2 w 316"/>
                <a:gd name="T23" fmla="*/ 529 h 533"/>
                <a:gd name="T24" fmla="*/ 8 w 316"/>
                <a:gd name="T25" fmla="*/ 529 h 533"/>
                <a:gd name="T26" fmla="*/ 22 w 316"/>
                <a:gd name="T27" fmla="*/ 527 h 533"/>
                <a:gd name="T28" fmla="*/ 22 w 316"/>
                <a:gd name="T29" fmla="*/ 513 h 533"/>
                <a:gd name="T30" fmla="*/ 42 w 316"/>
                <a:gd name="T31" fmla="*/ 515 h 533"/>
                <a:gd name="T32" fmla="*/ 52 w 316"/>
                <a:gd name="T33" fmla="*/ 521 h 533"/>
                <a:gd name="T34" fmla="*/ 54 w 316"/>
                <a:gd name="T35" fmla="*/ 513 h 533"/>
                <a:gd name="T36" fmla="*/ 100 w 316"/>
                <a:gd name="T37" fmla="*/ 525 h 533"/>
                <a:gd name="T38" fmla="*/ 126 w 316"/>
                <a:gd name="T39" fmla="*/ 497 h 533"/>
                <a:gd name="T40" fmla="*/ 144 w 316"/>
                <a:gd name="T41" fmla="*/ 507 h 533"/>
                <a:gd name="T42" fmla="*/ 150 w 316"/>
                <a:gd name="T43" fmla="*/ 505 h 533"/>
                <a:gd name="T44" fmla="*/ 156 w 316"/>
                <a:gd name="T45" fmla="*/ 489 h 533"/>
                <a:gd name="T46" fmla="*/ 160 w 316"/>
                <a:gd name="T47" fmla="*/ 477 h 533"/>
                <a:gd name="T48" fmla="*/ 168 w 316"/>
                <a:gd name="T49" fmla="*/ 467 h 533"/>
                <a:gd name="T50" fmla="*/ 180 w 316"/>
                <a:gd name="T51" fmla="*/ 483 h 533"/>
                <a:gd name="T52" fmla="*/ 214 w 316"/>
                <a:gd name="T53" fmla="*/ 483 h 533"/>
                <a:gd name="T54" fmla="*/ 220 w 316"/>
                <a:gd name="T55" fmla="*/ 452 h 533"/>
                <a:gd name="T56" fmla="*/ 240 w 316"/>
                <a:gd name="T57" fmla="*/ 428 h 533"/>
                <a:gd name="T58" fmla="*/ 254 w 316"/>
                <a:gd name="T59" fmla="*/ 392 h 533"/>
                <a:gd name="T60" fmla="*/ 280 w 316"/>
                <a:gd name="T61" fmla="*/ 394 h 533"/>
                <a:gd name="T62" fmla="*/ 314 w 316"/>
                <a:gd name="T63" fmla="*/ 378 h 533"/>
                <a:gd name="T64" fmla="*/ 306 w 316"/>
                <a:gd name="T65" fmla="*/ 364 h 533"/>
                <a:gd name="T66" fmla="*/ 304 w 316"/>
                <a:gd name="T67" fmla="*/ 344 h 533"/>
                <a:gd name="T68" fmla="*/ 274 w 316"/>
                <a:gd name="T69" fmla="*/ 0 h 533"/>
                <a:gd name="T70" fmla="*/ 54 w 316"/>
                <a:gd name="T71" fmla="*/ 36 h 5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16" h="533">
                  <a:moveTo>
                    <a:pt x="54" y="36"/>
                  </a:moveTo>
                  <a:lnTo>
                    <a:pt x="40" y="36"/>
                  </a:lnTo>
                  <a:lnTo>
                    <a:pt x="20" y="30"/>
                  </a:lnTo>
                  <a:lnTo>
                    <a:pt x="44" y="328"/>
                  </a:lnTo>
                  <a:lnTo>
                    <a:pt x="34" y="338"/>
                  </a:lnTo>
                  <a:lnTo>
                    <a:pt x="38" y="350"/>
                  </a:lnTo>
                  <a:lnTo>
                    <a:pt x="32" y="362"/>
                  </a:lnTo>
                  <a:lnTo>
                    <a:pt x="46" y="382"/>
                  </a:lnTo>
                  <a:lnTo>
                    <a:pt x="44" y="392"/>
                  </a:lnTo>
                  <a:lnTo>
                    <a:pt x="50" y="408"/>
                  </a:lnTo>
                  <a:lnTo>
                    <a:pt x="38" y="432"/>
                  </a:lnTo>
                  <a:lnTo>
                    <a:pt x="40" y="440"/>
                  </a:lnTo>
                  <a:lnTo>
                    <a:pt x="30" y="446"/>
                  </a:lnTo>
                  <a:lnTo>
                    <a:pt x="22" y="467"/>
                  </a:lnTo>
                  <a:lnTo>
                    <a:pt x="12" y="467"/>
                  </a:lnTo>
                  <a:lnTo>
                    <a:pt x="8" y="475"/>
                  </a:lnTo>
                  <a:lnTo>
                    <a:pt x="16" y="487"/>
                  </a:lnTo>
                  <a:lnTo>
                    <a:pt x="6" y="493"/>
                  </a:lnTo>
                  <a:lnTo>
                    <a:pt x="12" y="495"/>
                  </a:lnTo>
                  <a:lnTo>
                    <a:pt x="4" y="499"/>
                  </a:lnTo>
                  <a:lnTo>
                    <a:pt x="8" y="519"/>
                  </a:lnTo>
                  <a:lnTo>
                    <a:pt x="0" y="519"/>
                  </a:lnTo>
                  <a:lnTo>
                    <a:pt x="8" y="525"/>
                  </a:lnTo>
                  <a:lnTo>
                    <a:pt x="2" y="529"/>
                  </a:lnTo>
                  <a:lnTo>
                    <a:pt x="6" y="529"/>
                  </a:lnTo>
                  <a:lnTo>
                    <a:pt x="8" y="529"/>
                  </a:lnTo>
                  <a:lnTo>
                    <a:pt x="16" y="533"/>
                  </a:lnTo>
                  <a:lnTo>
                    <a:pt x="22" y="527"/>
                  </a:lnTo>
                  <a:lnTo>
                    <a:pt x="18" y="517"/>
                  </a:lnTo>
                  <a:lnTo>
                    <a:pt x="22" y="513"/>
                  </a:lnTo>
                  <a:lnTo>
                    <a:pt x="30" y="519"/>
                  </a:lnTo>
                  <a:lnTo>
                    <a:pt x="42" y="515"/>
                  </a:lnTo>
                  <a:lnTo>
                    <a:pt x="46" y="525"/>
                  </a:lnTo>
                  <a:lnTo>
                    <a:pt x="52" y="521"/>
                  </a:lnTo>
                  <a:lnTo>
                    <a:pt x="50" y="505"/>
                  </a:lnTo>
                  <a:lnTo>
                    <a:pt x="54" y="513"/>
                  </a:lnTo>
                  <a:lnTo>
                    <a:pt x="70" y="509"/>
                  </a:lnTo>
                  <a:lnTo>
                    <a:pt x="100" y="525"/>
                  </a:lnTo>
                  <a:lnTo>
                    <a:pt x="108" y="509"/>
                  </a:lnTo>
                  <a:lnTo>
                    <a:pt x="126" y="497"/>
                  </a:lnTo>
                  <a:lnTo>
                    <a:pt x="134" y="507"/>
                  </a:lnTo>
                  <a:lnTo>
                    <a:pt x="144" y="507"/>
                  </a:lnTo>
                  <a:lnTo>
                    <a:pt x="146" y="513"/>
                  </a:lnTo>
                  <a:lnTo>
                    <a:pt x="150" y="505"/>
                  </a:lnTo>
                  <a:lnTo>
                    <a:pt x="158" y="501"/>
                  </a:lnTo>
                  <a:lnTo>
                    <a:pt x="156" y="489"/>
                  </a:lnTo>
                  <a:lnTo>
                    <a:pt x="164" y="483"/>
                  </a:lnTo>
                  <a:lnTo>
                    <a:pt x="160" y="477"/>
                  </a:lnTo>
                  <a:lnTo>
                    <a:pt x="174" y="475"/>
                  </a:lnTo>
                  <a:lnTo>
                    <a:pt x="168" y="467"/>
                  </a:lnTo>
                  <a:lnTo>
                    <a:pt x="178" y="473"/>
                  </a:lnTo>
                  <a:lnTo>
                    <a:pt x="180" y="483"/>
                  </a:lnTo>
                  <a:lnTo>
                    <a:pt x="204" y="493"/>
                  </a:lnTo>
                  <a:lnTo>
                    <a:pt x="214" y="483"/>
                  </a:lnTo>
                  <a:lnTo>
                    <a:pt x="216" y="465"/>
                  </a:lnTo>
                  <a:lnTo>
                    <a:pt x="220" y="452"/>
                  </a:lnTo>
                  <a:lnTo>
                    <a:pt x="236" y="448"/>
                  </a:lnTo>
                  <a:lnTo>
                    <a:pt x="240" y="428"/>
                  </a:lnTo>
                  <a:lnTo>
                    <a:pt x="258" y="416"/>
                  </a:lnTo>
                  <a:lnTo>
                    <a:pt x="254" y="392"/>
                  </a:lnTo>
                  <a:lnTo>
                    <a:pt x="270" y="388"/>
                  </a:lnTo>
                  <a:lnTo>
                    <a:pt x="280" y="394"/>
                  </a:lnTo>
                  <a:lnTo>
                    <a:pt x="298" y="380"/>
                  </a:lnTo>
                  <a:lnTo>
                    <a:pt x="314" y="378"/>
                  </a:lnTo>
                  <a:lnTo>
                    <a:pt x="316" y="366"/>
                  </a:lnTo>
                  <a:lnTo>
                    <a:pt x="306" y="364"/>
                  </a:lnTo>
                  <a:lnTo>
                    <a:pt x="310" y="354"/>
                  </a:lnTo>
                  <a:lnTo>
                    <a:pt x="304" y="344"/>
                  </a:lnTo>
                  <a:lnTo>
                    <a:pt x="310" y="338"/>
                  </a:lnTo>
                  <a:lnTo>
                    <a:pt x="274" y="0"/>
                  </a:lnTo>
                  <a:lnTo>
                    <a:pt x="76" y="18"/>
                  </a:lnTo>
                  <a:lnTo>
                    <a:pt x="54" y="36"/>
                  </a:lnTo>
                  <a:close/>
                </a:path>
              </a:pathLst>
            </a:custGeom>
            <a:solidFill>
              <a:srgbClr val="6DFFA5"/>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57" name="Freeform 644"/>
            <p:cNvSpPr>
              <a:spLocks/>
            </p:cNvSpPr>
            <p:nvPr/>
          </p:nvSpPr>
          <p:spPr bwMode="auto">
            <a:xfrm>
              <a:off x="3009" y="1120"/>
              <a:ext cx="524" cy="564"/>
            </a:xfrm>
            <a:custGeom>
              <a:avLst/>
              <a:gdLst>
                <a:gd name="T0" fmla="*/ 492 w 524"/>
                <a:gd name="T1" fmla="*/ 284 h 564"/>
                <a:gd name="T2" fmla="*/ 518 w 524"/>
                <a:gd name="T3" fmla="*/ 190 h 564"/>
                <a:gd name="T4" fmla="*/ 494 w 524"/>
                <a:gd name="T5" fmla="*/ 246 h 564"/>
                <a:gd name="T6" fmla="*/ 448 w 524"/>
                <a:gd name="T7" fmla="*/ 286 h 564"/>
                <a:gd name="T8" fmla="*/ 460 w 524"/>
                <a:gd name="T9" fmla="*/ 244 h 564"/>
                <a:gd name="T10" fmla="*/ 480 w 524"/>
                <a:gd name="T11" fmla="*/ 212 h 564"/>
                <a:gd name="T12" fmla="*/ 476 w 524"/>
                <a:gd name="T13" fmla="*/ 212 h 564"/>
                <a:gd name="T14" fmla="*/ 468 w 524"/>
                <a:gd name="T15" fmla="*/ 182 h 564"/>
                <a:gd name="T16" fmla="*/ 448 w 524"/>
                <a:gd name="T17" fmla="*/ 180 h 564"/>
                <a:gd name="T18" fmla="*/ 454 w 524"/>
                <a:gd name="T19" fmla="*/ 164 h 564"/>
                <a:gd name="T20" fmla="*/ 454 w 524"/>
                <a:gd name="T21" fmla="*/ 152 h 564"/>
                <a:gd name="T22" fmla="*/ 452 w 524"/>
                <a:gd name="T23" fmla="*/ 140 h 564"/>
                <a:gd name="T24" fmla="*/ 422 w 524"/>
                <a:gd name="T25" fmla="*/ 128 h 564"/>
                <a:gd name="T26" fmla="*/ 422 w 524"/>
                <a:gd name="T27" fmla="*/ 112 h 564"/>
                <a:gd name="T28" fmla="*/ 374 w 524"/>
                <a:gd name="T29" fmla="*/ 106 h 564"/>
                <a:gd name="T30" fmla="*/ 232 w 524"/>
                <a:gd name="T31" fmla="*/ 50 h 564"/>
                <a:gd name="T32" fmla="*/ 216 w 524"/>
                <a:gd name="T33" fmla="*/ 46 h 564"/>
                <a:gd name="T34" fmla="*/ 182 w 524"/>
                <a:gd name="T35" fmla="*/ 40 h 564"/>
                <a:gd name="T36" fmla="*/ 174 w 524"/>
                <a:gd name="T37" fmla="*/ 42 h 564"/>
                <a:gd name="T38" fmla="*/ 176 w 524"/>
                <a:gd name="T39" fmla="*/ 10 h 564"/>
                <a:gd name="T40" fmla="*/ 110 w 524"/>
                <a:gd name="T41" fmla="*/ 40 h 564"/>
                <a:gd name="T42" fmla="*/ 76 w 524"/>
                <a:gd name="T43" fmla="*/ 44 h 564"/>
                <a:gd name="T44" fmla="*/ 60 w 524"/>
                <a:gd name="T45" fmla="*/ 28 h 564"/>
                <a:gd name="T46" fmla="*/ 50 w 524"/>
                <a:gd name="T47" fmla="*/ 38 h 564"/>
                <a:gd name="T48" fmla="*/ 46 w 524"/>
                <a:gd name="T49" fmla="*/ 118 h 564"/>
                <a:gd name="T50" fmla="*/ 8 w 524"/>
                <a:gd name="T51" fmla="*/ 152 h 564"/>
                <a:gd name="T52" fmla="*/ 0 w 524"/>
                <a:gd name="T53" fmla="*/ 176 h 564"/>
                <a:gd name="T54" fmla="*/ 22 w 524"/>
                <a:gd name="T55" fmla="*/ 196 h 564"/>
                <a:gd name="T56" fmla="*/ 14 w 524"/>
                <a:gd name="T57" fmla="*/ 234 h 564"/>
                <a:gd name="T58" fmla="*/ 14 w 524"/>
                <a:gd name="T59" fmla="*/ 258 h 564"/>
                <a:gd name="T60" fmla="*/ 18 w 524"/>
                <a:gd name="T61" fmla="*/ 292 h 564"/>
                <a:gd name="T62" fmla="*/ 48 w 524"/>
                <a:gd name="T63" fmla="*/ 312 h 564"/>
                <a:gd name="T64" fmla="*/ 78 w 524"/>
                <a:gd name="T65" fmla="*/ 318 h 564"/>
                <a:gd name="T66" fmla="*/ 102 w 524"/>
                <a:gd name="T67" fmla="*/ 354 h 564"/>
                <a:gd name="T68" fmla="*/ 154 w 524"/>
                <a:gd name="T69" fmla="*/ 398 h 564"/>
                <a:gd name="T70" fmla="*/ 180 w 524"/>
                <a:gd name="T71" fmla="*/ 530 h 564"/>
                <a:gd name="T72" fmla="*/ 218 w 524"/>
                <a:gd name="T73" fmla="*/ 552 h 564"/>
                <a:gd name="T74" fmla="*/ 482 w 524"/>
                <a:gd name="T75" fmla="*/ 546 h 564"/>
                <a:gd name="T76" fmla="*/ 490 w 524"/>
                <a:gd name="T77" fmla="*/ 348 h 5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24" h="564">
                  <a:moveTo>
                    <a:pt x="490" y="348"/>
                  </a:moveTo>
                  <a:lnTo>
                    <a:pt x="492" y="284"/>
                  </a:lnTo>
                  <a:lnTo>
                    <a:pt x="524" y="204"/>
                  </a:lnTo>
                  <a:lnTo>
                    <a:pt x="518" y="190"/>
                  </a:lnTo>
                  <a:lnTo>
                    <a:pt x="498" y="218"/>
                  </a:lnTo>
                  <a:lnTo>
                    <a:pt x="494" y="246"/>
                  </a:lnTo>
                  <a:lnTo>
                    <a:pt x="484" y="248"/>
                  </a:lnTo>
                  <a:lnTo>
                    <a:pt x="448" y="286"/>
                  </a:lnTo>
                  <a:lnTo>
                    <a:pt x="448" y="278"/>
                  </a:lnTo>
                  <a:lnTo>
                    <a:pt x="460" y="244"/>
                  </a:lnTo>
                  <a:lnTo>
                    <a:pt x="470" y="232"/>
                  </a:lnTo>
                  <a:lnTo>
                    <a:pt x="480" y="212"/>
                  </a:lnTo>
                  <a:lnTo>
                    <a:pt x="474" y="212"/>
                  </a:lnTo>
                  <a:lnTo>
                    <a:pt x="476" y="212"/>
                  </a:lnTo>
                  <a:lnTo>
                    <a:pt x="462" y="202"/>
                  </a:lnTo>
                  <a:lnTo>
                    <a:pt x="468" y="182"/>
                  </a:lnTo>
                  <a:lnTo>
                    <a:pt x="466" y="178"/>
                  </a:lnTo>
                  <a:lnTo>
                    <a:pt x="448" y="180"/>
                  </a:lnTo>
                  <a:lnTo>
                    <a:pt x="448" y="172"/>
                  </a:lnTo>
                  <a:lnTo>
                    <a:pt x="454" y="164"/>
                  </a:lnTo>
                  <a:lnTo>
                    <a:pt x="450" y="156"/>
                  </a:lnTo>
                  <a:lnTo>
                    <a:pt x="454" y="152"/>
                  </a:lnTo>
                  <a:lnTo>
                    <a:pt x="450" y="144"/>
                  </a:lnTo>
                  <a:lnTo>
                    <a:pt x="452" y="140"/>
                  </a:lnTo>
                  <a:lnTo>
                    <a:pt x="442" y="132"/>
                  </a:lnTo>
                  <a:lnTo>
                    <a:pt x="422" y="128"/>
                  </a:lnTo>
                  <a:lnTo>
                    <a:pt x="424" y="118"/>
                  </a:lnTo>
                  <a:lnTo>
                    <a:pt x="422" y="112"/>
                  </a:lnTo>
                  <a:lnTo>
                    <a:pt x="384" y="102"/>
                  </a:lnTo>
                  <a:lnTo>
                    <a:pt x="374" y="106"/>
                  </a:lnTo>
                  <a:lnTo>
                    <a:pt x="242" y="72"/>
                  </a:lnTo>
                  <a:lnTo>
                    <a:pt x="232" y="50"/>
                  </a:lnTo>
                  <a:lnTo>
                    <a:pt x="222" y="44"/>
                  </a:lnTo>
                  <a:lnTo>
                    <a:pt x="216" y="46"/>
                  </a:lnTo>
                  <a:lnTo>
                    <a:pt x="214" y="42"/>
                  </a:lnTo>
                  <a:lnTo>
                    <a:pt x="182" y="40"/>
                  </a:lnTo>
                  <a:lnTo>
                    <a:pt x="176" y="46"/>
                  </a:lnTo>
                  <a:lnTo>
                    <a:pt x="174" y="42"/>
                  </a:lnTo>
                  <a:lnTo>
                    <a:pt x="178" y="24"/>
                  </a:lnTo>
                  <a:lnTo>
                    <a:pt x="176" y="10"/>
                  </a:lnTo>
                  <a:lnTo>
                    <a:pt x="166" y="0"/>
                  </a:lnTo>
                  <a:lnTo>
                    <a:pt x="110" y="40"/>
                  </a:lnTo>
                  <a:lnTo>
                    <a:pt x="90" y="44"/>
                  </a:lnTo>
                  <a:lnTo>
                    <a:pt x="76" y="44"/>
                  </a:lnTo>
                  <a:lnTo>
                    <a:pt x="68" y="34"/>
                  </a:lnTo>
                  <a:lnTo>
                    <a:pt x="60" y="28"/>
                  </a:lnTo>
                  <a:lnTo>
                    <a:pt x="56" y="38"/>
                  </a:lnTo>
                  <a:lnTo>
                    <a:pt x="50" y="38"/>
                  </a:lnTo>
                  <a:lnTo>
                    <a:pt x="52" y="110"/>
                  </a:lnTo>
                  <a:lnTo>
                    <a:pt x="46" y="118"/>
                  </a:lnTo>
                  <a:lnTo>
                    <a:pt x="16" y="134"/>
                  </a:lnTo>
                  <a:lnTo>
                    <a:pt x="8" y="152"/>
                  </a:lnTo>
                  <a:lnTo>
                    <a:pt x="0" y="160"/>
                  </a:lnTo>
                  <a:lnTo>
                    <a:pt x="0" y="176"/>
                  </a:lnTo>
                  <a:lnTo>
                    <a:pt x="12" y="178"/>
                  </a:lnTo>
                  <a:lnTo>
                    <a:pt x="22" y="196"/>
                  </a:lnTo>
                  <a:lnTo>
                    <a:pt x="12" y="212"/>
                  </a:lnTo>
                  <a:lnTo>
                    <a:pt x="14" y="234"/>
                  </a:lnTo>
                  <a:lnTo>
                    <a:pt x="10" y="240"/>
                  </a:lnTo>
                  <a:lnTo>
                    <a:pt x="14" y="258"/>
                  </a:lnTo>
                  <a:lnTo>
                    <a:pt x="10" y="280"/>
                  </a:lnTo>
                  <a:lnTo>
                    <a:pt x="18" y="292"/>
                  </a:lnTo>
                  <a:lnTo>
                    <a:pt x="38" y="298"/>
                  </a:lnTo>
                  <a:lnTo>
                    <a:pt x="48" y="312"/>
                  </a:lnTo>
                  <a:lnTo>
                    <a:pt x="62" y="310"/>
                  </a:lnTo>
                  <a:lnTo>
                    <a:pt x="78" y="318"/>
                  </a:lnTo>
                  <a:lnTo>
                    <a:pt x="96" y="338"/>
                  </a:lnTo>
                  <a:lnTo>
                    <a:pt x="102" y="354"/>
                  </a:lnTo>
                  <a:lnTo>
                    <a:pt x="146" y="382"/>
                  </a:lnTo>
                  <a:lnTo>
                    <a:pt x="154" y="398"/>
                  </a:lnTo>
                  <a:lnTo>
                    <a:pt x="160" y="434"/>
                  </a:lnTo>
                  <a:lnTo>
                    <a:pt x="180" y="530"/>
                  </a:lnTo>
                  <a:lnTo>
                    <a:pt x="212" y="540"/>
                  </a:lnTo>
                  <a:lnTo>
                    <a:pt x="218" y="552"/>
                  </a:lnTo>
                  <a:lnTo>
                    <a:pt x="218" y="564"/>
                  </a:lnTo>
                  <a:lnTo>
                    <a:pt x="482" y="546"/>
                  </a:lnTo>
                  <a:lnTo>
                    <a:pt x="468" y="452"/>
                  </a:lnTo>
                  <a:lnTo>
                    <a:pt x="490" y="348"/>
                  </a:lnTo>
                  <a:close/>
                </a:path>
              </a:pathLst>
            </a:custGeom>
            <a:solidFill>
              <a:srgbClr val="6DFFA5"/>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58" name="Freeform 645"/>
            <p:cNvSpPr>
              <a:spLocks/>
            </p:cNvSpPr>
            <p:nvPr/>
          </p:nvSpPr>
          <p:spPr bwMode="auto">
            <a:xfrm>
              <a:off x="4821" y="1596"/>
              <a:ext cx="174" cy="112"/>
            </a:xfrm>
            <a:custGeom>
              <a:avLst/>
              <a:gdLst>
                <a:gd name="T0" fmla="*/ 146 w 174"/>
                <a:gd name="T1" fmla="*/ 0 h 112"/>
                <a:gd name="T2" fmla="*/ 118 w 174"/>
                <a:gd name="T3" fmla="*/ 34 h 112"/>
                <a:gd name="T4" fmla="*/ 36 w 174"/>
                <a:gd name="T5" fmla="*/ 64 h 112"/>
                <a:gd name="T6" fmla="*/ 12 w 174"/>
                <a:gd name="T7" fmla="*/ 82 h 112"/>
                <a:gd name="T8" fmla="*/ 8 w 174"/>
                <a:gd name="T9" fmla="*/ 92 h 112"/>
                <a:gd name="T10" fmla="*/ 0 w 174"/>
                <a:gd name="T11" fmla="*/ 96 h 112"/>
                <a:gd name="T12" fmla="*/ 0 w 174"/>
                <a:gd name="T13" fmla="*/ 110 h 112"/>
                <a:gd name="T14" fmla="*/ 2 w 174"/>
                <a:gd name="T15" fmla="*/ 112 h 112"/>
                <a:gd name="T16" fmla="*/ 2 w 174"/>
                <a:gd name="T17" fmla="*/ 106 h 112"/>
                <a:gd name="T18" fmla="*/ 10 w 174"/>
                <a:gd name="T19" fmla="*/ 102 h 112"/>
                <a:gd name="T20" fmla="*/ 12 w 174"/>
                <a:gd name="T21" fmla="*/ 108 h 112"/>
                <a:gd name="T22" fmla="*/ 20 w 174"/>
                <a:gd name="T23" fmla="*/ 110 h 112"/>
                <a:gd name="T24" fmla="*/ 174 w 174"/>
                <a:gd name="T25" fmla="*/ 14 h 112"/>
                <a:gd name="T26" fmla="*/ 154 w 174"/>
                <a:gd name="T27" fmla="*/ 16 h 112"/>
                <a:gd name="T28" fmla="*/ 142 w 174"/>
                <a:gd name="T29" fmla="*/ 26 h 112"/>
                <a:gd name="T30" fmla="*/ 136 w 174"/>
                <a:gd name="T31" fmla="*/ 34 h 112"/>
                <a:gd name="T32" fmla="*/ 124 w 174"/>
                <a:gd name="T33" fmla="*/ 40 h 112"/>
                <a:gd name="T34" fmla="*/ 126 w 174"/>
                <a:gd name="T35" fmla="*/ 34 h 112"/>
                <a:gd name="T36" fmla="*/ 142 w 174"/>
                <a:gd name="T37" fmla="*/ 10 h 112"/>
                <a:gd name="T38" fmla="*/ 146 w 174"/>
                <a:gd name="T39" fmla="*/ 0 h 1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4" h="112">
                  <a:moveTo>
                    <a:pt x="146" y="0"/>
                  </a:moveTo>
                  <a:lnTo>
                    <a:pt x="118" y="34"/>
                  </a:lnTo>
                  <a:lnTo>
                    <a:pt x="36" y="64"/>
                  </a:lnTo>
                  <a:lnTo>
                    <a:pt x="12" y="82"/>
                  </a:lnTo>
                  <a:lnTo>
                    <a:pt x="8" y="92"/>
                  </a:lnTo>
                  <a:lnTo>
                    <a:pt x="0" y="96"/>
                  </a:lnTo>
                  <a:lnTo>
                    <a:pt x="0" y="110"/>
                  </a:lnTo>
                  <a:lnTo>
                    <a:pt x="2" y="112"/>
                  </a:lnTo>
                  <a:lnTo>
                    <a:pt x="2" y="106"/>
                  </a:lnTo>
                  <a:lnTo>
                    <a:pt x="10" y="102"/>
                  </a:lnTo>
                  <a:lnTo>
                    <a:pt x="12" y="108"/>
                  </a:lnTo>
                  <a:lnTo>
                    <a:pt x="20" y="110"/>
                  </a:lnTo>
                  <a:lnTo>
                    <a:pt x="174" y="14"/>
                  </a:lnTo>
                  <a:lnTo>
                    <a:pt x="154" y="16"/>
                  </a:lnTo>
                  <a:lnTo>
                    <a:pt x="142" y="26"/>
                  </a:lnTo>
                  <a:lnTo>
                    <a:pt x="136" y="34"/>
                  </a:lnTo>
                  <a:lnTo>
                    <a:pt x="124" y="40"/>
                  </a:lnTo>
                  <a:lnTo>
                    <a:pt x="126" y="34"/>
                  </a:lnTo>
                  <a:lnTo>
                    <a:pt x="142" y="10"/>
                  </a:lnTo>
                  <a:lnTo>
                    <a:pt x="146" y="0"/>
                  </a:lnTo>
                  <a:close/>
                </a:path>
              </a:pathLst>
            </a:custGeom>
            <a:solidFill>
              <a:srgbClr val="00B87F"/>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59" name="Freeform 646"/>
            <p:cNvSpPr>
              <a:spLocks/>
            </p:cNvSpPr>
            <p:nvPr/>
          </p:nvSpPr>
          <p:spPr bwMode="auto">
            <a:xfrm>
              <a:off x="4493" y="3749"/>
              <a:ext cx="22" cy="36"/>
            </a:xfrm>
            <a:custGeom>
              <a:avLst/>
              <a:gdLst>
                <a:gd name="T0" fmla="*/ 22 w 22"/>
                <a:gd name="T1" fmla="*/ 2 h 36"/>
                <a:gd name="T2" fmla="*/ 16 w 22"/>
                <a:gd name="T3" fmla="*/ 0 h 36"/>
                <a:gd name="T4" fmla="*/ 0 w 22"/>
                <a:gd name="T5" fmla="*/ 32 h 36"/>
                <a:gd name="T6" fmla="*/ 2 w 22"/>
                <a:gd name="T7" fmla="*/ 36 h 36"/>
                <a:gd name="T8" fmla="*/ 22 w 22"/>
                <a:gd name="T9" fmla="*/ 2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36">
                  <a:moveTo>
                    <a:pt x="22" y="2"/>
                  </a:moveTo>
                  <a:lnTo>
                    <a:pt x="16" y="0"/>
                  </a:lnTo>
                  <a:lnTo>
                    <a:pt x="0" y="32"/>
                  </a:lnTo>
                  <a:lnTo>
                    <a:pt x="2" y="36"/>
                  </a:lnTo>
                  <a:lnTo>
                    <a:pt x="22" y="2"/>
                  </a:lnTo>
                  <a:close/>
                </a:path>
              </a:pathLst>
            </a:custGeom>
            <a:solidFill>
              <a:srgbClr val="FFCC99"/>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60" name="Freeform 647"/>
            <p:cNvSpPr>
              <a:spLocks/>
            </p:cNvSpPr>
            <p:nvPr/>
          </p:nvSpPr>
          <p:spPr bwMode="auto">
            <a:xfrm>
              <a:off x="4463" y="3793"/>
              <a:ext cx="20" cy="16"/>
            </a:xfrm>
            <a:custGeom>
              <a:avLst/>
              <a:gdLst>
                <a:gd name="T0" fmla="*/ 20 w 20"/>
                <a:gd name="T1" fmla="*/ 0 h 16"/>
                <a:gd name="T2" fmla="*/ 0 w 20"/>
                <a:gd name="T3" fmla="*/ 12 h 16"/>
                <a:gd name="T4" fmla="*/ 2 w 20"/>
                <a:gd name="T5" fmla="*/ 16 h 16"/>
                <a:gd name="T6" fmla="*/ 20 w 20"/>
                <a:gd name="T7" fmla="*/ 6 h 16"/>
                <a:gd name="T8" fmla="*/ 20 w 20"/>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6">
                  <a:moveTo>
                    <a:pt x="20" y="0"/>
                  </a:moveTo>
                  <a:lnTo>
                    <a:pt x="0" y="12"/>
                  </a:lnTo>
                  <a:lnTo>
                    <a:pt x="2" y="16"/>
                  </a:lnTo>
                  <a:lnTo>
                    <a:pt x="20" y="6"/>
                  </a:lnTo>
                  <a:lnTo>
                    <a:pt x="20" y="0"/>
                  </a:lnTo>
                  <a:close/>
                </a:path>
              </a:pathLst>
            </a:custGeom>
            <a:solidFill>
              <a:srgbClr val="FFCC99"/>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61" name="Freeform 648"/>
            <p:cNvSpPr>
              <a:spLocks/>
            </p:cNvSpPr>
            <p:nvPr/>
          </p:nvSpPr>
          <p:spPr bwMode="auto">
            <a:xfrm>
              <a:off x="4359" y="3819"/>
              <a:ext cx="56" cy="32"/>
            </a:xfrm>
            <a:custGeom>
              <a:avLst/>
              <a:gdLst>
                <a:gd name="T0" fmla="*/ 56 w 56"/>
                <a:gd name="T1" fmla="*/ 14 h 32"/>
                <a:gd name="T2" fmla="*/ 40 w 56"/>
                <a:gd name="T3" fmla="*/ 14 h 32"/>
                <a:gd name="T4" fmla="*/ 16 w 56"/>
                <a:gd name="T5" fmla="*/ 28 h 32"/>
                <a:gd name="T6" fmla="*/ 0 w 56"/>
                <a:gd name="T7" fmla="*/ 32 h 32"/>
                <a:gd name="T8" fmla="*/ 4 w 56"/>
                <a:gd name="T9" fmla="*/ 24 h 32"/>
                <a:gd name="T10" fmla="*/ 20 w 56"/>
                <a:gd name="T11" fmla="*/ 18 h 32"/>
                <a:gd name="T12" fmla="*/ 40 w 56"/>
                <a:gd name="T13" fmla="*/ 0 h 32"/>
                <a:gd name="T14" fmla="*/ 56 w 56"/>
                <a:gd name="T15" fmla="*/ 2 h 32"/>
                <a:gd name="T16" fmla="*/ 56 w 56"/>
                <a:gd name="T17" fmla="*/ 14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6" h="32">
                  <a:moveTo>
                    <a:pt x="56" y="14"/>
                  </a:moveTo>
                  <a:lnTo>
                    <a:pt x="40" y="14"/>
                  </a:lnTo>
                  <a:lnTo>
                    <a:pt x="16" y="28"/>
                  </a:lnTo>
                  <a:lnTo>
                    <a:pt x="0" y="32"/>
                  </a:lnTo>
                  <a:lnTo>
                    <a:pt x="4" y="24"/>
                  </a:lnTo>
                  <a:lnTo>
                    <a:pt x="20" y="18"/>
                  </a:lnTo>
                  <a:lnTo>
                    <a:pt x="40" y="0"/>
                  </a:lnTo>
                  <a:lnTo>
                    <a:pt x="56" y="2"/>
                  </a:lnTo>
                  <a:lnTo>
                    <a:pt x="56" y="14"/>
                  </a:lnTo>
                  <a:close/>
                </a:path>
              </a:pathLst>
            </a:custGeom>
            <a:solidFill>
              <a:srgbClr val="FFCC99"/>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62" name="Freeform 649"/>
            <p:cNvSpPr>
              <a:spLocks/>
            </p:cNvSpPr>
            <p:nvPr/>
          </p:nvSpPr>
          <p:spPr bwMode="auto">
            <a:xfrm>
              <a:off x="5163" y="1144"/>
              <a:ext cx="16" cy="22"/>
            </a:xfrm>
            <a:custGeom>
              <a:avLst/>
              <a:gdLst>
                <a:gd name="T0" fmla="*/ 0 w 16"/>
                <a:gd name="T1" fmla="*/ 14 h 22"/>
                <a:gd name="T2" fmla="*/ 6 w 16"/>
                <a:gd name="T3" fmla="*/ 22 h 22"/>
                <a:gd name="T4" fmla="*/ 14 w 16"/>
                <a:gd name="T5" fmla="*/ 22 h 22"/>
                <a:gd name="T6" fmla="*/ 16 w 16"/>
                <a:gd name="T7" fmla="*/ 14 h 22"/>
                <a:gd name="T8" fmla="*/ 10 w 16"/>
                <a:gd name="T9" fmla="*/ 12 h 22"/>
                <a:gd name="T10" fmla="*/ 6 w 16"/>
                <a:gd name="T11" fmla="*/ 0 h 22"/>
                <a:gd name="T12" fmla="*/ 0 w 16"/>
                <a:gd name="T13" fmla="*/ 2 h 22"/>
                <a:gd name="T14" fmla="*/ 0 w 16"/>
                <a:gd name="T15" fmla="*/ 14 h 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22">
                  <a:moveTo>
                    <a:pt x="0" y="14"/>
                  </a:moveTo>
                  <a:lnTo>
                    <a:pt x="6" y="22"/>
                  </a:lnTo>
                  <a:lnTo>
                    <a:pt x="14" y="22"/>
                  </a:lnTo>
                  <a:lnTo>
                    <a:pt x="16" y="14"/>
                  </a:lnTo>
                  <a:lnTo>
                    <a:pt x="10" y="12"/>
                  </a:lnTo>
                  <a:lnTo>
                    <a:pt x="6" y="0"/>
                  </a:lnTo>
                  <a:lnTo>
                    <a:pt x="0" y="2"/>
                  </a:lnTo>
                  <a:lnTo>
                    <a:pt x="0" y="14"/>
                  </a:lnTo>
                  <a:close/>
                </a:path>
              </a:pathLst>
            </a:custGeom>
            <a:solidFill>
              <a:srgbClr val="FFCC99"/>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63" name="Freeform 650"/>
            <p:cNvSpPr>
              <a:spLocks/>
            </p:cNvSpPr>
            <p:nvPr/>
          </p:nvSpPr>
          <p:spPr bwMode="auto">
            <a:xfrm>
              <a:off x="5175" y="1132"/>
              <a:ext cx="12" cy="14"/>
            </a:xfrm>
            <a:custGeom>
              <a:avLst/>
              <a:gdLst>
                <a:gd name="T0" fmla="*/ 4 w 12"/>
                <a:gd name="T1" fmla="*/ 14 h 14"/>
                <a:gd name="T2" fmla="*/ 10 w 12"/>
                <a:gd name="T3" fmla="*/ 14 h 14"/>
                <a:gd name="T4" fmla="*/ 12 w 12"/>
                <a:gd name="T5" fmla="*/ 8 h 14"/>
                <a:gd name="T6" fmla="*/ 8 w 12"/>
                <a:gd name="T7" fmla="*/ 0 h 14"/>
                <a:gd name="T8" fmla="*/ 4 w 12"/>
                <a:gd name="T9" fmla="*/ 0 h 14"/>
                <a:gd name="T10" fmla="*/ 0 w 12"/>
                <a:gd name="T11" fmla="*/ 8 h 14"/>
                <a:gd name="T12" fmla="*/ 4 w 12"/>
                <a:gd name="T13" fmla="*/ 14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4">
                  <a:moveTo>
                    <a:pt x="4" y="14"/>
                  </a:moveTo>
                  <a:lnTo>
                    <a:pt x="10" y="14"/>
                  </a:lnTo>
                  <a:lnTo>
                    <a:pt x="12" y="8"/>
                  </a:lnTo>
                  <a:lnTo>
                    <a:pt x="8" y="0"/>
                  </a:lnTo>
                  <a:lnTo>
                    <a:pt x="4" y="0"/>
                  </a:lnTo>
                  <a:lnTo>
                    <a:pt x="0" y="8"/>
                  </a:lnTo>
                  <a:lnTo>
                    <a:pt x="4" y="14"/>
                  </a:lnTo>
                  <a:close/>
                </a:path>
              </a:pathLst>
            </a:custGeom>
            <a:solidFill>
              <a:srgbClr val="FFCC99"/>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64" name="Freeform 651"/>
            <p:cNvSpPr>
              <a:spLocks/>
            </p:cNvSpPr>
            <p:nvPr/>
          </p:nvSpPr>
          <p:spPr bwMode="auto">
            <a:xfrm>
              <a:off x="5187" y="1150"/>
              <a:ext cx="8" cy="16"/>
            </a:xfrm>
            <a:custGeom>
              <a:avLst/>
              <a:gdLst>
                <a:gd name="T0" fmla="*/ 0 w 8"/>
                <a:gd name="T1" fmla="*/ 8 h 16"/>
                <a:gd name="T2" fmla="*/ 2 w 8"/>
                <a:gd name="T3" fmla="*/ 14 h 16"/>
                <a:gd name="T4" fmla="*/ 8 w 8"/>
                <a:gd name="T5" fmla="*/ 16 h 16"/>
                <a:gd name="T6" fmla="*/ 8 w 8"/>
                <a:gd name="T7" fmla="*/ 6 h 16"/>
                <a:gd name="T8" fmla="*/ 4 w 8"/>
                <a:gd name="T9" fmla="*/ 0 h 16"/>
                <a:gd name="T10" fmla="*/ 0 w 8"/>
                <a:gd name="T11" fmla="*/ 8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16">
                  <a:moveTo>
                    <a:pt x="0" y="8"/>
                  </a:moveTo>
                  <a:lnTo>
                    <a:pt x="2" y="14"/>
                  </a:lnTo>
                  <a:lnTo>
                    <a:pt x="8" y="16"/>
                  </a:lnTo>
                  <a:lnTo>
                    <a:pt x="8" y="6"/>
                  </a:lnTo>
                  <a:lnTo>
                    <a:pt x="4" y="0"/>
                  </a:lnTo>
                  <a:lnTo>
                    <a:pt x="0" y="8"/>
                  </a:lnTo>
                  <a:close/>
                </a:path>
              </a:pathLst>
            </a:custGeom>
            <a:solidFill>
              <a:srgbClr val="FFCC99"/>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65" name="Freeform 652"/>
            <p:cNvSpPr>
              <a:spLocks/>
            </p:cNvSpPr>
            <p:nvPr/>
          </p:nvSpPr>
          <p:spPr bwMode="auto">
            <a:xfrm>
              <a:off x="4041" y="1820"/>
              <a:ext cx="452" cy="447"/>
            </a:xfrm>
            <a:custGeom>
              <a:avLst/>
              <a:gdLst>
                <a:gd name="T0" fmla="*/ 26 w 452"/>
                <a:gd name="T1" fmla="*/ 302 h 447"/>
                <a:gd name="T2" fmla="*/ 38 w 452"/>
                <a:gd name="T3" fmla="*/ 278 h 447"/>
                <a:gd name="T4" fmla="*/ 44 w 452"/>
                <a:gd name="T5" fmla="*/ 228 h 447"/>
                <a:gd name="T6" fmla="*/ 58 w 452"/>
                <a:gd name="T7" fmla="*/ 242 h 447"/>
                <a:gd name="T8" fmla="*/ 72 w 452"/>
                <a:gd name="T9" fmla="*/ 234 h 447"/>
                <a:gd name="T10" fmla="*/ 70 w 452"/>
                <a:gd name="T11" fmla="*/ 212 h 447"/>
                <a:gd name="T12" fmla="*/ 74 w 452"/>
                <a:gd name="T13" fmla="*/ 190 h 447"/>
                <a:gd name="T14" fmla="*/ 94 w 452"/>
                <a:gd name="T15" fmla="*/ 168 h 447"/>
                <a:gd name="T16" fmla="*/ 116 w 452"/>
                <a:gd name="T17" fmla="*/ 166 h 447"/>
                <a:gd name="T18" fmla="*/ 148 w 452"/>
                <a:gd name="T19" fmla="*/ 120 h 447"/>
                <a:gd name="T20" fmla="*/ 148 w 452"/>
                <a:gd name="T21" fmla="*/ 102 h 447"/>
                <a:gd name="T22" fmla="*/ 150 w 452"/>
                <a:gd name="T23" fmla="*/ 94 h 447"/>
                <a:gd name="T24" fmla="*/ 158 w 452"/>
                <a:gd name="T25" fmla="*/ 42 h 447"/>
                <a:gd name="T26" fmla="*/ 156 w 452"/>
                <a:gd name="T27" fmla="*/ 24 h 447"/>
                <a:gd name="T28" fmla="*/ 148 w 452"/>
                <a:gd name="T29" fmla="*/ 4 h 447"/>
                <a:gd name="T30" fmla="*/ 160 w 452"/>
                <a:gd name="T31" fmla="*/ 0 h 447"/>
                <a:gd name="T32" fmla="*/ 278 w 452"/>
                <a:gd name="T33" fmla="*/ 100 h 447"/>
                <a:gd name="T34" fmla="*/ 304 w 452"/>
                <a:gd name="T35" fmla="*/ 150 h 447"/>
                <a:gd name="T36" fmla="*/ 324 w 452"/>
                <a:gd name="T37" fmla="*/ 122 h 447"/>
                <a:gd name="T38" fmla="*/ 344 w 452"/>
                <a:gd name="T39" fmla="*/ 108 h 447"/>
                <a:gd name="T40" fmla="*/ 350 w 452"/>
                <a:gd name="T41" fmla="*/ 102 h 447"/>
                <a:gd name="T42" fmla="*/ 368 w 452"/>
                <a:gd name="T43" fmla="*/ 110 h 447"/>
                <a:gd name="T44" fmla="*/ 382 w 452"/>
                <a:gd name="T45" fmla="*/ 104 h 447"/>
                <a:gd name="T46" fmla="*/ 382 w 452"/>
                <a:gd name="T47" fmla="*/ 98 h 447"/>
                <a:gd name="T48" fmla="*/ 394 w 452"/>
                <a:gd name="T49" fmla="*/ 92 h 447"/>
                <a:gd name="T50" fmla="*/ 422 w 452"/>
                <a:gd name="T51" fmla="*/ 90 h 447"/>
                <a:gd name="T52" fmla="*/ 438 w 452"/>
                <a:gd name="T53" fmla="*/ 90 h 447"/>
                <a:gd name="T54" fmla="*/ 436 w 452"/>
                <a:gd name="T55" fmla="*/ 98 h 447"/>
                <a:gd name="T56" fmla="*/ 440 w 452"/>
                <a:gd name="T57" fmla="*/ 100 h 447"/>
                <a:gd name="T58" fmla="*/ 442 w 452"/>
                <a:gd name="T59" fmla="*/ 106 h 447"/>
                <a:gd name="T60" fmla="*/ 452 w 452"/>
                <a:gd name="T61" fmla="*/ 120 h 447"/>
                <a:gd name="T62" fmla="*/ 392 w 452"/>
                <a:gd name="T63" fmla="*/ 114 h 447"/>
                <a:gd name="T64" fmla="*/ 376 w 452"/>
                <a:gd name="T65" fmla="*/ 180 h 447"/>
                <a:gd name="T66" fmla="*/ 364 w 452"/>
                <a:gd name="T67" fmla="*/ 186 h 447"/>
                <a:gd name="T68" fmla="*/ 342 w 452"/>
                <a:gd name="T69" fmla="*/ 202 h 447"/>
                <a:gd name="T70" fmla="*/ 300 w 452"/>
                <a:gd name="T71" fmla="*/ 256 h 447"/>
                <a:gd name="T72" fmla="*/ 284 w 452"/>
                <a:gd name="T73" fmla="*/ 244 h 447"/>
                <a:gd name="T74" fmla="*/ 274 w 452"/>
                <a:gd name="T75" fmla="*/ 282 h 447"/>
                <a:gd name="T76" fmla="*/ 266 w 452"/>
                <a:gd name="T77" fmla="*/ 302 h 447"/>
                <a:gd name="T78" fmla="*/ 240 w 452"/>
                <a:gd name="T79" fmla="*/ 368 h 447"/>
                <a:gd name="T80" fmla="*/ 240 w 452"/>
                <a:gd name="T81" fmla="*/ 383 h 447"/>
                <a:gd name="T82" fmla="*/ 228 w 452"/>
                <a:gd name="T83" fmla="*/ 403 h 447"/>
                <a:gd name="T84" fmla="*/ 200 w 452"/>
                <a:gd name="T85" fmla="*/ 413 h 447"/>
                <a:gd name="T86" fmla="*/ 186 w 452"/>
                <a:gd name="T87" fmla="*/ 413 h 447"/>
                <a:gd name="T88" fmla="*/ 186 w 452"/>
                <a:gd name="T89" fmla="*/ 423 h 447"/>
                <a:gd name="T90" fmla="*/ 140 w 452"/>
                <a:gd name="T91" fmla="*/ 427 h 447"/>
                <a:gd name="T92" fmla="*/ 116 w 452"/>
                <a:gd name="T93" fmla="*/ 447 h 447"/>
                <a:gd name="T94" fmla="*/ 84 w 452"/>
                <a:gd name="T95" fmla="*/ 431 h 447"/>
                <a:gd name="T96" fmla="*/ 76 w 452"/>
                <a:gd name="T97" fmla="*/ 419 h 447"/>
                <a:gd name="T98" fmla="*/ 76 w 452"/>
                <a:gd name="T99" fmla="*/ 411 h 447"/>
                <a:gd name="T100" fmla="*/ 54 w 452"/>
                <a:gd name="T101" fmla="*/ 401 h 447"/>
                <a:gd name="T102" fmla="*/ 38 w 452"/>
                <a:gd name="T103" fmla="*/ 385 h 447"/>
                <a:gd name="T104" fmla="*/ 20 w 452"/>
                <a:gd name="T105" fmla="*/ 362 h 447"/>
                <a:gd name="T106" fmla="*/ 6 w 452"/>
                <a:gd name="T107" fmla="*/ 330 h 447"/>
                <a:gd name="T108" fmla="*/ 2 w 452"/>
                <a:gd name="T109" fmla="*/ 310 h 44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52" h="447">
                  <a:moveTo>
                    <a:pt x="2" y="310"/>
                  </a:moveTo>
                  <a:lnTo>
                    <a:pt x="26" y="302"/>
                  </a:lnTo>
                  <a:lnTo>
                    <a:pt x="28" y="284"/>
                  </a:lnTo>
                  <a:lnTo>
                    <a:pt x="38" y="278"/>
                  </a:lnTo>
                  <a:lnTo>
                    <a:pt x="30" y="258"/>
                  </a:lnTo>
                  <a:lnTo>
                    <a:pt x="44" y="228"/>
                  </a:lnTo>
                  <a:lnTo>
                    <a:pt x="54" y="228"/>
                  </a:lnTo>
                  <a:lnTo>
                    <a:pt x="58" y="242"/>
                  </a:lnTo>
                  <a:lnTo>
                    <a:pt x="66" y="232"/>
                  </a:lnTo>
                  <a:lnTo>
                    <a:pt x="72" y="234"/>
                  </a:lnTo>
                  <a:lnTo>
                    <a:pt x="64" y="216"/>
                  </a:lnTo>
                  <a:lnTo>
                    <a:pt x="70" y="212"/>
                  </a:lnTo>
                  <a:lnTo>
                    <a:pt x="68" y="202"/>
                  </a:lnTo>
                  <a:lnTo>
                    <a:pt x="74" y="190"/>
                  </a:lnTo>
                  <a:lnTo>
                    <a:pt x="84" y="186"/>
                  </a:lnTo>
                  <a:lnTo>
                    <a:pt x="94" y="168"/>
                  </a:lnTo>
                  <a:lnTo>
                    <a:pt x="104" y="176"/>
                  </a:lnTo>
                  <a:lnTo>
                    <a:pt x="116" y="166"/>
                  </a:lnTo>
                  <a:lnTo>
                    <a:pt x="146" y="134"/>
                  </a:lnTo>
                  <a:lnTo>
                    <a:pt x="148" y="120"/>
                  </a:lnTo>
                  <a:lnTo>
                    <a:pt x="142" y="114"/>
                  </a:lnTo>
                  <a:lnTo>
                    <a:pt x="148" y="102"/>
                  </a:lnTo>
                  <a:lnTo>
                    <a:pt x="146" y="96"/>
                  </a:lnTo>
                  <a:lnTo>
                    <a:pt x="150" y="94"/>
                  </a:lnTo>
                  <a:lnTo>
                    <a:pt x="150" y="72"/>
                  </a:lnTo>
                  <a:lnTo>
                    <a:pt x="158" y="42"/>
                  </a:lnTo>
                  <a:lnTo>
                    <a:pt x="154" y="32"/>
                  </a:lnTo>
                  <a:lnTo>
                    <a:pt x="156" y="24"/>
                  </a:lnTo>
                  <a:lnTo>
                    <a:pt x="146" y="8"/>
                  </a:lnTo>
                  <a:lnTo>
                    <a:pt x="148" y="4"/>
                  </a:lnTo>
                  <a:lnTo>
                    <a:pt x="160" y="0"/>
                  </a:lnTo>
                  <a:lnTo>
                    <a:pt x="178" y="116"/>
                  </a:lnTo>
                  <a:lnTo>
                    <a:pt x="278" y="100"/>
                  </a:lnTo>
                  <a:lnTo>
                    <a:pt x="286" y="166"/>
                  </a:lnTo>
                  <a:lnTo>
                    <a:pt x="304" y="150"/>
                  </a:lnTo>
                  <a:lnTo>
                    <a:pt x="318" y="126"/>
                  </a:lnTo>
                  <a:lnTo>
                    <a:pt x="324" y="122"/>
                  </a:lnTo>
                  <a:lnTo>
                    <a:pt x="332" y="126"/>
                  </a:lnTo>
                  <a:lnTo>
                    <a:pt x="344" y="108"/>
                  </a:lnTo>
                  <a:lnTo>
                    <a:pt x="346" y="98"/>
                  </a:lnTo>
                  <a:lnTo>
                    <a:pt x="350" y="102"/>
                  </a:lnTo>
                  <a:lnTo>
                    <a:pt x="350" y="106"/>
                  </a:lnTo>
                  <a:lnTo>
                    <a:pt x="368" y="110"/>
                  </a:lnTo>
                  <a:lnTo>
                    <a:pt x="378" y="108"/>
                  </a:lnTo>
                  <a:lnTo>
                    <a:pt x="382" y="104"/>
                  </a:lnTo>
                  <a:lnTo>
                    <a:pt x="378" y="100"/>
                  </a:lnTo>
                  <a:lnTo>
                    <a:pt x="382" y="98"/>
                  </a:lnTo>
                  <a:lnTo>
                    <a:pt x="380" y="96"/>
                  </a:lnTo>
                  <a:lnTo>
                    <a:pt x="394" y="92"/>
                  </a:lnTo>
                  <a:lnTo>
                    <a:pt x="402" y="82"/>
                  </a:lnTo>
                  <a:lnTo>
                    <a:pt x="422" y="90"/>
                  </a:lnTo>
                  <a:lnTo>
                    <a:pt x="436" y="86"/>
                  </a:lnTo>
                  <a:lnTo>
                    <a:pt x="438" y="90"/>
                  </a:lnTo>
                  <a:lnTo>
                    <a:pt x="434" y="94"/>
                  </a:lnTo>
                  <a:lnTo>
                    <a:pt x="436" y="98"/>
                  </a:lnTo>
                  <a:lnTo>
                    <a:pt x="440" y="96"/>
                  </a:lnTo>
                  <a:lnTo>
                    <a:pt x="440" y="100"/>
                  </a:lnTo>
                  <a:lnTo>
                    <a:pt x="446" y="100"/>
                  </a:lnTo>
                  <a:lnTo>
                    <a:pt x="442" y="106"/>
                  </a:lnTo>
                  <a:lnTo>
                    <a:pt x="450" y="110"/>
                  </a:lnTo>
                  <a:lnTo>
                    <a:pt x="452" y="120"/>
                  </a:lnTo>
                  <a:lnTo>
                    <a:pt x="446" y="144"/>
                  </a:lnTo>
                  <a:lnTo>
                    <a:pt x="392" y="114"/>
                  </a:lnTo>
                  <a:lnTo>
                    <a:pt x="390" y="154"/>
                  </a:lnTo>
                  <a:lnTo>
                    <a:pt x="376" y="180"/>
                  </a:lnTo>
                  <a:lnTo>
                    <a:pt x="368" y="188"/>
                  </a:lnTo>
                  <a:lnTo>
                    <a:pt x="364" y="186"/>
                  </a:lnTo>
                  <a:lnTo>
                    <a:pt x="356" y="208"/>
                  </a:lnTo>
                  <a:lnTo>
                    <a:pt x="342" y="202"/>
                  </a:lnTo>
                  <a:lnTo>
                    <a:pt x="322" y="260"/>
                  </a:lnTo>
                  <a:lnTo>
                    <a:pt x="300" y="256"/>
                  </a:lnTo>
                  <a:lnTo>
                    <a:pt x="294" y="246"/>
                  </a:lnTo>
                  <a:lnTo>
                    <a:pt x="284" y="244"/>
                  </a:lnTo>
                  <a:lnTo>
                    <a:pt x="282" y="266"/>
                  </a:lnTo>
                  <a:lnTo>
                    <a:pt x="274" y="282"/>
                  </a:lnTo>
                  <a:lnTo>
                    <a:pt x="276" y="288"/>
                  </a:lnTo>
                  <a:lnTo>
                    <a:pt x="266" y="302"/>
                  </a:lnTo>
                  <a:lnTo>
                    <a:pt x="262" y="322"/>
                  </a:lnTo>
                  <a:lnTo>
                    <a:pt x="240" y="368"/>
                  </a:lnTo>
                  <a:lnTo>
                    <a:pt x="248" y="373"/>
                  </a:lnTo>
                  <a:lnTo>
                    <a:pt x="240" y="383"/>
                  </a:lnTo>
                  <a:lnTo>
                    <a:pt x="244" y="387"/>
                  </a:lnTo>
                  <a:lnTo>
                    <a:pt x="228" y="403"/>
                  </a:lnTo>
                  <a:lnTo>
                    <a:pt x="220" y="399"/>
                  </a:lnTo>
                  <a:lnTo>
                    <a:pt x="200" y="413"/>
                  </a:lnTo>
                  <a:lnTo>
                    <a:pt x="188" y="409"/>
                  </a:lnTo>
                  <a:lnTo>
                    <a:pt x="186" y="413"/>
                  </a:lnTo>
                  <a:lnTo>
                    <a:pt x="190" y="419"/>
                  </a:lnTo>
                  <a:lnTo>
                    <a:pt x="186" y="423"/>
                  </a:lnTo>
                  <a:lnTo>
                    <a:pt x="156" y="437"/>
                  </a:lnTo>
                  <a:lnTo>
                    <a:pt x="140" y="427"/>
                  </a:lnTo>
                  <a:lnTo>
                    <a:pt x="136" y="435"/>
                  </a:lnTo>
                  <a:lnTo>
                    <a:pt x="116" y="447"/>
                  </a:lnTo>
                  <a:lnTo>
                    <a:pt x="94" y="439"/>
                  </a:lnTo>
                  <a:lnTo>
                    <a:pt x="84" y="431"/>
                  </a:lnTo>
                  <a:lnTo>
                    <a:pt x="82" y="423"/>
                  </a:lnTo>
                  <a:lnTo>
                    <a:pt x="76" y="419"/>
                  </a:lnTo>
                  <a:lnTo>
                    <a:pt x="80" y="413"/>
                  </a:lnTo>
                  <a:lnTo>
                    <a:pt x="76" y="411"/>
                  </a:lnTo>
                  <a:lnTo>
                    <a:pt x="60" y="409"/>
                  </a:lnTo>
                  <a:lnTo>
                    <a:pt x="54" y="401"/>
                  </a:lnTo>
                  <a:lnTo>
                    <a:pt x="42" y="397"/>
                  </a:lnTo>
                  <a:lnTo>
                    <a:pt x="38" y="385"/>
                  </a:lnTo>
                  <a:lnTo>
                    <a:pt x="20" y="368"/>
                  </a:lnTo>
                  <a:lnTo>
                    <a:pt x="20" y="362"/>
                  </a:lnTo>
                  <a:lnTo>
                    <a:pt x="0" y="342"/>
                  </a:lnTo>
                  <a:lnTo>
                    <a:pt x="6" y="330"/>
                  </a:lnTo>
                  <a:lnTo>
                    <a:pt x="2" y="310"/>
                  </a:lnTo>
                  <a:close/>
                </a:path>
              </a:pathLst>
            </a:custGeom>
            <a:solidFill>
              <a:srgbClr val="00E266"/>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66" name="Freeform 653"/>
            <p:cNvSpPr>
              <a:spLocks/>
            </p:cNvSpPr>
            <p:nvPr/>
          </p:nvSpPr>
          <p:spPr bwMode="auto">
            <a:xfrm>
              <a:off x="3305" y="2335"/>
              <a:ext cx="860" cy="294"/>
            </a:xfrm>
            <a:custGeom>
              <a:avLst/>
              <a:gdLst>
                <a:gd name="T0" fmla="*/ 858 w 860"/>
                <a:gd name="T1" fmla="*/ 0 h 294"/>
                <a:gd name="T2" fmla="*/ 656 w 860"/>
                <a:gd name="T3" fmla="*/ 26 h 294"/>
                <a:gd name="T4" fmla="*/ 370 w 860"/>
                <a:gd name="T5" fmla="*/ 56 h 294"/>
                <a:gd name="T6" fmla="*/ 366 w 860"/>
                <a:gd name="T7" fmla="*/ 62 h 294"/>
                <a:gd name="T8" fmla="*/ 238 w 860"/>
                <a:gd name="T9" fmla="*/ 72 h 294"/>
                <a:gd name="T10" fmla="*/ 236 w 860"/>
                <a:gd name="T11" fmla="*/ 68 h 294"/>
                <a:gd name="T12" fmla="*/ 214 w 860"/>
                <a:gd name="T13" fmla="*/ 68 h 294"/>
                <a:gd name="T14" fmla="*/ 220 w 860"/>
                <a:gd name="T15" fmla="*/ 92 h 294"/>
                <a:gd name="T16" fmla="*/ 78 w 860"/>
                <a:gd name="T17" fmla="*/ 100 h 294"/>
                <a:gd name="T18" fmla="*/ 76 w 860"/>
                <a:gd name="T19" fmla="*/ 108 h 294"/>
                <a:gd name="T20" fmla="*/ 72 w 860"/>
                <a:gd name="T21" fmla="*/ 94 h 294"/>
                <a:gd name="T22" fmla="*/ 66 w 860"/>
                <a:gd name="T23" fmla="*/ 96 h 294"/>
                <a:gd name="T24" fmla="*/ 70 w 860"/>
                <a:gd name="T25" fmla="*/ 116 h 294"/>
                <a:gd name="T26" fmla="*/ 60 w 860"/>
                <a:gd name="T27" fmla="*/ 124 h 294"/>
                <a:gd name="T28" fmla="*/ 68 w 860"/>
                <a:gd name="T29" fmla="*/ 132 h 294"/>
                <a:gd name="T30" fmla="*/ 56 w 860"/>
                <a:gd name="T31" fmla="*/ 134 h 294"/>
                <a:gd name="T32" fmla="*/ 64 w 860"/>
                <a:gd name="T33" fmla="*/ 148 h 294"/>
                <a:gd name="T34" fmla="*/ 52 w 860"/>
                <a:gd name="T35" fmla="*/ 166 h 294"/>
                <a:gd name="T36" fmla="*/ 60 w 860"/>
                <a:gd name="T37" fmla="*/ 178 h 294"/>
                <a:gd name="T38" fmla="*/ 48 w 860"/>
                <a:gd name="T39" fmla="*/ 180 h 294"/>
                <a:gd name="T40" fmla="*/ 54 w 860"/>
                <a:gd name="T41" fmla="*/ 186 h 294"/>
                <a:gd name="T42" fmla="*/ 52 w 860"/>
                <a:gd name="T43" fmla="*/ 190 h 294"/>
                <a:gd name="T44" fmla="*/ 32 w 860"/>
                <a:gd name="T45" fmla="*/ 202 h 294"/>
                <a:gd name="T46" fmla="*/ 38 w 860"/>
                <a:gd name="T47" fmla="*/ 212 h 294"/>
                <a:gd name="T48" fmla="*/ 32 w 860"/>
                <a:gd name="T49" fmla="*/ 218 h 294"/>
                <a:gd name="T50" fmla="*/ 36 w 860"/>
                <a:gd name="T51" fmla="*/ 226 h 294"/>
                <a:gd name="T52" fmla="*/ 28 w 860"/>
                <a:gd name="T53" fmla="*/ 228 h 294"/>
                <a:gd name="T54" fmla="*/ 18 w 860"/>
                <a:gd name="T55" fmla="*/ 250 h 294"/>
                <a:gd name="T56" fmla="*/ 22 w 860"/>
                <a:gd name="T57" fmla="*/ 278 h 294"/>
                <a:gd name="T58" fmla="*/ 12 w 860"/>
                <a:gd name="T59" fmla="*/ 280 h 294"/>
                <a:gd name="T60" fmla="*/ 10 w 860"/>
                <a:gd name="T61" fmla="*/ 288 h 294"/>
                <a:gd name="T62" fmla="*/ 0 w 860"/>
                <a:gd name="T63" fmla="*/ 294 h 294"/>
                <a:gd name="T64" fmla="*/ 218 w 860"/>
                <a:gd name="T65" fmla="*/ 280 h 294"/>
                <a:gd name="T66" fmla="*/ 482 w 860"/>
                <a:gd name="T67" fmla="*/ 258 h 294"/>
                <a:gd name="T68" fmla="*/ 616 w 860"/>
                <a:gd name="T69" fmla="*/ 244 h 294"/>
                <a:gd name="T70" fmla="*/ 616 w 860"/>
                <a:gd name="T71" fmla="*/ 216 h 294"/>
                <a:gd name="T72" fmla="*/ 620 w 860"/>
                <a:gd name="T73" fmla="*/ 210 h 294"/>
                <a:gd name="T74" fmla="*/ 636 w 860"/>
                <a:gd name="T75" fmla="*/ 210 h 294"/>
                <a:gd name="T76" fmla="*/ 642 w 860"/>
                <a:gd name="T77" fmla="*/ 188 h 294"/>
                <a:gd name="T78" fmla="*/ 654 w 860"/>
                <a:gd name="T79" fmla="*/ 176 h 294"/>
                <a:gd name="T80" fmla="*/ 666 w 860"/>
                <a:gd name="T81" fmla="*/ 168 h 294"/>
                <a:gd name="T82" fmla="*/ 692 w 860"/>
                <a:gd name="T83" fmla="*/ 164 h 294"/>
                <a:gd name="T84" fmla="*/ 722 w 860"/>
                <a:gd name="T85" fmla="*/ 136 h 294"/>
                <a:gd name="T86" fmla="*/ 740 w 860"/>
                <a:gd name="T87" fmla="*/ 130 h 294"/>
                <a:gd name="T88" fmla="*/ 746 w 860"/>
                <a:gd name="T89" fmla="*/ 116 h 294"/>
                <a:gd name="T90" fmla="*/ 746 w 860"/>
                <a:gd name="T91" fmla="*/ 108 h 294"/>
                <a:gd name="T92" fmla="*/ 756 w 860"/>
                <a:gd name="T93" fmla="*/ 110 h 294"/>
                <a:gd name="T94" fmla="*/ 758 w 860"/>
                <a:gd name="T95" fmla="*/ 100 h 294"/>
                <a:gd name="T96" fmla="*/ 772 w 860"/>
                <a:gd name="T97" fmla="*/ 90 h 294"/>
                <a:gd name="T98" fmla="*/ 780 w 860"/>
                <a:gd name="T99" fmla="*/ 102 h 294"/>
                <a:gd name="T100" fmla="*/ 804 w 860"/>
                <a:gd name="T101" fmla="*/ 76 h 294"/>
                <a:gd name="T102" fmla="*/ 812 w 860"/>
                <a:gd name="T103" fmla="*/ 72 h 294"/>
                <a:gd name="T104" fmla="*/ 828 w 860"/>
                <a:gd name="T105" fmla="*/ 78 h 294"/>
                <a:gd name="T106" fmla="*/ 840 w 860"/>
                <a:gd name="T107" fmla="*/ 50 h 294"/>
                <a:gd name="T108" fmla="*/ 850 w 860"/>
                <a:gd name="T109" fmla="*/ 42 h 294"/>
                <a:gd name="T110" fmla="*/ 860 w 860"/>
                <a:gd name="T111" fmla="*/ 42 h 294"/>
                <a:gd name="T112" fmla="*/ 854 w 860"/>
                <a:gd name="T113" fmla="*/ 36 h 294"/>
                <a:gd name="T114" fmla="*/ 858 w 860"/>
                <a:gd name="T115" fmla="*/ 24 h 294"/>
                <a:gd name="T116" fmla="*/ 856 w 860"/>
                <a:gd name="T117" fmla="*/ 18 h 294"/>
                <a:gd name="T118" fmla="*/ 858 w 860"/>
                <a:gd name="T119" fmla="*/ 0 h 2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60" h="294">
                  <a:moveTo>
                    <a:pt x="858" y="0"/>
                  </a:moveTo>
                  <a:lnTo>
                    <a:pt x="656" y="26"/>
                  </a:lnTo>
                  <a:lnTo>
                    <a:pt x="370" y="56"/>
                  </a:lnTo>
                  <a:lnTo>
                    <a:pt x="366" y="62"/>
                  </a:lnTo>
                  <a:lnTo>
                    <a:pt x="238" y="72"/>
                  </a:lnTo>
                  <a:lnTo>
                    <a:pt x="236" y="68"/>
                  </a:lnTo>
                  <a:lnTo>
                    <a:pt x="214" y="68"/>
                  </a:lnTo>
                  <a:lnTo>
                    <a:pt x="220" y="92"/>
                  </a:lnTo>
                  <a:lnTo>
                    <a:pt x="78" y="100"/>
                  </a:lnTo>
                  <a:lnTo>
                    <a:pt x="76" y="108"/>
                  </a:lnTo>
                  <a:lnTo>
                    <a:pt x="72" y="94"/>
                  </a:lnTo>
                  <a:lnTo>
                    <a:pt x="66" y="96"/>
                  </a:lnTo>
                  <a:lnTo>
                    <a:pt x="70" y="116"/>
                  </a:lnTo>
                  <a:lnTo>
                    <a:pt x="60" y="124"/>
                  </a:lnTo>
                  <a:lnTo>
                    <a:pt x="68" y="132"/>
                  </a:lnTo>
                  <a:lnTo>
                    <a:pt x="56" y="134"/>
                  </a:lnTo>
                  <a:lnTo>
                    <a:pt x="64" y="148"/>
                  </a:lnTo>
                  <a:lnTo>
                    <a:pt x="52" y="166"/>
                  </a:lnTo>
                  <a:lnTo>
                    <a:pt x="60" y="178"/>
                  </a:lnTo>
                  <a:lnTo>
                    <a:pt x="48" y="180"/>
                  </a:lnTo>
                  <a:lnTo>
                    <a:pt x="54" y="186"/>
                  </a:lnTo>
                  <a:lnTo>
                    <a:pt x="52" y="190"/>
                  </a:lnTo>
                  <a:lnTo>
                    <a:pt x="32" y="202"/>
                  </a:lnTo>
                  <a:lnTo>
                    <a:pt x="38" y="212"/>
                  </a:lnTo>
                  <a:lnTo>
                    <a:pt x="32" y="218"/>
                  </a:lnTo>
                  <a:lnTo>
                    <a:pt x="36" y="226"/>
                  </a:lnTo>
                  <a:lnTo>
                    <a:pt x="28" y="228"/>
                  </a:lnTo>
                  <a:lnTo>
                    <a:pt x="18" y="250"/>
                  </a:lnTo>
                  <a:lnTo>
                    <a:pt x="22" y="278"/>
                  </a:lnTo>
                  <a:lnTo>
                    <a:pt x="12" y="280"/>
                  </a:lnTo>
                  <a:lnTo>
                    <a:pt x="10" y="288"/>
                  </a:lnTo>
                  <a:lnTo>
                    <a:pt x="0" y="294"/>
                  </a:lnTo>
                  <a:lnTo>
                    <a:pt x="218" y="280"/>
                  </a:lnTo>
                  <a:lnTo>
                    <a:pt x="482" y="258"/>
                  </a:lnTo>
                  <a:lnTo>
                    <a:pt x="616" y="244"/>
                  </a:lnTo>
                  <a:lnTo>
                    <a:pt x="616" y="216"/>
                  </a:lnTo>
                  <a:lnTo>
                    <a:pt x="620" y="210"/>
                  </a:lnTo>
                  <a:lnTo>
                    <a:pt x="636" y="210"/>
                  </a:lnTo>
                  <a:lnTo>
                    <a:pt x="642" y="188"/>
                  </a:lnTo>
                  <a:lnTo>
                    <a:pt x="654" y="176"/>
                  </a:lnTo>
                  <a:lnTo>
                    <a:pt x="666" y="168"/>
                  </a:lnTo>
                  <a:lnTo>
                    <a:pt x="692" y="164"/>
                  </a:lnTo>
                  <a:lnTo>
                    <a:pt x="722" y="136"/>
                  </a:lnTo>
                  <a:lnTo>
                    <a:pt x="740" y="130"/>
                  </a:lnTo>
                  <a:lnTo>
                    <a:pt x="746" y="116"/>
                  </a:lnTo>
                  <a:lnTo>
                    <a:pt x="746" y="108"/>
                  </a:lnTo>
                  <a:lnTo>
                    <a:pt x="756" y="110"/>
                  </a:lnTo>
                  <a:lnTo>
                    <a:pt x="758" y="100"/>
                  </a:lnTo>
                  <a:lnTo>
                    <a:pt x="772" y="90"/>
                  </a:lnTo>
                  <a:lnTo>
                    <a:pt x="780" y="102"/>
                  </a:lnTo>
                  <a:lnTo>
                    <a:pt x="804" y="76"/>
                  </a:lnTo>
                  <a:lnTo>
                    <a:pt x="812" y="72"/>
                  </a:lnTo>
                  <a:lnTo>
                    <a:pt x="828" y="78"/>
                  </a:lnTo>
                  <a:lnTo>
                    <a:pt x="840" y="50"/>
                  </a:lnTo>
                  <a:lnTo>
                    <a:pt x="850" y="42"/>
                  </a:lnTo>
                  <a:lnTo>
                    <a:pt x="860" y="42"/>
                  </a:lnTo>
                  <a:lnTo>
                    <a:pt x="854" y="36"/>
                  </a:lnTo>
                  <a:lnTo>
                    <a:pt x="858" y="24"/>
                  </a:lnTo>
                  <a:lnTo>
                    <a:pt x="856" y="18"/>
                  </a:lnTo>
                  <a:lnTo>
                    <a:pt x="858" y="0"/>
                  </a:lnTo>
                  <a:close/>
                </a:path>
              </a:pathLst>
            </a:custGeom>
            <a:solidFill>
              <a:srgbClr val="00E266"/>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67" name="Freeform 654"/>
            <p:cNvSpPr>
              <a:spLocks/>
            </p:cNvSpPr>
            <p:nvPr/>
          </p:nvSpPr>
          <p:spPr bwMode="auto">
            <a:xfrm>
              <a:off x="3623" y="3077"/>
              <a:ext cx="902" cy="692"/>
            </a:xfrm>
            <a:custGeom>
              <a:avLst/>
              <a:gdLst>
                <a:gd name="T0" fmla="*/ 42 w 902"/>
                <a:gd name="T1" fmla="*/ 102 h 692"/>
                <a:gd name="T2" fmla="*/ 62 w 902"/>
                <a:gd name="T3" fmla="*/ 90 h 692"/>
                <a:gd name="T4" fmla="*/ 66 w 902"/>
                <a:gd name="T5" fmla="*/ 96 h 692"/>
                <a:gd name="T6" fmla="*/ 140 w 902"/>
                <a:gd name="T7" fmla="*/ 94 h 692"/>
                <a:gd name="T8" fmla="*/ 148 w 902"/>
                <a:gd name="T9" fmla="*/ 102 h 692"/>
                <a:gd name="T10" fmla="*/ 144 w 902"/>
                <a:gd name="T11" fmla="*/ 108 h 692"/>
                <a:gd name="T12" fmla="*/ 256 w 902"/>
                <a:gd name="T13" fmla="*/ 172 h 692"/>
                <a:gd name="T14" fmla="*/ 322 w 902"/>
                <a:gd name="T15" fmla="*/ 162 h 692"/>
                <a:gd name="T16" fmla="*/ 360 w 902"/>
                <a:gd name="T17" fmla="*/ 142 h 692"/>
                <a:gd name="T18" fmla="*/ 362 w 902"/>
                <a:gd name="T19" fmla="*/ 130 h 692"/>
                <a:gd name="T20" fmla="*/ 400 w 902"/>
                <a:gd name="T21" fmla="*/ 118 h 692"/>
                <a:gd name="T22" fmla="*/ 458 w 902"/>
                <a:gd name="T23" fmla="*/ 156 h 692"/>
                <a:gd name="T24" fmla="*/ 472 w 902"/>
                <a:gd name="T25" fmla="*/ 180 h 692"/>
                <a:gd name="T26" fmla="*/ 506 w 902"/>
                <a:gd name="T27" fmla="*/ 206 h 692"/>
                <a:gd name="T28" fmla="*/ 552 w 902"/>
                <a:gd name="T29" fmla="*/ 226 h 692"/>
                <a:gd name="T30" fmla="*/ 572 w 902"/>
                <a:gd name="T31" fmla="*/ 384 h 692"/>
                <a:gd name="T32" fmla="*/ 580 w 902"/>
                <a:gd name="T33" fmla="*/ 364 h 692"/>
                <a:gd name="T34" fmla="*/ 600 w 902"/>
                <a:gd name="T35" fmla="*/ 372 h 692"/>
                <a:gd name="T36" fmla="*/ 598 w 902"/>
                <a:gd name="T37" fmla="*/ 438 h 692"/>
                <a:gd name="T38" fmla="*/ 650 w 902"/>
                <a:gd name="T39" fmla="*/ 496 h 692"/>
                <a:gd name="T40" fmla="*/ 674 w 902"/>
                <a:gd name="T41" fmla="*/ 522 h 692"/>
                <a:gd name="T42" fmla="*/ 686 w 902"/>
                <a:gd name="T43" fmla="*/ 518 h 692"/>
                <a:gd name="T44" fmla="*/ 680 w 902"/>
                <a:gd name="T45" fmla="*/ 536 h 692"/>
                <a:gd name="T46" fmla="*/ 720 w 902"/>
                <a:gd name="T47" fmla="*/ 598 h 692"/>
                <a:gd name="T48" fmla="*/ 750 w 902"/>
                <a:gd name="T49" fmla="*/ 606 h 692"/>
                <a:gd name="T50" fmla="*/ 792 w 902"/>
                <a:gd name="T51" fmla="*/ 658 h 692"/>
                <a:gd name="T52" fmla="*/ 796 w 902"/>
                <a:gd name="T53" fmla="*/ 688 h 692"/>
                <a:gd name="T54" fmla="*/ 852 w 902"/>
                <a:gd name="T55" fmla="*/ 680 h 692"/>
                <a:gd name="T56" fmla="*/ 894 w 902"/>
                <a:gd name="T57" fmla="*/ 670 h 692"/>
                <a:gd name="T58" fmla="*/ 890 w 902"/>
                <a:gd name="T59" fmla="*/ 646 h 692"/>
                <a:gd name="T60" fmla="*/ 886 w 902"/>
                <a:gd name="T61" fmla="*/ 452 h 692"/>
                <a:gd name="T62" fmla="*/ 796 w 902"/>
                <a:gd name="T63" fmla="*/ 260 h 692"/>
                <a:gd name="T64" fmla="*/ 660 w 902"/>
                <a:gd name="T65" fmla="*/ 18 h 692"/>
                <a:gd name="T66" fmla="*/ 612 w 902"/>
                <a:gd name="T67" fmla="*/ 0 h 692"/>
                <a:gd name="T68" fmla="*/ 612 w 902"/>
                <a:gd name="T69" fmla="*/ 32 h 692"/>
                <a:gd name="T70" fmla="*/ 598 w 902"/>
                <a:gd name="T71" fmla="*/ 58 h 692"/>
                <a:gd name="T72" fmla="*/ 588 w 902"/>
                <a:gd name="T73" fmla="*/ 34 h 692"/>
                <a:gd name="T74" fmla="*/ 288 w 902"/>
                <a:gd name="T75" fmla="*/ 38 h 692"/>
                <a:gd name="T76" fmla="*/ 0 w 902"/>
                <a:gd name="T77" fmla="*/ 42 h 692"/>
                <a:gd name="T78" fmla="*/ 26 w 902"/>
                <a:gd name="T79" fmla="*/ 84 h 692"/>
                <a:gd name="T80" fmla="*/ 26 w 902"/>
                <a:gd name="T81" fmla="*/ 120 h 6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02" h="692">
                  <a:moveTo>
                    <a:pt x="26" y="120"/>
                  </a:moveTo>
                  <a:lnTo>
                    <a:pt x="42" y="102"/>
                  </a:lnTo>
                  <a:lnTo>
                    <a:pt x="52" y="100"/>
                  </a:lnTo>
                  <a:lnTo>
                    <a:pt x="62" y="90"/>
                  </a:lnTo>
                  <a:lnTo>
                    <a:pt x="64" y="90"/>
                  </a:lnTo>
                  <a:lnTo>
                    <a:pt x="66" y="96"/>
                  </a:lnTo>
                  <a:lnTo>
                    <a:pt x="60" y="110"/>
                  </a:lnTo>
                  <a:lnTo>
                    <a:pt x="140" y="94"/>
                  </a:lnTo>
                  <a:lnTo>
                    <a:pt x="150" y="96"/>
                  </a:lnTo>
                  <a:lnTo>
                    <a:pt x="148" y="102"/>
                  </a:lnTo>
                  <a:lnTo>
                    <a:pt x="142" y="106"/>
                  </a:lnTo>
                  <a:lnTo>
                    <a:pt x="144" y="108"/>
                  </a:lnTo>
                  <a:lnTo>
                    <a:pt x="234" y="146"/>
                  </a:lnTo>
                  <a:lnTo>
                    <a:pt x="256" y="172"/>
                  </a:lnTo>
                  <a:lnTo>
                    <a:pt x="266" y="178"/>
                  </a:lnTo>
                  <a:lnTo>
                    <a:pt x="322" y="162"/>
                  </a:lnTo>
                  <a:lnTo>
                    <a:pt x="348" y="144"/>
                  </a:lnTo>
                  <a:lnTo>
                    <a:pt x="360" y="142"/>
                  </a:lnTo>
                  <a:lnTo>
                    <a:pt x="362" y="140"/>
                  </a:lnTo>
                  <a:lnTo>
                    <a:pt x="362" y="130"/>
                  </a:lnTo>
                  <a:lnTo>
                    <a:pt x="372" y="122"/>
                  </a:lnTo>
                  <a:lnTo>
                    <a:pt x="400" y="118"/>
                  </a:lnTo>
                  <a:lnTo>
                    <a:pt x="420" y="124"/>
                  </a:lnTo>
                  <a:lnTo>
                    <a:pt x="458" y="156"/>
                  </a:lnTo>
                  <a:lnTo>
                    <a:pt x="468" y="160"/>
                  </a:lnTo>
                  <a:lnTo>
                    <a:pt x="472" y="180"/>
                  </a:lnTo>
                  <a:lnTo>
                    <a:pt x="482" y="184"/>
                  </a:lnTo>
                  <a:lnTo>
                    <a:pt x="506" y="206"/>
                  </a:lnTo>
                  <a:lnTo>
                    <a:pt x="546" y="220"/>
                  </a:lnTo>
                  <a:lnTo>
                    <a:pt x="552" y="226"/>
                  </a:lnTo>
                  <a:lnTo>
                    <a:pt x="570" y="382"/>
                  </a:lnTo>
                  <a:lnTo>
                    <a:pt x="572" y="384"/>
                  </a:lnTo>
                  <a:lnTo>
                    <a:pt x="582" y="382"/>
                  </a:lnTo>
                  <a:lnTo>
                    <a:pt x="580" y="364"/>
                  </a:lnTo>
                  <a:lnTo>
                    <a:pt x="590" y="366"/>
                  </a:lnTo>
                  <a:lnTo>
                    <a:pt x="600" y="372"/>
                  </a:lnTo>
                  <a:lnTo>
                    <a:pt x="592" y="418"/>
                  </a:lnTo>
                  <a:lnTo>
                    <a:pt x="598" y="438"/>
                  </a:lnTo>
                  <a:lnTo>
                    <a:pt x="646" y="494"/>
                  </a:lnTo>
                  <a:lnTo>
                    <a:pt x="650" y="496"/>
                  </a:lnTo>
                  <a:lnTo>
                    <a:pt x="664" y="488"/>
                  </a:lnTo>
                  <a:lnTo>
                    <a:pt x="674" y="522"/>
                  </a:lnTo>
                  <a:lnTo>
                    <a:pt x="684" y="518"/>
                  </a:lnTo>
                  <a:lnTo>
                    <a:pt x="686" y="518"/>
                  </a:lnTo>
                  <a:lnTo>
                    <a:pt x="682" y="530"/>
                  </a:lnTo>
                  <a:lnTo>
                    <a:pt x="680" y="536"/>
                  </a:lnTo>
                  <a:lnTo>
                    <a:pt x="702" y="560"/>
                  </a:lnTo>
                  <a:lnTo>
                    <a:pt x="720" y="598"/>
                  </a:lnTo>
                  <a:lnTo>
                    <a:pt x="732" y="608"/>
                  </a:lnTo>
                  <a:lnTo>
                    <a:pt x="750" y="606"/>
                  </a:lnTo>
                  <a:lnTo>
                    <a:pt x="764" y="616"/>
                  </a:lnTo>
                  <a:lnTo>
                    <a:pt x="792" y="658"/>
                  </a:lnTo>
                  <a:lnTo>
                    <a:pt x="794" y="684"/>
                  </a:lnTo>
                  <a:lnTo>
                    <a:pt x="796" y="688"/>
                  </a:lnTo>
                  <a:lnTo>
                    <a:pt x="806" y="692"/>
                  </a:lnTo>
                  <a:lnTo>
                    <a:pt x="852" y="680"/>
                  </a:lnTo>
                  <a:lnTo>
                    <a:pt x="876" y="664"/>
                  </a:lnTo>
                  <a:lnTo>
                    <a:pt x="894" y="670"/>
                  </a:lnTo>
                  <a:lnTo>
                    <a:pt x="902" y="652"/>
                  </a:lnTo>
                  <a:lnTo>
                    <a:pt x="890" y="646"/>
                  </a:lnTo>
                  <a:lnTo>
                    <a:pt x="902" y="560"/>
                  </a:lnTo>
                  <a:lnTo>
                    <a:pt x="886" y="452"/>
                  </a:lnTo>
                  <a:lnTo>
                    <a:pt x="804" y="312"/>
                  </a:lnTo>
                  <a:lnTo>
                    <a:pt x="796" y="260"/>
                  </a:lnTo>
                  <a:lnTo>
                    <a:pt x="732" y="182"/>
                  </a:lnTo>
                  <a:lnTo>
                    <a:pt x="660" y="18"/>
                  </a:lnTo>
                  <a:lnTo>
                    <a:pt x="662" y="4"/>
                  </a:lnTo>
                  <a:lnTo>
                    <a:pt x="612" y="0"/>
                  </a:lnTo>
                  <a:lnTo>
                    <a:pt x="604" y="10"/>
                  </a:lnTo>
                  <a:lnTo>
                    <a:pt x="612" y="32"/>
                  </a:lnTo>
                  <a:lnTo>
                    <a:pt x="610" y="56"/>
                  </a:lnTo>
                  <a:lnTo>
                    <a:pt x="598" y="58"/>
                  </a:lnTo>
                  <a:lnTo>
                    <a:pt x="592" y="52"/>
                  </a:lnTo>
                  <a:lnTo>
                    <a:pt x="588" y="34"/>
                  </a:lnTo>
                  <a:lnTo>
                    <a:pt x="300" y="50"/>
                  </a:lnTo>
                  <a:lnTo>
                    <a:pt x="288" y="38"/>
                  </a:lnTo>
                  <a:lnTo>
                    <a:pt x="280" y="16"/>
                  </a:lnTo>
                  <a:lnTo>
                    <a:pt x="0" y="42"/>
                  </a:lnTo>
                  <a:lnTo>
                    <a:pt x="0" y="60"/>
                  </a:lnTo>
                  <a:lnTo>
                    <a:pt x="26" y="84"/>
                  </a:lnTo>
                  <a:lnTo>
                    <a:pt x="22" y="100"/>
                  </a:lnTo>
                  <a:lnTo>
                    <a:pt x="26" y="120"/>
                  </a:lnTo>
                  <a:close/>
                </a:path>
              </a:pathLst>
            </a:custGeom>
            <a:solidFill>
              <a:srgbClr val="00E266"/>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68" name="Freeform 655"/>
            <p:cNvSpPr>
              <a:spLocks/>
            </p:cNvSpPr>
            <p:nvPr/>
          </p:nvSpPr>
          <p:spPr bwMode="auto">
            <a:xfrm>
              <a:off x="4669" y="1834"/>
              <a:ext cx="108" cy="178"/>
            </a:xfrm>
            <a:custGeom>
              <a:avLst/>
              <a:gdLst>
                <a:gd name="T0" fmla="*/ 0 w 108"/>
                <a:gd name="T1" fmla="*/ 20 h 178"/>
                <a:gd name="T2" fmla="*/ 10 w 108"/>
                <a:gd name="T3" fmla="*/ 2 h 178"/>
                <a:gd name="T4" fmla="*/ 22 w 108"/>
                <a:gd name="T5" fmla="*/ 0 h 178"/>
                <a:gd name="T6" fmla="*/ 36 w 108"/>
                <a:gd name="T7" fmla="*/ 4 h 178"/>
                <a:gd name="T8" fmla="*/ 30 w 108"/>
                <a:gd name="T9" fmla="*/ 10 h 178"/>
                <a:gd name="T10" fmla="*/ 24 w 108"/>
                <a:gd name="T11" fmla="*/ 28 h 178"/>
                <a:gd name="T12" fmla="*/ 30 w 108"/>
                <a:gd name="T13" fmla="*/ 36 h 178"/>
                <a:gd name="T14" fmla="*/ 30 w 108"/>
                <a:gd name="T15" fmla="*/ 48 h 178"/>
                <a:gd name="T16" fmla="*/ 108 w 108"/>
                <a:gd name="T17" fmla="*/ 152 h 178"/>
                <a:gd name="T18" fmla="*/ 104 w 108"/>
                <a:gd name="T19" fmla="*/ 164 h 178"/>
                <a:gd name="T20" fmla="*/ 40 w 108"/>
                <a:gd name="T21" fmla="*/ 178 h 178"/>
                <a:gd name="T22" fmla="*/ 0 w 108"/>
                <a:gd name="T23" fmla="*/ 20 h 1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8" h="178">
                  <a:moveTo>
                    <a:pt x="0" y="20"/>
                  </a:moveTo>
                  <a:lnTo>
                    <a:pt x="10" y="2"/>
                  </a:lnTo>
                  <a:lnTo>
                    <a:pt x="22" y="0"/>
                  </a:lnTo>
                  <a:lnTo>
                    <a:pt x="36" y="4"/>
                  </a:lnTo>
                  <a:lnTo>
                    <a:pt x="30" y="10"/>
                  </a:lnTo>
                  <a:lnTo>
                    <a:pt x="24" y="28"/>
                  </a:lnTo>
                  <a:lnTo>
                    <a:pt x="30" y="36"/>
                  </a:lnTo>
                  <a:lnTo>
                    <a:pt x="30" y="48"/>
                  </a:lnTo>
                  <a:lnTo>
                    <a:pt x="108" y="152"/>
                  </a:lnTo>
                  <a:lnTo>
                    <a:pt x="104" y="164"/>
                  </a:lnTo>
                  <a:lnTo>
                    <a:pt x="40" y="178"/>
                  </a:lnTo>
                  <a:lnTo>
                    <a:pt x="0" y="20"/>
                  </a:lnTo>
                  <a:close/>
                </a:path>
              </a:pathLst>
            </a:custGeom>
            <a:solidFill>
              <a:srgbClr val="00B87F"/>
            </a:solidFill>
            <a:ln w="3175">
              <a:solidFill>
                <a:srgbClr val="404040"/>
              </a:solidFill>
              <a:prstDash val="solid"/>
              <a:round/>
              <a:headEnd/>
              <a:tailEnd/>
            </a:ln>
            <a:effectLst>
              <a:outerShdw sx="1000" sy="1000" algn="ctr" rotWithShape="0">
                <a:srgbClr val="000000"/>
              </a:outerShdw>
            </a:effectLst>
          </p:spPr>
          <p:txBody>
            <a:bodyPr/>
            <a:lstStyle/>
            <a:p>
              <a:pPr eaLnBrk="0" fontAlgn="base" hangingPunct="0">
                <a:spcBef>
                  <a:spcPct val="0"/>
                </a:spcBef>
                <a:spcAft>
                  <a:spcPct val="0"/>
                </a:spcAft>
              </a:pPr>
              <a:endParaRPr lang="en-US">
                <a:solidFill>
                  <a:prstClr val="black"/>
                </a:solidFill>
              </a:endParaRPr>
            </a:p>
          </p:txBody>
        </p:sp>
        <p:sp>
          <p:nvSpPr>
            <p:cNvPr id="69" name="Freeform 656"/>
            <p:cNvSpPr>
              <a:spLocks/>
            </p:cNvSpPr>
            <p:nvPr/>
          </p:nvSpPr>
          <p:spPr bwMode="auto">
            <a:xfrm>
              <a:off x="136" y="840"/>
              <a:ext cx="794" cy="674"/>
            </a:xfrm>
            <a:custGeom>
              <a:avLst/>
              <a:gdLst>
                <a:gd name="T0" fmla="*/ 370 w 794"/>
                <a:gd name="T1" fmla="*/ 604 h 674"/>
                <a:gd name="T2" fmla="*/ 0 w 794"/>
                <a:gd name="T3" fmla="*/ 496 h 674"/>
                <a:gd name="T4" fmla="*/ 12 w 794"/>
                <a:gd name="T5" fmla="*/ 382 h 674"/>
                <a:gd name="T6" fmla="*/ 34 w 794"/>
                <a:gd name="T7" fmla="*/ 342 h 674"/>
                <a:gd name="T8" fmla="*/ 48 w 794"/>
                <a:gd name="T9" fmla="*/ 328 h 674"/>
                <a:gd name="T10" fmla="*/ 60 w 794"/>
                <a:gd name="T11" fmla="*/ 326 h 674"/>
                <a:gd name="T12" fmla="*/ 62 w 794"/>
                <a:gd name="T13" fmla="*/ 312 h 674"/>
                <a:gd name="T14" fmla="*/ 58 w 794"/>
                <a:gd name="T15" fmla="*/ 312 h 674"/>
                <a:gd name="T16" fmla="*/ 152 w 794"/>
                <a:gd name="T17" fmla="*/ 88 h 674"/>
                <a:gd name="T18" fmla="*/ 162 w 794"/>
                <a:gd name="T19" fmla="*/ 76 h 674"/>
                <a:gd name="T20" fmla="*/ 166 w 794"/>
                <a:gd name="T21" fmla="*/ 58 h 674"/>
                <a:gd name="T22" fmla="*/ 172 w 794"/>
                <a:gd name="T23" fmla="*/ 50 h 674"/>
                <a:gd name="T24" fmla="*/ 168 w 794"/>
                <a:gd name="T25" fmla="*/ 44 h 674"/>
                <a:gd name="T26" fmla="*/ 184 w 794"/>
                <a:gd name="T27" fmla="*/ 4 h 674"/>
                <a:gd name="T28" fmla="*/ 190 w 794"/>
                <a:gd name="T29" fmla="*/ 0 h 674"/>
                <a:gd name="T30" fmla="*/ 222 w 794"/>
                <a:gd name="T31" fmla="*/ 8 h 674"/>
                <a:gd name="T32" fmla="*/ 236 w 794"/>
                <a:gd name="T33" fmla="*/ 18 h 674"/>
                <a:gd name="T34" fmla="*/ 240 w 794"/>
                <a:gd name="T35" fmla="*/ 14 h 674"/>
                <a:gd name="T36" fmla="*/ 260 w 794"/>
                <a:gd name="T37" fmla="*/ 38 h 674"/>
                <a:gd name="T38" fmla="*/ 262 w 794"/>
                <a:gd name="T39" fmla="*/ 52 h 674"/>
                <a:gd name="T40" fmla="*/ 256 w 794"/>
                <a:gd name="T41" fmla="*/ 90 h 674"/>
                <a:gd name="T42" fmla="*/ 292 w 794"/>
                <a:gd name="T43" fmla="*/ 114 h 674"/>
                <a:gd name="T44" fmla="*/ 320 w 794"/>
                <a:gd name="T45" fmla="*/ 112 h 674"/>
                <a:gd name="T46" fmla="*/ 338 w 794"/>
                <a:gd name="T47" fmla="*/ 106 h 674"/>
                <a:gd name="T48" fmla="*/ 380 w 794"/>
                <a:gd name="T49" fmla="*/ 120 h 674"/>
                <a:gd name="T50" fmla="*/ 390 w 794"/>
                <a:gd name="T51" fmla="*/ 134 h 674"/>
                <a:gd name="T52" fmla="*/ 442 w 794"/>
                <a:gd name="T53" fmla="*/ 132 h 674"/>
                <a:gd name="T54" fmla="*/ 452 w 794"/>
                <a:gd name="T55" fmla="*/ 140 h 674"/>
                <a:gd name="T56" fmla="*/ 474 w 794"/>
                <a:gd name="T57" fmla="*/ 142 h 674"/>
                <a:gd name="T58" fmla="*/ 500 w 794"/>
                <a:gd name="T59" fmla="*/ 138 h 674"/>
                <a:gd name="T60" fmla="*/ 526 w 794"/>
                <a:gd name="T61" fmla="*/ 140 h 674"/>
                <a:gd name="T62" fmla="*/ 536 w 794"/>
                <a:gd name="T63" fmla="*/ 134 h 674"/>
                <a:gd name="T64" fmla="*/ 578 w 794"/>
                <a:gd name="T65" fmla="*/ 142 h 674"/>
                <a:gd name="T66" fmla="*/ 588 w 794"/>
                <a:gd name="T67" fmla="*/ 138 h 674"/>
                <a:gd name="T68" fmla="*/ 768 w 794"/>
                <a:gd name="T69" fmla="*/ 182 h 674"/>
                <a:gd name="T70" fmla="*/ 774 w 794"/>
                <a:gd name="T71" fmla="*/ 206 h 674"/>
                <a:gd name="T72" fmla="*/ 792 w 794"/>
                <a:gd name="T73" fmla="*/ 218 h 674"/>
                <a:gd name="T74" fmla="*/ 794 w 794"/>
                <a:gd name="T75" fmla="*/ 240 h 674"/>
                <a:gd name="T76" fmla="*/ 770 w 794"/>
                <a:gd name="T77" fmla="*/ 266 h 674"/>
                <a:gd name="T78" fmla="*/ 760 w 794"/>
                <a:gd name="T79" fmla="*/ 288 h 674"/>
                <a:gd name="T80" fmla="*/ 744 w 794"/>
                <a:gd name="T81" fmla="*/ 304 h 674"/>
                <a:gd name="T82" fmla="*/ 742 w 794"/>
                <a:gd name="T83" fmla="*/ 316 h 674"/>
                <a:gd name="T84" fmla="*/ 734 w 794"/>
                <a:gd name="T85" fmla="*/ 326 h 674"/>
                <a:gd name="T86" fmla="*/ 720 w 794"/>
                <a:gd name="T87" fmla="*/ 334 h 674"/>
                <a:gd name="T88" fmla="*/ 696 w 794"/>
                <a:gd name="T89" fmla="*/ 362 h 674"/>
                <a:gd name="T90" fmla="*/ 692 w 794"/>
                <a:gd name="T91" fmla="*/ 386 h 674"/>
                <a:gd name="T92" fmla="*/ 710 w 794"/>
                <a:gd name="T93" fmla="*/ 394 h 674"/>
                <a:gd name="T94" fmla="*/ 716 w 794"/>
                <a:gd name="T95" fmla="*/ 408 h 674"/>
                <a:gd name="T96" fmla="*/ 706 w 794"/>
                <a:gd name="T97" fmla="*/ 416 h 674"/>
                <a:gd name="T98" fmla="*/ 708 w 794"/>
                <a:gd name="T99" fmla="*/ 426 h 674"/>
                <a:gd name="T100" fmla="*/ 694 w 794"/>
                <a:gd name="T101" fmla="*/ 448 h 674"/>
                <a:gd name="T102" fmla="*/ 640 w 794"/>
                <a:gd name="T103" fmla="*/ 674 h 674"/>
                <a:gd name="T104" fmla="*/ 370 w 794"/>
                <a:gd name="T105" fmla="*/ 604 h 67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94" h="674">
                  <a:moveTo>
                    <a:pt x="370" y="604"/>
                  </a:moveTo>
                  <a:lnTo>
                    <a:pt x="0" y="496"/>
                  </a:lnTo>
                  <a:lnTo>
                    <a:pt x="12" y="382"/>
                  </a:lnTo>
                  <a:lnTo>
                    <a:pt x="34" y="342"/>
                  </a:lnTo>
                  <a:lnTo>
                    <a:pt x="48" y="328"/>
                  </a:lnTo>
                  <a:lnTo>
                    <a:pt x="60" y="326"/>
                  </a:lnTo>
                  <a:lnTo>
                    <a:pt x="62" y="312"/>
                  </a:lnTo>
                  <a:lnTo>
                    <a:pt x="58" y="312"/>
                  </a:lnTo>
                  <a:lnTo>
                    <a:pt x="152" y="88"/>
                  </a:lnTo>
                  <a:lnTo>
                    <a:pt x="162" y="76"/>
                  </a:lnTo>
                  <a:lnTo>
                    <a:pt x="166" y="58"/>
                  </a:lnTo>
                  <a:lnTo>
                    <a:pt x="172" y="50"/>
                  </a:lnTo>
                  <a:lnTo>
                    <a:pt x="168" y="44"/>
                  </a:lnTo>
                  <a:lnTo>
                    <a:pt x="184" y="4"/>
                  </a:lnTo>
                  <a:lnTo>
                    <a:pt x="190" y="0"/>
                  </a:lnTo>
                  <a:lnTo>
                    <a:pt x="222" y="8"/>
                  </a:lnTo>
                  <a:lnTo>
                    <a:pt x="236" y="18"/>
                  </a:lnTo>
                  <a:lnTo>
                    <a:pt x="240" y="14"/>
                  </a:lnTo>
                  <a:lnTo>
                    <a:pt x="260" y="38"/>
                  </a:lnTo>
                  <a:lnTo>
                    <a:pt x="262" y="52"/>
                  </a:lnTo>
                  <a:lnTo>
                    <a:pt x="256" y="90"/>
                  </a:lnTo>
                  <a:lnTo>
                    <a:pt x="292" y="114"/>
                  </a:lnTo>
                  <a:lnTo>
                    <a:pt x="320" y="112"/>
                  </a:lnTo>
                  <a:lnTo>
                    <a:pt x="338" y="106"/>
                  </a:lnTo>
                  <a:lnTo>
                    <a:pt x="380" y="120"/>
                  </a:lnTo>
                  <a:lnTo>
                    <a:pt x="390" y="134"/>
                  </a:lnTo>
                  <a:lnTo>
                    <a:pt x="442" y="132"/>
                  </a:lnTo>
                  <a:lnTo>
                    <a:pt x="452" y="140"/>
                  </a:lnTo>
                  <a:lnTo>
                    <a:pt x="474" y="142"/>
                  </a:lnTo>
                  <a:lnTo>
                    <a:pt x="500" y="138"/>
                  </a:lnTo>
                  <a:lnTo>
                    <a:pt x="526" y="140"/>
                  </a:lnTo>
                  <a:lnTo>
                    <a:pt x="536" y="134"/>
                  </a:lnTo>
                  <a:lnTo>
                    <a:pt x="578" y="142"/>
                  </a:lnTo>
                  <a:lnTo>
                    <a:pt x="588" y="138"/>
                  </a:lnTo>
                  <a:lnTo>
                    <a:pt x="768" y="182"/>
                  </a:lnTo>
                  <a:lnTo>
                    <a:pt x="774" y="206"/>
                  </a:lnTo>
                  <a:lnTo>
                    <a:pt x="792" y="218"/>
                  </a:lnTo>
                  <a:lnTo>
                    <a:pt x="794" y="240"/>
                  </a:lnTo>
                  <a:lnTo>
                    <a:pt x="770" y="266"/>
                  </a:lnTo>
                  <a:lnTo>
                    <a:pt x="760" y="288"/>
                  </a:lnTo>
                  <a:lnTo>
                    <a:pt x="744" y="304"/>
                  </a:lnTo>
                  <a:lnTo>
                    <a:pt x="742" y="316"/>
                  </a:lnTo>
                  <a:lnTo>
                    <a:pt x="734" y="326"/>
                  </a:lnTo>
                  <a:lnTo>
                    <a:pt x="720" y="334"/>
                  </a:lnTo>
                  <a:lnTo>
                    <a:pt x="696" y="362"/>
                  </a:lnTo>
                  <a:lnTo>
                    <a:pt x="692" y="386"/>
                  </a:lnTo>
                  <a:lnTo>
                    <a:pt x="710" y="394"/>
                  </a:lnTo>
                  <a:lnTo>
                    <a:pt x="716" y="408"/>
                  </a:lnTo>
                  <a:lnTo>
                    <a:pt x="706" y="416"/>
                  </a:lnTo>
                  <a:lnTo>
                    <a:pt x="708" y="426"/>
                  </a:lnTo>
                  <a:lnTo>
                    <a:pt x="694" y="448"/>
                  </a:lnTo>
                  <a:lnTo>
                    <a:pt x="640" y="674"/>
                  </a:lnTo>
                  <a:lnTo>
                    <a:pt x="370" y="604"/>
                  </a:lnTo>
                  <a:close/>
                </a:path>
              </a:pathLst>
            </a:custGeom>
            <a:solidFill>
              <a:srgbClr val="65FFCF"/>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70" name="Freeform 657"/>
            <p:cNvSpPr>
              <a:spLocks/>
            </p:cNvSpPr>
            <p:nvPr/>
          </p:nvSpPr>
          <p:spPr bwMode="auto">
            <a:xfrm>
              <a:off x="922" y="1574"/>
              <a:ext cx="570" cy="709"/>
            </a:xfrm>
            <a:custGeom>
              <a:avLst/>
              <a:gdLst>
                <a:gd name="T0" fmla="*/ 186 w 570"/>
                <a:gd name="T1" fmla="*/ 10 h 709"/>
                <a:gd name="T2" fmla="*/ 402 w 570"/>
                <a:gd name="T3" fmla="*/ 50 h 709"/>
                <a:gd name="T4" fmla="*/ 382 w 570"/>
                <a:gd name="T5" fmla="*/ 176 h 709"/>
                <a:gd name="T6" fmla="*/ 570 w 570"/>
                <a:gd name="T7" fmla="*/ 206 h 709"/>
                <a:gd name="T8" fmla="*/ 494 w 570"/>
                <a:gd name="T9" fmla="*/ 709 h 709"/>
                <a:gd name="T10" fmla="*/ 74 w 570"/>
                <a:gd name="T11" fmla="*/ 637 h 709"/>
                <a:gd name="T12" fmla="*/ 0 w 570"/>
                <a:gd name="T13" fmla="*/ 621 h 709"/>
                <a:gd name="T14" fmla="*/ 126 w 570"/>
                <a:gd name="T15" fmla="*/ 0 h 709"/>
                <a:gd name="T16" fmla="*/ 186 w 570"/>
                <a:gd name="T17" fmla="*/ 10 h 7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0" h="709">
                  <a:moveTo>
                    <a:pt x="186" y="10"/>
                  </a:moveTo>
                  <a:lnTo>
                    <a:pt x="402" y="50"/>
                  </a:lnTo>
                  <a:lnTo>
                    <a:pt x="382" y="176"/>
                  </a:lnTo>
                  <a:lnTo>
                    <a:pt x="570" y="206"/>
                  </a:lnTo>
                  <a:lnTo>
                    <a:pt x="494" y="709"/>
                  </a:lnTo>
                  <a:lnTo>
                    <a:pt x="74" y="637"/>
                  </a:lnTo>
                  <a:lnTo>
                    <a:pt x="0" y="621"/>
                  </a:lnTo>
                  <a:lnTo>
                    <a:pt x="126" y="0"/>
                  </a:lnTo>
                  <a:lnTo>
                    <a:pt x="186" y="10"/>
                  </a:lnTo>
                  <a:close/>
                </a:path>
              </a:pathLst>
            </a:custGeom>
            <a:solidFill>
              <a:srgbClr val="00B853"/>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71" name="Freeform 658"/>
            <p:cNvSpPr>
              <a:spLocks/>
            </p:cNvSpPr>
            <p:nvPr/>
          </p:nvSpPr>
          <p:spPr bwMode="auto">
            <a:xfrm>
              <a:off x="1966" y="1584"/>
              <a:ext cx="817" cy="418"/>
            </a:xfrm>
            <a:custGeom>
              <a:avLst/>
              <a:gdLst>
                <a:gd name="T0" fmla="*/ 500 w 817"/>
                <a:gd name="T1" fmla="*/ 32 h 418"/>
                <a:gd name="T2" fmla="*/ 24 w 817"/>
                <a:gd name="T3" fmla="*/ 0 h 418"/>
                <a:gd name="T4" fmla="*/ 0 w 817"/>
                <a:gd name="T5" fmla="*/ 254 h 418"/>
                <a:gd name="T6" fmla="*/ 190 w 817"/>
                <a:gd name="T7" fmla="*/ 270 h 418"/>
                <a:gd name="T8" fmla="*/ 180 w 817"/>
                <a:gd name="T9" fmla="*/ 394 h 418"/>
                <a:gd name="T10" fmla="*/ 815 w 817"/>
                <a:gd name="T11" fmla="*/ 418 h 418"/>
                <a:gd name="T12" fmla="*/ 817 w 817"/>
                <a:gd name="T13" fmla="*/ 408 h 418"/>
                <a:gd name="T14" fmla="*/ 809 w 817"/>
                <a:gd name="T15" fmla="*/ 398 h 418"/>
                <a:gd name="T16" fmla="*/ 811 w 817"/>
                <a:gd name="T17" fmla="*/ 392 h 418"/>
                <a:gd name="T18" fmla="*/ 793 w 817"/>
                <a:gd name="T19" fmla="*/ 384 h 418"/>
                <a:gd name="T20" fmla="*/ 789 w 817"/>
                <a:gd name="T21" fmla="*/ 356 h 418"/>
                <a:gd name="T22" fmla="*/ 783 w 817"/>
                <a:gd name="T23" fmla="*/ 354 h 418"/>
                <a:gd name="T24" fmla="*/ 781 w 817"/>
                <a:gd name="T25" fmla="*/ 338 h 418"/>
                <a:gd name="T26" fmla="*/ 773 w 817"/>
                <a:gd name="T27" fmla="*/ 330 h 418"/>
                <a:gd name="T28" fmla="*/ 777 w 817"/>
                <a:gd name="T29" fmla="*/ 310 h 418"/>
                <a:gd name="T30" fmla="*/ 773 w 817"/>
                <a:gd name="T31" fmla="*/ 288 h 418"/>
                <a:gd name="T32" fmla="*/ 775 w 817"/>
                <a:gd name="T33" fmla="*/ 272 h 418"/>
                <a:gd name="T34" fmla="*/ 767 w 817"/>
                <a:gd name="T35" fmla="*/ 268 h 418"/>
                <a:gd name="T36" fmla="*/ 773 w 817"/>
                <a:gd name="T37" fmla="*/ 256 h 418"/>
                <a:gd name="T38" fmla="*/ 765 w 817"/>
                <a:gd name="T39" fmla="*/ 252 h 418"/>
                <a:gd name="T40" fmla="*/ 769 w 817"/>
                <a:gd name="T41" fmla="*/ 236 h 418"/>
                <a:gd name="T42" fmla="*/ 761 w 817"/>
                <a:gd name="T43" fmla="*/ 234 h 418"/>
                <a:gd name="T44" fmla="*/ 761 w 817"/>
                <a:gd name="T45" fmla="*/ 224 h 418"/>
                <a:gd name="T46" fmla="*/ 753 w 817"/>
                <a:gd name="T47" fmla="*/ 226 h 418"/>
                <a:gd name="T48" fmla="*/ 751 w 817"/>
                <a:gd name="T49" fmla="*/ 208 h 418"/>
                <a:gd name="T50" fmla="*/ 755 w 817"/>
                <a:gd name="T51" fmla="*/ 194 h 418"/>
                <a:gd name="T52" fmla="*/ 747 w 817"/>
                <a:gd name="T53" fmla="*/ 180 h 418"/>
                <a:gd name="T54" fmla="*/ 749 w 817"/>
                <a:gd name="T55" fmla="*/ 170 h 418"/>
                <a:gd name="T56" fmla="*/ 739 w 817"/>
                <a:gd name="T57" fmla="*/ 162 h 418"/>
                <a:gd name="T58" fmla="*/ 737 w 817"/>
                <a:gd name="T59" fmla="*/ 154 h 418"/>
                <a:gd name="T60" fmla="*/ 731 w 817"/>
                <a:gd name="T61" fmla="*/ 144 h 418"/>
                <a:gd name="T62" fmla="*/ 731 w 817"/>
                <a:gd name="T63" fmla="*/ 132 h 418"/>
                <a:gd name="T64" fmla="*/ 725 w 817"/>
                <a:gd name="T65" fmla="*/ 120 h 418"/>
                <a:gd name="T66" fmla="*/ 725 w 817"/>
                <a:gd name="T67" fmla="*/ 104 h 418"/>
                <a:gd name="T68" fmla="*/ 706 w 817"/>
                <a:gd name="T69" fmla="*/ 100 h 418"/>
                <a:gd name="T70" fmla="*/ 698 w 817"/>
                <a:gd name="T71" fmla="*/ 80 h 418"/>
                <a:gd name="T72" fmla="*/ 660 w 817"/>
                <a:gd name="T73" fmla="*/ 66 h 418"/>
                <a:gd name="T74" fmla="*/ 648 w 817"/>
                <a:gd name="T75" fmla="*/ 54 h 418"/>
                <a:gd name="T76" fmla="*/ 592 w 817"/>
                <a:gd name="T77" fmla="*/ 54 h 418"/>
                <a:gd name="T78" fmla="*/ 586 w 817"/>
                <a:gd name="T79" fmla="*/ 64 h 418"/>
                <a:gd name="T80" fmla="*/ 578 w 817"/>
                <a:gd name="T81" fmla="*/ 64 h 418"/>
                <a:gd name="T82" fmla="*/ 544 w 817"/>
                <a:gd name="T83" fmla="*/ 46 h 418"/>
                <a:gd name="T84" fmla="*/ 534 w 817"/>
                <a:gd name="T85" fmla="*/ 34 h 418"/>
                <a:gd name="T86" fmla="*/ 534 w 817"/>
                <a:gd name="T87" fmla="*/ 34 h 418"/>
                <a:gd name="T88" fmla="*/ 500 w 817"/>
                <a:gd name="T89" fmla="*/ 32 h 41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17" h="418">
                  <a:moveTo>
                    <a:pt x="500" y="32"/>
                  </a:moveTo>
                  <a:lnTo>
                    <a:pt x="24" y="0"/>
                  </a:lnTo>
                  <a:lnTo>
                    <a:pt x="0" y="254"/>
                  </a:lnTo>
                  <a:lnTo>
                    <a:pt x="190" y="270"/>
                  </a:lnTo>
                  <a:lnTo>
                    <a:pt x="180" y="394"/>
                  </a:lnTo>
                  <a:lnTo>
                    <a:pt x="815" y="418"/>
                  </a:lnTo>
                  <a:lnTo>
                    <a:pt x="817" y="408"/>
                  </a:lnTo>
                  <a:lnTo>
                    <a:pt x="809" y="398"/>
                  </a:lnTo>
                  <a:lnTo>
                    <a:pt x="811" y="392"/>
                  </a:lnTo>
                  <a:lnTo>
                    <a:pt x="793" y="384"/>
                  </a:lnTo>
                  <a:lnTo>
                    <a:pt x="789" y="356"/>
                  </a:lnTo>
                  <a:lnTo>
                    <a:pt x="783" y="354"/>
                  </a:lnTo>
                  <a:lnTo>
                    <a:pt x="781" y="338"/>
                  </a:lnTo>
                  <a:lnTo>
                    <a:pt x="773" y="330"/>
                  </a:lnTo>
                  <a:lnTo>
                    <a:pt x="777" y="310"/>
                  </a:lnTo>
                  <a:lnTo>
                    <a:pt x="773" y="288"/>
                  </a:lnTo>
                  <a:lnTo>
                    <a:pt x="775" y="272"/>
                  </a:lnTo>
                  <a:lnTo>
                    <a:pt x="767" y="268"/>
                  </a:lnTo>
                  <a:lnTo>
                    <a:pt x="773" y="256"/>
                  </a:lnTo>
                  <a:lnTo>
                    <a:pt x="765" y="252"/>
                  </a:lnTo>
                  <a:lnTo>
                    <a:pt x="769" y="236"/>
                  </a:lnTo>
                  <a:lnTo>
                    <a:pt x="761" y="234"/>
                  </a:lnTo>
                  <a:lnTo>
                    <a:pt x="761" y="224"/>
                  </a:lnTo>
                  <a:lnTo>
                    <a:pt x="753" y="226"/>
                  </a:lnTo>
                  <a:lnTo>
                    <a:pt x="751" y="208"/>
                  </a:lnTo>
                  <a:lnTo>
                    <a:pt x="755" y="194"/>
                  </a:lnTo>
                  <a:lnTo>
                    <a:pt x="747" y="180"/>
                  </a:lnTo>
                  <a:lnTo>
                    <a:pt x="749" y="170"/>
                  </a:lnTo>
                  <a:lnTo>
                    <a:pt x="739" y="162"/>
                  </a:lnTo>
                  <a:lnTo>
                    <a:pt x="737" y="154"/>
                  </a:lnTo>
                  <a:lnTo>
                    <a:pt x="731" y="144"/>
                  </a:lnTo>
                  <a:lnTo>
                    <a:pt x="731" y="132"/>
                  </a:lnTo>
                  <a:lnTo>
                    <a:pt x="725" y="120"/>
                  </a:lnTo>
                  <a:lnTo>
                    <a:pt x="725" y="104"/>
                  </a:lnTo>
                  <a:lnTo>
                    <a:pt x="706" y="100"/>
                  </a:lnTo>
                  <a:lnTo>
                    <a:pt x="698" y="80"/>
                  </a:lnTo>
                  <a:lnTo>
                    <a:pt x="660" y="66"/>
                  </a:lnTo>
                  <a:lnTo>
                    <a:pt x="648" y="54"/>
                  </a:lnTo>
                  <a:lnTo>
                    <a:pt x="592" y="54"/>
                  </a:lnTo>
                  <a:lnTo>
                    <a:pt x="586" y="64"/>
                  </a:lnTo>
                  <a:lnTo>
                    <a:pt x="578" y="64"/>
                  </a:lnTo>
                  <a:lnTo>
                    <a:pt x="544" y="46"/>
                  </a:lnTo>
                  <a:lnTo>
                    <a:pt x="534" y="34"/>
                  </a:lnTo>
                  <a:lnTo>
                    <a:pt x="500" y="32"/>
                  </a:lnTo>
                  <a:close/>
                </a:path>
              </a:pathLst>
            </a:custGeom>
            <a:solidFill>
              <a:srgbClr val="006828"/>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72" name="Freeform 659"/>
            <p:cNvSpPr>
              <a:spLocks/>
            </p:cNvSpPr>
            <p:nvPr/>
          </p:nvSpPr>
          <p:spPr bwMode="auto">
            <a:xfrm>
              <a:off x="4875" y="1070"/>
              <a:ext cx="162" cy="342"/>
            </a:xfrm>
            <a:custGeom>
              <a:avLst/>
              <a:gdLst>
                <a:gd name="T0" fmla="*/ 162 w 162"/>
                <a:gd name="T1" fmla="*/ 260 h 342"/>
                <a:gd name="T2" fmla="*/ 152 w 162"/>
                <a:gd name="T3" fmla="*/ 252 h 342"/>
                <a:gd name="T4" fmla="*/ 150 w 162"/>
                <a:gd name="T5" fmla="*/ 242 h 342"/>
                <a:gd name="T6" fmla="*/ 130 w 162"/>
                <a:gd name="T7" fmla="*/ 226 h 342"/>
                <a:gd name="T8" fmla="*/ 98 w 162"/>
                <a:gd name="T9" fmla="*/ 112 h 342"/>
                <a:gd name="T10" fmla="*/ 62 w 162"/>
                <a:gd name="T11" fmla="*/ 0 h 342"/>
                <a:gd name="T12" fmla="*/ 58 w 162"/>
                <a:gd name="T13" fmla="*/ 4 h 342"/>
                <a:gd name="T14" fmla="*/ 40 w 162"/>
                <a:gd name="T15" fmla="*/ 10 h 342"/>
                <a:gd name="T16" fmla="*/ 36 w 162"/>
                <a:gd name="T17" fmla="*/ 18 h 342"/>
                <a:gd name="T18" fmla="*/ 32 w 162"/>
                <a:gd name="T19" fmla="*/ 46 h 342"/>
                <a:gd name="T20" fmla="*/ 36 w 162"/>
                <a:gd name="T21" fmla="*/ 54 h 342"/>
                <a:gd name="T22" fmla="*/ 30 w 162"/>
                <a:gd name="T23" fmla="*/ 74 h 342"/>
                <a:gd name="T24" fmla="*/ 42 w 162"/>
                <a:gd name="T25" fmla="*/ 92 h 342"/>
                <a:gd name="T26" fmla="*/ 42 w 162"/>
                <a:gd name="T27" fmla="*/ 102 h 342"/>
                <a:gd name="T28" fmla="*/ 24 w 162"/>
                <a:gd name="T29" fmla="*/ 130 h 342"/>
                <a:gd name="T30" fmla="*/ 10 w 162"/>
                <a:gd name="T31" fmla="*/ 138 h 342"/>
                <a:gd name="T32" fmla="*/ 14 w 162"/>
                <a:gd name="T33" fmla="*/ 182 h 342"/>
                <a:gd name="T34" fmla="*/ 0 w 162"/>
                <a:gd name="T35" fmla="*/ 240 h 342"/>
                <a:gd name="T36" fmla="*/ 10 w 162"/>
                <a:gd name="T37" fmla="*/ 308 h 342"/>
                <a:gd name="T38" fmla="*/ 6 w 162"/>
                <a:gd name="T39" fmla="*/ 328 h 342"/>
                <a:gd name="T40" fmla="*/ 18 w 162"/>
                <a:gd name="T41" fmla="*/ 342 h 342"/>
                <a:gd name="T42" fmla="*/ 124 w 162"/>
                <a:gd name="T43" fmla="*/ 316 h 342"/>
                <a:gd name="T44" fmla="*/ 152 w 162"/>
                <a:gd name="T45" fmla="*/ 288 h 342"/>
                <a:gd name="T46" fmla="*/ 162 w 162"/>
                <a:gd name="T47" fmla="*/ 286 h 342"/>
                <a:gd name="T48" fmla="*/ 162 w 162"/>
                <a:gd name="T49" fmla="*/ 260 h 3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2" h="342">
                  <a:moveTo>
                    <a:pt x="162" y="260"/>
                  </a:moveTo>
                  <a:lnTo>
                    <a:pt x="152" y="252"/>
                  </a:lnTo>
                  <a:lnTo>
                    <a:pt x="150" y="242"/>
                  </a:lnTo>
                  <a:lnTo>
                    <a:pt x="130" y="226"/>
                  </a:lnTo>
                  <a:lnTo>
                    <a:pt x="98" y="112"/>
                  </a:lnTo>
                  <a:lnTo>
                    <a:pt x="62" y="0"/>
                  </a:lnTo>
                  <a:lnTo>
                    <a:pt x="58" y="4"/>
                  </a:lnTo>
                  <a:lnTo>
                    <a:pt x="40" y="10"/>
                  </a:lnTo>
                  <a:lnTo>
                    <a:pt x="36" y="18"/>
                  </a:lnTo>
                  <a:lnTo>
                    <a:pt x="32" y="46"/>
                  </a:lnTo>
                  <a:lnTo>
                    <a:pt x="36" y="54"/>
                  </a:lnTo>
                  <a:lnTo>
                    <a:pt x="30" y="74"/>
                  </a:lnTo>
                  <a:lnTo>
                    <a:pt x="42" y="92"/>
                  </a:lnTo>
                  <a:lnTo>
                    <a:pt x="42" y="102"/>
                  </a:lnTo>
                  <a:lnTo>
                    <a:pt x="24" y="130"/>
                  </a:lnTo>
                  <a:lnTo>
                    <a:pt x="10" y="138"/>
                  </a:lnTo>
                  <a:lnTo>
                    <a:pt x="14" y="182"/>
                  </a:lnTo>
                  <a:lnTo>
                    <a:pt x="0" y="240"/>
                  </a:lnTo>
                  <a:lnTo>
                    <a:pt x="10" y="308"/>
                  </a:lnTo>
                  <a:lnTo>
                    <a:pt x="6" y="328"/>
                  </a:lnTo>
                  <a:lnTo>
                    <a:pt x="18" y="342"/>
                  </a:lnTo>
                  <a:lnTo>
                    <a:pt x="124" y="316"/>
                  </a:lnTo>
                  <a:lnTo>
                    <a:pt x="152" y="288"/>
                  </a:lnTo>
                  <a:lnTo>
                    <a:pt x="162" y="286"/>
                  </a:lnTo>
                  <a:lnTo>
                    <a:pt x="162" y="260"/>
                  </a:lnTo>
                  <a:close/>
                </a:path>
              </a:pathLst>
            </a:custGeom>
            <a:solidFill>
              <a:srgbClr val="00B050"/>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73" name="Freeform 660"/>
            <p:cNvSpPr>
              <a:spLocks/>
            </p:cNvSpPr>
            <p:nvPr/>
          </p:nvSpPr>
          <p:spPr bwMode="auto">
            <a:xfrm>
              <a:off x="2014" y="2353"/>
              <a:ext cx="863" cy="462"/>
            </a:xfrm>
            <a:custGeom>
              <a:avLst/>
              <a:gdLst>
                <a:gd name="T0" fmla="*/ 56 w 863"/>
                <a:gd name="T1" fmla="*/ 70 h 462"/>
                <a:gd name="T2" fmla="*/ 302 w 863"/>
                <a:gd name="T3" fmla="*/ 86 h 462"/>
                <a:gd name="T4" fmla="*/ 290 w 863"/>
                <a:gd name="T5" fmla="*/ 332 h 462"/>
                <a:gd name="T6" fmla="*/ 302 w 863"/>
                <a:gd name="T7" fmla="*/ 332 h 462"/>
                <a:gd name="T8" fmla="*/ 326 w 863"/>
                <a:gd name="T9" fmla="*/ 356 h 462"/>
                <a:gd name="T10" fmla="*/ 336 w 863"/>
                <a:gd name="T11" fmla="*/ 354 h 462"/>
                <a:gd name="T12" fmla="*/ 350 w 863"/>
                <a:gd name="T13" fmla="*/ 358 h 462"/>
                <a:gd name="T14" fmla="*/ 356 w 863"/>
                <a:gd name="T15" fmla="*/ 348 h 462"/>
                <a:gd name="T16" fmla="*/ 372 w 863"/>
                <a:gd name="T17" fmla="*/ 364 h 462"/>
                <a:gd name="T18" fmla="*/ 374 w 863"/>
                <a:gd name="T19" fmla="*/ 380 h 462"/>
                <a:gd name="T20" fmla="*/ 394 w 863"/>
                <a:gd name="T21" fmla="*/ 380 h 462"/>
                <a:gd name="T22" fmla="*/ 418 w 863"/>
                <a:gd name="T23" fmla="*/ 392 h 462"/>
                <a:gd name="T24" fmla="*/ 434 w 863"/>
                <a:gd name="T25" fmla="*/ 390 h 462"/>
                <a:gd name="T26" fmla="*/ 448 w 863"/>
                <a:gd name="T27" fmla="*/ 402 h 462"/>
                <a:gd name="T28" fmla="*/ 458 w 863"/>
                <a:gd name="T29" fmla="*/ 392 h 462"/>
                <a:gd name="T30" fmla="*/ 486 w 863"/>
                <a:gd name="T31" fmla="*/ 394 h 462"/>
                <a:gd name="T32" fmla="*/ 486 w 863"/>
                <a:gd name="T33" fmla="*/ 408 h 462"/>
                <a:gd name="T34" fmla="*/ 500 w 863"/>
                <a:gd name="T35" fmla="*/ 414 h 462"/>
                <a:gd name="T36" fmla="*/ 498 w 863"/>
                <a:gd name="T37" fmla="*/ 426 h 462"/>
                <a:gd name="T38" fmla="*/ 508 w 863"/>
                <a:gd name="T39" fmla="*/ 430 h 462"/>
                <a:gd name="T40" fmla="*/ 532 w 863"/>
                <a:gd name="T41" fmla="*/ 414 h 462"/>
                <a:gd name="T42" fmla="*/ 538 w 863"/>
                <a:gd name="T43" fmla="*/ 418 h 462"/>
                <a:gd name="T44" fmla="*/ 538 w 863"/>
                <a:gd name="T45" fmla="*/ 426 h 462"/>
                <a:gd name="T46" fmla="*/ 550 w 863"/>
                <a:gd name="T47" fmla="*/ 426 h 462"/>
                <a:gd name="T48" fmla="*/ 554 w 863"/>
                <a:gd name="T49" fmla="*/ 436 h 462"/>
                <a:gd name="T50" fmla="*/ 578 w 863"/>
                <a:gd name="T51" fmla="*/ 428 h 462"/>
                <a:gd name="T52" fmla="*/ 578 w 863"/>
                <a:gd name="T53" fmla="*/ 440 h 462"/>
                <a:gd name="T54" fmla="*/ 586 w 863"/>
                <a:gd name="T55" fmla="*/ 450 h 462"/>
                <a:gd name="T56" fmla="*/ 594 w 863"/>
                <a:gd name="T57" fmla="*/ 438 h 462"/>
                <a:gd name="T58" fmla="*/ 592 w 863"/>
                <a:gd name="T59" fmla="*/ 434 h 462"/>
                <a:gd name="T60" fmla="*/ 622 w 863"/>
                <a:gd name="T61" fmla="*/ 424 h 462"/>
                <a:gd name="T62" fmla="*/ 632 w 863"/>
                <a:gd name="T63" fmla="*/ 434 h 462"/>
                <a:gd name="T64" fmla="*/ 662 w 863"/>
                <a:gd name="T65" fmla="*/ 444 h 462"/>
                <a:gd name="T66" fmla="*/ 670 w 863"/>
                <a:gd name="T67" fmla="*/ 454 h 462"/>
                <a:gd name="T68" fmla="*/ 674 w 863"/>
                <a:gd name="T69" fmla="*/ 446 h 462"/>
                <a:gd name="T70" fmla="*/ 681 w 863"/>
                <a:gd name="T71" fmla="*/ 446 h 462"/>
                <a:gd name="T72" fmla="*/ 687 w 863"/>
                <a:gd name="T73" fmla="*/ 438 h 462"/>
                <a:gd name="T74" fmla="*/ 709 w 863"/>
                <a:gd name="T75" fmla="*/ 430 h 462"/>
                <a:gd name="T76" fmla="*/ 727 w 863"/>
                <a:gd name="T77" fmla="*/ 436 h 462"/>
                <a:gd name="T78" fmla="*/ 727 w 863"/>
                <a:gd name="T79" fmla="*/ 430 h 462"/>
                <a:gd name="T80" fmla="*/ 745 w 863"/>
                <a:gd name="T81" fmla="*/ 424 h 462"/>
                <a:gd name="T82" fmla="*/ 751 w 863"/>
                <a:gd name="T83" fmla="*/ 432 h 462"/>
                <a:gd name="T84" fmla="*/ 773 w 863"/>
                <a:gd name="T85" fmla="*/ 434 h 462"/>
                <a:gd name="T86" fmla="*/ 785 w 863"/>
                <a:gd name="T87" fmla="*/ 422 h 462"/>
                <a:gd name="T88" fmla="*/ 811 w 863"/>
                <a:gd name="T89" fmla="*/ 434 h 462"/>
                <a:gd name="T90" fmla="*/ 821 w 863"/>
                <a:gd name="T91" fmla="*/ 448 h 462"/>
                <a:gd name="T92" fmla="*/ 863 w 863"/>
                <a:gd name="T93" fmla="*/ 462 h 462"/>
                <a:gd name="T94" fmla="*/ 847 w 863"/>
                <a:gd name="T95" fmla="*/ 34 h 462"/>
                <a:gd name="T96" fmla="*/ 104 w 863"/>
                <a:gd name="T97" fmla="*/ 8 h 462"/>
                <a:gd name="T98" fmla="*/ 6 w 863"/>
                <a:gd name="T99" fmla="*/ 0 h 462"/>
                <a:gd name="T100" fmla="*/ 0 w 863"/>
                <a:gd name="T101" fmla="*/ 64 h 462"/>
                <a:gd name="T102" fmla="*/ 56 w 863"/>
                <a:gd name="T103" fmla="*/ 70 h 46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863" h="462">
                  <a:moveTo>
                    <a:pt x="56" y="70"/>
                  </a:moveTo>
                  <a:lnTo>
                    <a:pt x="302" y="86"/>
                  </a:lnTo>
                  <a:lnTo>
                    <a:pt x="290" y="332"/>
                  </a:lnTo>
                  <a:lnTo>
                    <a:pt x="302" y="332"/>
                  </a:lnTo>
                  <a:lnTo>
                    <a:pt x="326" y="356"/>
                  </a:lnTo>
                  <a:lnTo>
                    <a:pt x="336" y="354"/>
                  </a:lnTo>
                  <a:lnTo>
                    <a:pt x="350" y="358"/>
                  </a:lnTo>
                  <a:lnTo>
                    <a:pt x="356" y="348"/>
                  </a:lnTo>
                  <a:lnTo>
                    <a:pt x="372" y="364"/>
                  </a:lnTo>
                  <a:lnTo>
                    <a:pt x="374" y="380"/>
                  </a:lnTo>
                  <a:lnTo>
                    <a:pt x="394" y="380"/>
                  </a:lnTo>
                  <a:lnTo>
                    <a:pt x="418" y="392"/>
                  </a:lnTo>
                  <a:lnTo>
                    <a:pt x="434" y="390"/>
                  </a:lnTo>
                  <a:lnTo>
                    <a:pt x="448" y="402"/>
                  </a:lnTo>
                  <a:lnTo>
                    <a:pt x="458" y="392"/>
                  </a:lnTo>
                  <a:lnTo>
                    <a:pt x="486" y="394"/>
                  </a:lnTo>
                  <a:lnTo>
                    <a:pt x="486" y="408"/>
                  </a:lnTo>
                  <a:lnTo>
                    <a:pt x="500" y="414"/>
                  </a:lnTo>
                  <a:lnTo>
                    <a:pt x="498" y="426"/>
                  </a:lnTo>
                  <a:lnTo>
                    <a:pt x="508" y="430"/>
                  </a:lnTo>
                  <a:lnTo>
                    <a:pt x="532" y="414"/>
                  </a:lnTo>
                  <a:lnTo>
                    <a:pt x="538" y="418"/>
                  </a:lnTo>
                  <a:lnTo>
                    <a:pt x="538" y="426"/>
                  </a:lnTo>
                  <a:lnTo>
                    <a:pt x="550" y="426"/>
                  </a:lnTo>
                  <a:lnTo>
                    <a:pt x="554" y="436"/>
                  </a:lnTo>
                  <a:lnTo>
                    <a:pt x="578" y="428"/>
                  </a:lnTo>
                  <a:lnTo>
                    <a:pt x="578" y="440"/>
                  </a:lnTo>
                  <a:lnTo>
                    <a:pt x="586" y="450"/>
                  </a:lnTo>
                  <a:lnTo>
                    <a:pt x="594" y="438"/>
                  </a:lnTo>
                  <a:lnTo>
                    <a:pt x="592" y="434"/>
                  </a:lnTo>
                  <a:lnTo>
                    <a:pt x="622" y="424"/>
                  </a:lnTo>
                  <a:lnTo>
                    <a:pt x="632" y="434"/>
                  </a:lnTo>
                  <a:lnTo>
                    <a:pt x="662" y="444"/>
                  </a:lnTo>
                  <a:lnTo>
                    <a:pt x="670" y="454"/>
                  </a:lnTo>
                  <a:lnTo>
                    <a:pt x="674" y="446"/>
                  </a:lnTo>
                  <a:lnTo>
                    <a:pt x="681" y="446"/>
                  </a:lnTo>
                  <a:lnTo>
                    <a:pt x="687" y="438"/>
                  </a:lnTo>
                  <a:lnTo>
                    <a:pt x="709" y="430"/>
                  </a:lnTo>
                  <a:lnTo>
                    <a:pt x="727" y="436"/>
                  </a:lnTo>
                  <a:lnTo>
                    <a:pt x="727" y="430"/>
                  </a:lnTo>
                  <a:lnTo>
                    <a:pt x="745" y="424"/>
                  </a:lnTo>
                  <a:lnTo>
                    <a:pt x="751" y="432"/>
                  </a:lnTo>
                  <a:lnTo>
                    <a:pt x="773" y="434"/>
                  </a:lnTo>
                  <a:lnTo>
                    <a:pt x="785" y="422"/>
                  </a:lnTo>
                  <a:lnTo>
                    <a:pt x="811" y="434"/>
                  </a:lnTo>
                  <a:lnTo>
                    <a:pt x="821" y="448"/>
                  </a:lnTo>
                  <a:lnTo>
                    <a:pt x="863" y="462"/>
                  </a:lnTo>
                  <a:lnTo>
                    <a:pt x="847" y="34"/>
                  </a:lnTo>
                  <a:lnTo>
                    <a:pt x="104" y="8"/>
                  </a:lnTo>
                  <a:lnTo>
                    <a:pt x="6" y="0"/>
                  </a:lnTo>
                  <a:lnTo>
                    <a:pt x="0" y="64"/>
                  </a:lnTo>
                  <a:lnTo>
                    <a:pt x="56" y="70"/>
                  </a:lnTo>
                  <a:close/>
                </a:path>
              </a:pathLst>
            </a:custGeom>
            <a:solidFill>
              <a:srgbClr val="00E29C"/>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74" name="Freeform 661"/>
            <p:cNvSpPr>
              <a:spLocks/>
            </p:cNvSpPr>
            <p:nvPr/>
          </p:nvSpPr>
          <p:spPr bwMode="auto">
            <a:xfrm>
              <a:off x="4239" y="1154"/>
              <a:ext cx="606" cy="542"/>
            </a:xfrm>
            <a:custGeom>
              <a:avLst/>
              <a:gdLst>
                <a:gd name="T0" fmla="*/ 590 w 606"/>
                <a:gd name="T1" fmla="*/ 516 h 542"/>
                <a:gd name="T2" fmla="*/ 586 w 606"/>
                <a:gd name="T3" fmla="*/ 486 h 542"/>
                <a:gd name="T4" fmla="*/ 596 w 606"/>
                <a:gd name="T5" fmla="*/ 458 h 542"/>
                <a:gd name="T6" fmla="*/ 580 w 606"/>
                <a:gd name="T7" fmla="*/ 366 h 542"/>
                <a:gd name="T8" fmla="*/ 578 w 606"/>
                <a:gd name="T9" fmla="*/ 264 h 542"/>
                <a:gd name="T10" fmla="*/ 552 w 606"/>
                <a:gd name="T11" fmla="*/ 166 h 542"/>
                <a:gd name="T12" fmla="*/ 542 w 606"/>
                <a:gd name="T13" fmla="*/ 166 h 542"/>
                <a:gd name="T14" fmla="*/ 528 w 606"/>
                <a:gd name="T15" fmla="*/ 116 h 542"/>
                <a:gd name="T16" fmla="*/ 534 w 606"/>
                <a:gd name="T17" fmla="*/ 88 h 542"/>
                <a:gd name="T18" fmla="*/ 530 w 606"/>
                <a:gd name="T19" fmla="*/ 64 h 542"/>
                <a:gd name="T20" fmla="*/ 516 w 606"/>
                <a:gd name="T21" fmla="*/ 24 h 542"/>
                <a:gd name="T22" fmla="*/ 514 w 606"/>
                <a:gd name="T23" fmla="*/ 8 h 542"/>
                <a:gd name="T24" fmla="*/ 366 w 606"/>
                <a:gd name="T25" fmla="*/ 32 h 542"/>
                <a:gd name="T26" fmla="*/ 308 w 606"/>
                <a:gd name="T27" fmla="*/ 126 h 542"/>
                <a:gd name="T28" fmla="*/ 274 w 606"/>
                <a:gd name="T29" fmla="*/ 162 h 542"/>
                <a:gd name="T30" fmla="*/ 290 w 606"/>
                <a:gd name="T31" fmla="*/ 168 h 542"/>
                <a:gd name="T32" fmla="*/ 296 w 606"/>
                <a:gd name="T33" fmla="*/ 180 h 542"/>
                <a:gd name="T34" fmla="*/ 284 w 606"/>
                <a:gd name="T35" fmla="*/ 186 h 542"/>
                <a:gd name="T36" fmla="*/ 286 w 606"/>
                <a:gd name="T37" fmla="*/ 196 h 542"/>
                <a:gd name="T38" fmla="*/ 302 w 606"/>
                <a:gd name="T39" fmla="*/ 218 h 542"/>
                <a:gd name="T40" fmla="*/ 274 w 606"/>
                <a:gd name="T41" fmla="*/ 240 h 542"/>
                <a:gd name="T42" fmla="*/ 238 w 606"/>
                <a:gd name="T43" fmla="*/ 274 h 542"/>
                <a:gd name="T44" fmla="*/ 198 w 606"/>
                <a:gd name="T45" fmla="*/ 282 h 542"/>
                <a:gd name="T46" fmla="*/ 166 w 606"/>
                <a:gd name="T47" fmla="*/ 282 h 542"/>
                <a:gd name="T48" fmla="*/ 50 w 606"/>
                <a:gd name="T49" fmla="*/ 316 h 542"/>
                <a:gd name="T50" fmla="*/ 56 w 606"/>
                <a:gd name="T51" fmla="*/ 388 h 542"/>
                <a:gd name="T52" fmla="*/ 46 w 606"/>
                <a:gd name="T53" fmla="*/ 404 h 542"/>
                <a:gd name="T54" fmla="*/ 0 w 606"/>
                <a:gd name="T55" fmla="*/ 450 h 542"/>
                <a:gd name="T56" fmla="*/ 408 w 606"/>
                <a:gd name="T57" fmla="*/ 408 h 542"/>
                <a:gd name="T58" fmla="*/ 424 w 606"/>
                <a:gd name="T59" fmla="*/ 422 h 542"/>
                <a:gd name="T60" fmla="*/ 440 w 606"/>
                <a:gd name="T61" fmla="*/ 428 h 542"/>
                <a:gd name="T62" fmla="*/ 448 w 606"/>
                <a:gd name="T63" fmla="*/ 450 h 542"/>
                <a:gd name="T64" fmla="*/ 484 w 606"/>
                <a:gd name="T65" fmla="*/ 468 h 542"/>
                <a:gd name="T66" fmla="*/ 574 w 606"/>
                <a:gd name="T67" fmla="*/ 504 h 542"/>
                <a:gd name="T68" fmla="*/ 580 w 606"/>
                <a:gd name="T69" fmla="*/ 518 h 5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06" h="542">
                  <a:moveTo>
                    <a:pt x="580" y="518"/>
                  </a:moveTo>
                  <a:lnTo>
                    <a:pt x="590" y="516"/>
                  </a:lnTo>
                  <a:lnTo>
                    <a:pt x="596" y="496"/>
                  </a:lnTo>
                  <a:lnTo>
                    <a:pt x="586" y="486"/>
                  </a:lnTo>
                  <a:lnTo>
                    <a:pt x="606" y="468"/>
                  </a:lnTo>
                  <a:lnTo>
                    <a:pt x="596" y="458"/>
                  </a:lnTo>
                  <a:lnTo>
                    <a:pt x="582" y="366"/>
                  </a:lnTo>
                  <a:lnTo>
                    <a:pt x="580" y="366"/>
                  </a:lnTo>
                  <a:lnTo>
                    <a:pt x="582" y="274"/>
                  </a:lnTo>
                  <a:lnTo>
                    <a:pt x="578" y="264"/>
                  </a:lnTo>
                  <a:lnTo>
                    <a:pt x="560" y="174"/>
                  </a:lnTo>
                  <a:lnTo>
                    <a:pt x="552" y="166"/>
                  </a:lnTo>
                  <a:lnTo>
                    <a:pt x="544" y="174"/>
                  </a:lnTo>
                  <a:lnTo>
                    <a:pt x="542" y="166"/>
                  </a:lnTo>
                  <a:lnTo>
                    <a:pt x="544" y="152"/>
                  </a:lnTo>
                  <a:lnTo>
                    <a:pt x="528" y="116"/>
                  </a:lnTo>
                  <a:lnTo>
                    <a:pt x="530" y="96"/>
                  </a:lnTo>
                  <a:lnTo>
                    <a:pt x="534" y="88"/>
                  </a:lnTo>
                  <a:lnTo>
                    <a:pt x="528" y="74"/>
                  </a:lnTo>
                  <a:lnTo>
                    <a:pt x="530" y="64"/>
                  </a:lnTo>
                  <a:lnTo>
                    <a:pt x="518" y="44"/>
                  </a:lnTo>
                  <a:lnTo>
                    <a:pt x="516" y="24"/>
                  </a:lnTo>
                  <a:lnTo>
                    <a:pt x="512" y="16"/>
                  </a:lnTo>
                  <a:lnTo>
                    <a:pt x="514" y="8"/>
                  </a:lnTo>
                  <a:lnTo>
                    <a:pt x="510" y="0"/>
                  </a:lnTo>
                  <a:lnTo>
                    <a:pt x="366" y="32"/>
                  </a:lnTo>
                  <a:lnTo>
                    <a:pt x="318" y="84"/>
                  </a:lnTo>
                  <a:lnTo>
                    <a:pt x="308" y="126"/>
                  </a:lnTo>
                  <a:lnTo>
                    <a:pt x="278" y="154"/>
                  </a:lnTo>
                  <a:lnTo>
                    <a:pt x="274" y="162"/>
                  </a:lnTo>
                  <a:lnTo>
                    <a:pt x="278" y="170"/>
                  </a:lnTo>
                  <a:lnTo>
                    <a:pt x="290" y="168"/>
                  </a:lnTo>
                  <a:lnTo>
                    <a:pt x="296" y="174"/>
                  </a:lnTo>
                  <a:lnTo>
                    <a:pt x="296" y="180"/>
                  </a:lnTo>
                  <a:lnTo>
                    <a:pt x="292" y="186"/>
                  </a:lnTo>
                  <a:lnTo>
                    <a:pt x="284" y="186"/>
                  </a:lnTo>
                  <a:lnTo>
                    <a:pt x="284" y="190"/>
                  </a:lnTo>
                  <a:lnTo>
                    <a:pt x="286" y="196"/>
                  </a:lnTo>
                  <a:lnTo>
                    <a:pt x="296" y="204"/>
                  </a:lnTo>
                  <a:lnTo>
                    <a:pt x="302" y="218"/>
                  </a:lnTo>
                  <a:lnTo>
                    <a:pt x="300" y="230"/>
                  </a:lnTo>
                  <a:lnTo>
                    <a:pt x="274" y="240"/>
                  </a:lnTo>
                  <a:lnTo>
                    <a:pt x="252" y="268"/>
                  </a:lnTo>
                  <a:lnTo>
                    <a:pt x="238" y="274"/>
                  </a:lnTo>
                  <a:lnTo>
                    <a:pt x="206" y="282"/>
                  </a:lnTo>
                  <a:lnTo>
                    <a:pt x="198" y="282"/>
                  </a:lnTo>
                  <a:lnTo>
                    <a:pt x="182" y="290"/>
                  </a:lnTo>
                  <a:lnTo>
                    <a:pt x="166" y="282"/>
                  </a:lnTo>
                  <a:lnTo>
                    <a:pt x="130" y="282"/>
                  </a:lnTo>
                  <a:lnTo>
                    <a:pt x="50" y="316"/>
                  </a:lnTo>
                  <a:lnTo>
                    <a:pt x="74" y="366"/>
                  </a:lnTo>
                  <a:lnTo>
                    <a:pt x="56" y="388"/>
                  </a:lnTo>
                  <a:lnTo>
                    <a:pt x="52" y="400"/>
                  </a:lnTo>
                  <a:lnTo>
                    <a:pt x="46" y="404"/>
                  </a:lnTo>
                  <a:lnTo>
                    <a:pt x="40" y="406"/>
                  </a:lnTo>
                  <a:lnTo>
                    <a:pt x="0" y="450"/>
                  </a:lnTo>
                  <a:lnTo>
                    <a:pt x="6" y="484"/>
                  </a:lnTo>
                  <a:lnTo>
                    <a:pt x="408" y="408"/>
                  </a:lnTo>
                  <a:lnTo>
                    <a:pt x="420" y="412"/>
                  </a:lnTo>
                  <a:lnTo>
                    <a:pt x="424" y="422"/>
                  </a:lnTo>
                  <a:lnTo>
                    <a:pt x="442" y="424"/>
                  </a:lnTo>
                  <a:lnTo>
                    <a:pt x="440" y="428"/>
                  </a:lnTo>
                  <a:lnTo>
                    <a:pt x="446" y="430"/>
                  </a:lnTo>
                  <a:lnTo>
                    <a:pt x="448" y="450"/>
                  </a:lnTo>
                  <a:lnTo>
                    <a:pt x="460" y="464"/>
                  </a:lnTo>
                  <a:lnTo>
                    <a:pt x="484" y="468"/>
                  </a:lnTo>
                  <a:lnTo>
                    <a:pt x="488" y="474"/>
                  </a:lnTo>
                  <a:lnTo>
                    <a:pt x="574" y="504"/>
                  </a:lnTo>
                  <a:lnTo>
                    <a:pt x="570" y="542"/>
                  </a:lnTo>
                  <a:lnTo>
                    <a:pt x="580" y="518"/>
                  </a:lnTo>
                  <a:close/>
                </a:path>
              </a:pathLst>
            </a:custGeom>
            <a:solidFill>
              <a:srgbClr val="00B87F"/>
            </a:solidFill>
            <a:ln w="3175">
              <a:solidFill>
                <a:srgbClr val="404040"/>
              </a:solidFill>
              <a:prstDash val="solid"/>
              <a:round/>
              <a:headEnd/>
              <a:tailEnd/>
            </a:ln>
            <a:effectLst>
              <a:outerShdw sx="1000" sy="1000" algn="ctr" rotWithShape="0">
                <a:srgbClr val="000000"/>
              </a:outerShdw>
            </a:effectLst>
          </p:spPr>
          <p:txBody>
            <a:bodyPr/>
            <a:lstStyle/>
            <a:p>
              <a:pPr eaLnBrk="0" fontAlgn="base" hangingPunct="0">
                <a:spcBef>
                  <a:spcPct val="0"/>
                </a:spcBef>
                <a:spcAft>
                  <a:spcPct val="0"/>
                </a:spcAft>
              </a:pPr>
              <a:endParaRPr lang="en-US">
                <a:solidFill>
                  <a:prstClr val="black"/>
                </a:solidFill>
              </a:endParaRPr>
            </a:p>
          </p:txBody>
        </p:sp>
        <p:sp>
          <p:nvSpPr>
            <p:cNvPr id="75" name="Freeform 662"/>
            <p:cNvSpPr>
              <a:spLocks/>
            </p:cNvSpPr>
            <p:nvPr/>
          </p:nvSpPr>
          <p:spPr bwMode="auto">
            <a:xfrm>
              <a:off x="2634" y="818"/>
              <a:ext cx="641" cy="742"/>
            </a:xfrm>
            <a:custGeom>
              <a:avLst/>
              <a:gdLst>
                <a:gd name="T0" fmla="*/ 641 w 641"/>
                <a:gd name="T1" fmla="*/ 166 h 742"/>
                <a:gd name="T2" fmla="*/ 633 w 641"/>
                <a:gd name="T3" fmla="*/ 166 h 742"/>
                <a:gd name="T4" fmla="*/ 577 w 641"/>
                <a:gd name="T5" fmla="*/ 158 h 742"/>
                <a:gd name="T6" fmla="*/ 571 w 641"/>
                <a:gd name="T7" fmla="*/ 158 h 742"/>
                <a:gd name="T8" fmla="*/ 543 w 641"/>
                <a:gd name="T9" fmla="*/ 150 h 742"/>
                <a:gd name="T10" fmla="*/ 509 w 641"/>
                <a:gd name="T11" fmla="*/ 162 h 742"/>
                <a:gd name="T12" fmla="*/ 499 w 641"/>
                <a:gd name="T13" fmla="*/ 164 h 742"/>
                <a:gd name="T14" fmla="*/ 479 w 641"/>
                <a:gd name="T15" fmla="*/ 154 h 742"/>
                <a:gd name="T16" fmla="*/ 447 w 641"/>
                <a:gd name="T17" fmla="*/ 136 h 742"/>
                <a:gd name="T18" fmla="*/ 415 w 641"/>
                <a:gd name="T19" fmla="*/ 118 h 742"/>
                <a:gd name="T20" fmla="*/ 375 w 641"/>
                <a:gd name="T21" fmla="*/ 96 h 742"/>
                <a:gd name="T22" fmla="*/ 323 w 641"/>
                <a:gd name="T23" fmla="*/ 100 h 742"/>
                <a:gd name="T24" fmla="*/ 307 w 641"/>
                <a:gd name="T25" fmla="*/ 102 h 742"/>
                <a:gd name="T26" fmla="*/ 295 w 641"/>
                <a:gd name="T27" fmla="*/ 98 h 742"/>
                <a:gd name="T28" fmla="*/ 291 w 641"/>
                <a:gd name="T29" fmla="*/ 94 h 742"/>
                <a:gd name="T30" fmla="*/ 255 w 641"/>
                <a:gd name="T31" fmla="*/ 84 h 742"/>
                <a:gd name="T32" fmla="*/ 243 w 641"/>
                <a:gd name="T33" fmla="*/ 86 h 742"/>
                <a:gd name="T34" fmla="*/ 241 w 641"/>
                <a:gd name="T35" fmla="*/ 84 h 742"/>
                <a:gd name="T36" fmla="*/ 227 w 641"/>
                <a:gd name="T37" fmla="*/ 86 h 742"/>
                <a:gd name="T38" fmla="*/ 213 w 641"/>
                <a:gd name="T39" fmla="*/ 52 h 742"/>
                <a:gd name="T40" fmla="*/ 193 w 641"/>
                <a:gd name="T41" fmla="*/ 2 h 742"/>
                <a:gd name="T42" fmla="*/ 175 w 641"/>
                <a:gd name="T43" fmla="*/ 54 h 742"/>
                <a:gd name="T44" fmla="*/ 10 w 641"/>
                <a:gd name="T45" fmla="*/ 90 h 742"/>
                <a:gd name="T46" fmla="*/ 6 w 641"/>
                <a:gd name="T47" fmla="*/ 154 h 742"/>
                <a:gd name="T48" fmla="*/ 32 w 641"/>
                <a:gd name="T49" fmla="*/ 308 h 742"/>
                <a:gd name="T50" fmla="*/ 30 w 641"/>
                <a:gd name="T51" fmla="*/ 344 h 742"/>
                <a:gd name="T52" fmla="*/ 48 w 641"/>
                <a:gd name="T53" fmla="*/ 386 h 742"/>
                <a:gd name="T54" fmla="*/ 48 w 641"/>
                <a:gd name="T55" fmla="*/ 446 h 742"/>
                <a:gd name="T56" fmla="*/ 26 w 641"/>
                <a:gd name="T57" fmla="*/ 470 h 742"/>
                <a:gd name="T58" fmla="*/ 38 w 641"/>
                <a:gd name="T59" fmla="*/ 500 h 742"/>
                <a:gd name="T60" fmla="*/ 57 w 641"/>
                <a:gd name="T61" fmla="*/ 514 h 742"/>
                <a:gd name="T62" fmla="*/ 535 w 641"/>
                <a:gd name="T63" fmla="*/ 736 h 742"/>
                <a:gd name="T64" fmla="*/ 521 w 641"/>
                <a:gd name="T65" fmla="*/ 684 h 742"/>
                <a:gd name="T66" fmla="*/ 471 w 641"/>
                <a:gd name="T67" fmla="*/ 640 h 742"/>
                <a:gd name="T68" fmla="*/ 437 w 641"/>
                <a:gd name="T69" fmla="*/ 612 h 742"/>
                <a:gd name="T70" fmla="*/ 413 w 641"/>
                <a:gd name="T71" fmla="*/ 600 h 742"/>
                <a:gd name="T72" fmla="*/ 385 w 641"/>
                <a:gd name="T73" fmla="*/ 582 h 742"/>
                <a:gd name="T74" fmla="*/ 385 w 641"/>
                <a:gd name="T75" fmla="*/ 542 h 742"/>
                <a:gd name="T76" fmla="*/ 387 w 641"/>
                <a:gd name="T77" fmla="*/ 514 h 742"/>
                <a:gd name="T78" fmla="*/ 387 w 641"/>
                <a:gd name="T79" fmla="*/ 480 h 742"/>
                <a:gd name="T80" fmla="*/ 375 w 641"/>
                <a:gd name="T81" fmla="*/ 462 h 742"/>
                <a:gd name="T82" fmla="*/ 391 w 641"/>
                <a:gd name="T83" fmla="*/ 436 h 742"/>
                <a:gd name="T84" fmla="*/ 427 w 641"/>
                <a:gd name="T85" fmla="*/ 412 h 742"/>
                <a:gd name="T86" fmla="*/ 431 w 641"/>
                <a:gd name="T87" fmla="*/ 340 h 742"/>
                <a:gd name="T88" fmla="*/ 443 w 641"/>
                <a:gd name="T89" fmla="*/ 336 h 742"/>
                <a:gd name="T90" fmla="*/ 607 w 641"/>
                <a:gd name="T91" fmla="*/ 200 h 74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41" h="742">
                  <a:moveTo>
                    <a:pt x="607" y="200"/>
                  </a:moveTo>
                  <a:lnTo>
                    <a:pt x="641" y="166"/>
                  </a:lnTo>
                  <a:lnTo>
                    <a:pt x="633" y="166"/>
                  </a:lnTo>
                  <a:lnTo>
                    <a:pt x="611" y="158"/>
                  </a:lnTo>
                  <a:lnTo>
                    <a:pt x="577" y="158"/>
                  </a:lnTo>
                  <a:lnTo>
                    <a:pt x="571" y="158"/>
                  </a:lnTo>
                  <a:lnTo>
                    <a:pt x="543" y="150"/>
                  </a:lnTo>
                  <a:lnTo>
                    <a:pt x="529" y="150"/>
                  </a:lnTo>
                  <a:lnTo>
                    <a:pt x="509" y="162"/>
                  </a:lnTo>
                  <a:lnTo>
                    <a:pt x="499" y="164"/>
                  </a:lnTo>
                  <a:lnTo>
                    <a:pt x="479" y="154"/>
                  </a:lnTo>
                  <a:lnTo>
                    <a:pt x="467" y="140"/>
                  </a:lnTo>
                  <a:lnTo>
                    <a:pt x="447" y="136"/>
                  </a:lnTo>
                  <a:lnTo>
                    <a:pt x="437" y="126"/>
                  </a:lnTo>
                  <a:lnTo>
                    <a:pt x="415" y="118"/>
                  </a:lnTo>
                  <a:lnTo>
                    <a:pt x="405" y="108"/>
                  </a:lnTo>
                  <a:lnTo>
                    <a:pt x="375" y="96"/>
                  </a:lnTo>
                  <a:lnTo>
                    <a:pt x="335" y="92"/>
                  </a:lnTo>
                  <a:lnTo>
                    <a:pt x="323" y="100"/>
                  </a:lnTo>
                  <a:lnTo>
                    <a:pt x="307" y="102"/>
                  </a:lnTo>
                  <a:lnTo>
                    <a:pt x="295" y="98"/>
                  </a:lnTo>
                  <a:lnTo>
                    <a:pt x="295" y="96"/>
                  </a:lnTo>
                  <a:lnTo>
                    <a:pt x="291" y="94"/>
                  </a:lnTo>
                  <a:lnTo>
                    <a:pt x="265" y="84"/>
                  </a:lnTo>
                  <a:lnTo>
                    <a:pt x="255" y="84"/>
                  </a:lnTo>
                  <a:lnTo>
                    <a:pt x="243" y="86"/>
                  </a:lnTo>
                  <a:lnTo>
                    <a:pt x="241" y="84"/>
                  </a:lnTo>
                  <a:lnTo>
                    <a:pt x="229" y="86"/>
                  </a:lnTo>
                  <a:lnTo>
                    <a:pt x="227" y="86"/>
                  </a:lnTo>
                  <a:lnTo>
                    <a:pt x="213" y="52"/>
                  </a:lnTo>
                  <a:lnTo>
                    <a:pt x="211" y="50"/>
                  </a:lnTo>
                  <a:lnTo>
                    <a:pt x="193" y="2"/>
                  </a:lnTo>
                  <a:lnTo>
                    <a:pt x="175" y="0"/>
                  </a:lnTo>
                  <a:lnTo>
                    <a:pt x="175" y="54"/>
                  </a:lnTo>
                  <a:lnTo>
                    <a:pt x="0" y="52"/>
                  </a:lnTo>
                  <a:lnTo>
                    <a:pt x="10" y="90"/>
                  </a:lnTo>
                  <a:lnTo>
                    <a:pt x="6" y="104"/>
                  </a:lnTo>
                  <a:lnTo>
                    <a:pt x="6" y="154"/>
                  </a:lnTo>
                  <a:lnTo>
                    <a:pt x="28" y="224"/>
                  </a:lnTo>
                  <a:lnTo>
                    <a:pt x="32" y="308"/>
                  </a:lnTo>
                  <a:lnTo>
                    <a:pt x="36" y="310"/>
                  </a:lnTo>
                  <a:lnTo>
                    <a:pt x="30" y="344"/>
                  </a:lnTo>
                  <a:lnTo>
                    <a:pt x="38" y="370"/>
                  </a:lnTo>
                  <a:lnTo>
                    <a:pt x="48" y="386"/>
                  </a:lnTo>
                  <a:lnTo>
                    <a:pt x="50" y="434"/>
                  </a:lnTo>
                  <a:lnTo>
                    <a:pt x="48" y="446"/>
                  </a:lnTo>
                  <a:lnTo>
                    <a:pt x="42" y="458"/>
                  </a:lnTo>
                  <a:lnTo>
                    <a:pt x="26" y="470"/>
                  </a:lnTo>
                  <a:lnTo>
                    <a:pt x="24" y="476"/>
                  </a:lnTo>
                  <a:lnTo>
                    <a:pt x="38" y="500"/>
                  </a:lnTo>
                  <a:lnTo>
                    <a:pt x="52" y="504"/>
                  </a:lnTo>
                  <a:lnTo>
                    <a:pt x="57" y="514"/>
                  </a:lnTo>
                  <a:lnTo>
                    <a:pt x="56" y="742"/>
                  </a:lnTo>
                  <a:lnTo>
                    <a:pt x="535" y="736"/>
                  </a:lnTo>
                  <a:lnTo>
                    <a:pt x="529" y="700"/>
                  </a:lnTo>
                  <a:lnTo>
                    <a:pt x="521" y="684"/>
                  </a:lnTo>
                  <a:lnTo>
                    <a:pt x="477" y="656"/>
                  </a:lnTo>
                  <a:lnTo>
                    <a:pt x="471" y="640"/>
                  </a:lnTo>
                  <a:lnTo>
                    <a:pt x="453" y="620"/>
                  </a:lnTo>
                  <a:lnTo>
                    <a:pt x="437" y="612"/>
                  </a:lnTo>
                  <a:lnTo>
                    <a:pt x="423" y="614"/>
                  </a:lnTo>
                  <a:lnTo>
                    <a:pt x="413" y="600"/>
                  </a:lnTo>
                  <a:lnTo>
                    <a:pt x="393" y="594"/>
                  </a:lnTo>
                  <a:lnTo>
                    <a:pt x="385" y="582"/>
                  </a:lnTo>
                  <a:lnTo>
                    <a:pt x="389" y="560"/>
                  </a:lnTo>
                  <a:lnTo>
                    <a:pt x="385" y="542"/>
                  </a:lnTo>
                  <a:lnTo>
                    <a:pt x="389" y="536"/>
                  </a:lnTo>
                  <a:lnTo>
                    <a:pt x="387" y="514"/>
                  </a:lnTo>
                  <a:lnTo>
                    <a:pt x="397" y="498"/>
                  </a:lnTo>
                  <a:lnTo>
                    <a:pt x="387" y="480"/>
                  </a:lnTo>
                  <a:lnTo>
                    <a:pt x="375" y="478"/>
                  </a:lnTo>
                  <a:lnTo>
                    <a:pt x="375" y="462"/>
                  </a:lnTo>
                  <a:lnTo>
                    <a:pt x="383" y="454"/>
                  </a:lnTo>
                  <a:lnTo>
                    <a:pt x="391" y="436"/>
                  </a:lnTo>
                  <a:lnTo>
                    <a:pt x="421" y="420"/>
                  </a:lnTo>
                  <a:lnTo>
                    <a:pt x="427" y="412"/>
                  </a:lnTo>
                  <a:lnTo>
                    <a:pt x="425" y="340"/>
                  </a:lnTo>
                  <a:lnTo>
                    <a:pt x="431" y="340"/>
                  </a:lnTo>
                  <a:lnTo>
                    <a:pt x="435" y="330"/>
                  </a:lnTo>
                  <a:lnTo>
                    <a:pt x="443" y="336"/>
                  </a:lnTo>
                  <a:lnTo>
                    <a:pt x="577" y="212"/>
                  </a:lnTo>
                  <a:lnTo>
                    <a:pt x="607" y="200"/>
                  </a:lnTo>
                  <a:close/>
                </a:path>
              </a:pathLst>
            </a:custGeom>
            <a:solidFill>
              <a:srgbClr val="006828"/>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76" name="Freeform 663"/>
            <p:cNvSpPr>
              <a:spLocks/>
            </p:cNvSpPr>
            <p:nvPr/>
          </p:nvSpPr>
          <p:spPr bwMode="auto">
            <a:xfrm>
              <a:off x="3223" y="1036"/>
              <a:ext cx="574" cy="296"/>
            </a:xfrm>
            <a:custGeom>
              <a:avLst/>
              <a:gdLst>
                <a:gd name="T0" fmla="*/ 330 w 574"/>
                <a:gd name="T1" fmla="*/ 206 h 296"/>
                <a:gd name="T2" fmla="*/ 342 w 574"/>
                <a:gd name="T3" fmla="*/ 226 h 296"/>
                <a:gd name="T4" fmla="*/ 376 w 574"/>
                <a:gd name="T5" fmla="*/ 192 h 296"/>
                <a:gd name="T6" fmla="*/ 432 w 574"/>
                <a:gd name="T7" fmla="*/ 162 h 296"/>
                <a:gd name="T8" fmla="*/ 494 w 574"/>
                <a:gd name="T9" fmla="*/ 168 h 296"/>
                <a:gd name="T10" fmla="*/ 514 w 574"/>
                <a:gd name="T11" fmla="*/ 176 h 296"/>
                <a:gd name="T12" fmla="*/ 518 w 574"/>
                <a:gd name="T13" fmla="*/ 156 h 296"/>
                <a:gd name="T14" fmla="*/ 534 w 574"/>
                <a:gd name="T15" fmla="*/ 168 h 296"/>
                <a:gd name="T16" fmla="*/ 574 w 574"/>
                <a:gd name="T17" fmla="*/ 156 h 296"/>
                <a:gd name="T18" fmla="*/ 562 w 574"/>
                <a:gd name="T19" fmla="*/ 146 h 296"/>
                <a:gd name="T20" fmla="*/ 546 w 574"/>
                <a:gd name="T21" fmla="*/ 134 h 296"/>
                <a:gd name="T22" fmla="*/ 538 w 574"/>
                <a:gd name="T23" fmla="*/ 108 h 296"/>
                <a:gd name="T24" fmla="*/ 532 w 574"/>
                <a:gd name="T25" fmla="*/ 96 h 296"/>
                <a:gd name="T26" fmla="*/ 496 w 574"/>
                <a:gd name="T27" fmla="*/ 102 h 296"/>
                <a:gd name="T28" fmla="*/ 468 w 574"/>
                <a:gd name="T29" fmla="*/ 78 h 296"/>
                <a:gd name="T30" fmla="*/ 450 w 574"/>
                <a:gd name="T31" fmla="*/ 70 h 296"/>
                <a:gd name="T32" fmla="*/ 372 w 574"/>
                <a:gd name="T33" fmla="*/ 88 h 296"/>
                <a:gd name="T34" fmla="*/ 334 w 574"/>
                <a:gd name="T35" fmla="*/ 118 h 296"/>
                <a:gd name="T36" fmla="*/ 288 w 574"/>
                <a:gd name="T37" fmla="*/ 118 h 296"/>
                <a:gd name="T38" fmla="*/ 242 w 574"/>
                <a:gd name="T39" fmla="*/ 90 h 296"/>
                <a:gd name="T40" fmla="*/ 188 w 574"/>
                <a:gd name="T41" fmla="*/ 84 h 296"/>
                <a:gd name="T42" fmla="*/ 168 w 574"/>
                <a:gd name="T43" fmla="*/ 94 h 296"/>
                <a:gd name="T44" fmla="*/ 174 w 574"/>
                <a:gd name="T45" fmla="*/ 58 h 296"/>
                <a:gd name="T46" fmla="*/ 222 w 574"/>
                <a:gd name="T47" fmla="*/ 8 h 296"/>
                <a:gd name="T48" fmla="*/ 202 w 574"/>
                <a:gd name="T49" fmla="*/ 2 h 296"/>
                <a:gd name="T50" fmla="*/ 50 w 574"/>
                <a:gd name="T51" fmla="*/ 100 h 296"/>
                <a:gd name="T52" fmla="*/ 0 w 574"/>
                <a:gd name="T53" fmla="*/ 126 h 296"/>
                <a:gd name="T54" fmla="*/ 8 w 574"/>
                <a:gd name="T55" fmla="*/ 128 h 296"/>
                <a:gd name="T56" fmla="*/ 28 w 574"/>
                <a:gd name="T57" fmla="*/ 156 h 296"/>
                <a:gd name="T58" fmla="*/ 170 w 574"/>
                <a:gd name="T59" fmla="*/ 186 h 296"/>
                <a:gd name="T60" fmla="*/ 210 w 574"/>
                <a:gd name="T61" fmla="*/ 202 h 296"/>
                <a:gd name="T62" fmla="*/ 228 w 574"/>
                <a:gd name="T63" fmla="*/ 216 h 296"/>
                <a:gd name="T64" fmla="*/ 236 w 574"/>
                <a:gd name="T65" fmla="*/ 228 h 296"/>
                <a:gd name="T66" fmla="*/ 236 w 574"/>
                <a:gd name="T67" fmla="*/ 240 h 296"/>
                <a:gd name="T68" fmla="*/ 234 w 574"/>
                <a:gd name="T69" fmla="*/ 256 h 296"/>
                <a:gd name="T70" fmla="*/ 252 w 574"/>
                <a:gd name="T71" fmla="*/ 262 h 296"/>
                <a:gd name="T72" fmla="*/ 248 w 574"/>
                <a:gd name="T73" fmla="*/ 286 h 296"/>
                <a:gd name="T74" fmla="*/ 260 w 574"/>
                <a:gd name="T75" fmla="*/ 296 h 296"/>
                <a:gd name="T76" fmla="*/ 312 w 574"/>
                <a:gd name="T77" fmla="*/ 212 h 2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74" h="296">
                  <a:moveTo>
                    <a:pt x="318" y="212"/>
                  </a:moveTo>
                  <a:lnTo>
                    <a:pt x="330" y="206"/>
                  </a:lnTo>
                  <a:lnTo>
                    <a:pt x="340" y="194"/>
                  </a:lnTo>
                  <a:lnTo>
                    <a:pt x="342" y="226"/>
                  </a:lnTo>
                  <a:lnTo>
                    <a:pt x="350" y="224"/>
                  </a:lnTo>
                  <a:lnTo>
                    <a:pt x="376" y="192"/>
                  </a:lnTo>
                  <a:lnTo>
                    <a:pt x="422" y="176"/>
                  </a:lnTo>
                  <a:lnTo>
                    <a:pt x="432" y="162"/>
                  </a:lnTo>
                  <a:lnTo>
                    <a:pt x="452" y="156"/>
                  </a:lnTo>
                  <a:lnTo>
                    <a:pt x="494" y="168"/>
                  </a:lnTo>
                  <a:lnTo>
                    <a:pt x="502" y="176"/>
                  </a:lnTo>
                  <a:lnTo>
                    <a:pt x="514" y="176"/>
                  </a:lnTo>
                  <a:lnTo>
                    <a:pt x="514" y="164"/>
                  </a:lnTo>
                  <a:lnTo>
                    <a:pt x="518" y="156"/>
                  </a:lnTo>
                  <a:lnTo>
                    <a:pt x="526" y="160"/>
                  </a:lnTo>
                  <a:lnTo>
                    <a:pt x="534" y="168"/>
                  </a:lnTo>
                  <a:lnTo>
                    <a:pt x="574" y="156"/>
                  </a:lnTo>
                  <a:lnTo>
                    <a:pt x="572" y="150"/>
                  </a:lnTo>
                  <a:lnTo>
                    <a:pt x="562" y="146"/>
                  </a:lnTo>
                  <a:lnTo>
                    <a:pt x="556" y="138"/>
                  </a:lnTo>
                  <a:lnTo>
                    <a:pt x="546" y="134"/>
                  </a:lnTo>
                  <a:lnTo>
                    <a:pt x="542" y="116"/>
                  </a:lnTo>
                  <a:lnTo>
                    <a:pt x="538" y="108"/>
                  </a:lnTo>
                  <a:lnTo>
                    <a:pt x="536" y="100"/>
                  </a:lnTo>
                  <a:lnTo>
                    <a:pt x="532" y="96"/>
                  </a:lnTo>
                  <a:lnTo>
                    <a:pt x="530" y="96"/>
                  </a:lnTo>
                  <a:lnTo>
                    <a:pt x="496" y="102"/>
                  </a:lnTo>
                  <a:lnTo>
                    <a:pt x="470" y="96"/>
                  </a:lnTo>
                  <a:lnTo>
                    <a:pt x="468" y="78"/>
                  </a:lnTo>
                  <a:lnTo>
                    <a:pt x="462" y="70"/>
                  </a:lnTo>
                  <a:lnTo>
                    <a:pt x="450" y="70"/>
                  </a:lnTo>
                  <a:lnTo>
                    <a:pt x="434" y="80"/>
                  </a:lnTo>
                  <a:lnTo>
                    <a:pt x="372" y="88"/>
                  </a:lnTo>
                  <a:lnTo>
                    <a:pt x="344" y="106"/>
                  </a:lnTo>
                  <a:lnTo>
                    <a:pt x="334" y="118"/>
                  </a:lnTo>
                  <a:lnTo>
                    <a:pt x="326" y="122"/>
                  </a:lnTo>
                  <a:lnTo>
                    <a:pt x="288" y="118"/>
                  </a:lnTo>
                  <a:lnTo>
                    <a:pt x="272" y="122"/>
                  </a:lnTo>
                  <a:lnTo>
                    <a:pt x="242" y="90"/>
                  </a:lnTo>
                  <a:lnTo>
                    <a:pt x="212" y="76"/>
                  </a:lnTo>
                  <a:lnTo>
                    <a:pt x="188" y="84"/>
                  </a:lnTo>
                  <a:lnTo>
                    <a:pt x="180" y="82"/>
                  </a:lnTo>
                  <a:lnTo>
                    <a:pt x="168" y="94"/>
                  </a:lnTo>
                  <a:lnTo>
                    <a:pt x="168" y="70"/>
                  </a:lnTo>
                  <a:lnTo>
                    <a:pt x="174" y="58"/>
                  </a:lnTo>
                  <a:lnTo>
                    <a:pt x="184" y="52"/>
                  </a:lnTo>
                  <a:lnTo>
                    <a:pt x="222" y="8"/>
                  </a:lnTo>
                  <a:lnTo>
                    <a:pt x="222" y="0"/>
                  </a:lnTo>
                  <a:lnTo>
                    <a:pt x="202" y="2"/>
                  </a:lnTo>
                  <a:lnTo>
                    <a:pt x="94" y="86"/>
                  </a:lnTo>
                  <a:lnTo>
                    <a:pt x="50" y="100"/>
                  </a:lnTo>
                  <a:lnTo>
                    <a:pt x="22" y="122"/>
                  </a:lnTo>
                  <a:lnTo>
                    <a:pt x="0" y="126"/>
                  </a:lnTo>
                  <a:lnTo>
                    <a:pt x="2" y="130"/>
                  </a:lnTo>
                  <a:lnTo>
                    <a:pt x="8" y="128"/>
                  </a:lnTo>
                  <a:lnTo>
                    <a:pt x="18" y="134"/>
                  </a:lnTo>
                  <a:lnTo>
                    <a:pt x="28" y="156"/>
                  </a:lnTo>
                  <a:lnTo>
                    <a:pt x="160" y="190"/>
                  </a:lnTo>
                  <a:lnTo>
                    <a:pt x="170" y="186"/>
                  </a:lnTo>
                  <a:lnTo>
                    <a:pt x="208" y="196"/>
                  </a:lnTo>
                  <a:lnTo>
                    <a:pt x="210" y="202"/>
                  </a:lnTo>
                  <a:lnTo>
                    <a:pt x="208" y="212"/>
                  </a:lnTo>
                  <a:lnTo>
                    <a:pt x="228" y="216"/>
                  </a:lnTo>
                  <a:lnTo>
                    <a:pt x="238" y="224"/>
                  </a:lnTo>
                  <a:lnTo>
                    <a:pt x="236" y="228"/>
                  </a:lnTo>
                  <a:lnTo>
                    <a:pt x="240" y="236"/>
                  </a:lnTo>
                  <a:lnTo>
                    <a:pt x="236" y="240"/>
                  </a:lnTo>
                  <a:lnTo>
                    <a:pt x="240" y="248"/>
                  </a:lnTo>
                  <a:lnTo>
                    <a:pt x="234" y="256"/>
                  </a:lnTo>
                  <a:lnTo>
                    <a:pt x="234" y="264"/>
                  </a:lnTo>
                  <a:lnTo>
                    <a:pt x="252" y="262"/>
                  </a:lnTo>
                  <a:lnTo>
                    <a:pt x="254" y="266"/>
                  </a:lnTo>
                  <a:lnTo>
                    <a:pt x="248" y="286"/>
                  </a:lnTo>
                  <a:lnTo>
                    <a:pt x="262" y="296"/>
                  </a:lnTo>
                  <a:lnTo>
                    <a:pt x="260" y="296"/>
                  </a:lnTo>
                  <a:lnTo>
                    <a:pt x="266" y="296"/>
                  </a:lnTo>
                  <a:lnTo>
                    <a:pt x="312" y="212"/>
                  </a:lnTo>
                  <a:lnTo>
                    <a:pt x="318" y="212"/>
                  </a:lnTo>
                  <a:close/>
                </a:path>
              </a:pathLst>
            </a:custGeom>
            <a:solidFill>
              <a:srgbClr val="6DFFA5"/>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77" name="Freeform 664"/>
            <p:cNvSpPr>
              <a:spLocks/>
            </p:cNvSpPr>
            <p:nvPr/>
          </p:nvSpPr>
          <p:spPr bwMode="auto">
            <a:xfrm>
              <a:off x="3581" y="1234"/>
              <a:ext cx="396" cy="514"/>
            </a:xfrm>
            <a:custGeom>
              <a:avLst/>
              <a:gdLst>
                <a:gd name="T0" fmla="*/ 354 w 396"/>
                <a:gd name="T1" fmla="*/ 450 h 514"/>
                <a:gd name="T2" fmla="*/ 358 w 396"/>
                <a:gd name="T3" fmla="*/ 410 h 514"/>
                <a:gd name="T4" fmla="*/ 364 w 396"/>
                <a:gd name="T5" fmla="*/ 388 h 514"/>
                <a:gd name="T6" fmla="*/ 376 w 396"/>
                <a:gd name="T7" fmla="*/ 366 h 514"/>
                <a:gd name="T8" fmla="*/ 396 w 396"/>
                <a:gd name="T9" fmla="*/ 302 h 514"/>
                <a:gd name="T10" fmla="*/ 386 w 396"/>
                <a:gd name="T11" fmla="*/ 286 h 514"/>
                <a:gd name="T12" fmla="*/ 338 w 396"/>
                <a:gd name="T13" fmla="*/ 184 h 514"/>
                <a:gd name="T14" fmla="*/ 296 w 396"/>
                <a:gd name="T15" fmla="*/ 206 h 514"/>
                <a:gd name="T16" fmla="*/ 268 w 396"/>
                <a:gd name="T17" fmla="*/ 248 h 514"/>
                <a:gd name="T18" fmla="*/ 252 w 396"/>
                <a:gd name="T19" fmla="*/ 240 h 514"/>
                <a:gd name="T20" fmla="*/ 282 w 396"/>
                <a:gd name="T21" fmla="*/ 184 h 514"/>
                <a:gd name="T22" fmla="*/ 294 w 396"/>
                <a:gd name="T23" fmla="*/ 156 h 514"/>
                <a:gd name="T24" fmla="*/ 284 w 396"/>
                <a:gd name="T25" fmla="*/ 96 h 514"/>
                <a:gd name="T26" fmla="*/ 276 w 396"/>
                <a:gd name="T27" fmla="*/ 72 h 514"/>
                <a:gd name="T28" fmla="*/ 282 w 396"/>
                <a:gd name="T29" fmla="*/ 64 h 514"/>
                <a:gd name="T30" fmla="*/ 256 w 396"/>
                <a:gd name="T31" fmla="*/ 34 h 514"/>
                <a:gd name="T32" fmla="*/ 220 w 396"/>
                <a:gd name="T33" fmla="*/ 22 h 514"/>
                <a:gd name="T34" fmla="*/ 190 w 396"/>
                <a:gd name="T35" fmla="*/ 4 h 514"/>
                <a:gd name="T36" fmla="*/ 170 w 396"/>
                <a:gd name="T37" fmla="*/ 6 h 514"/>
                <a:gd name="T38" fmla="*/ 148 w 396"/>
                <a:gd name="T39" fmla="*/ 0 h 514"/>
                <a:gd name="T40" fmla="*/ 122 w 396"/>
                <a:gd name="T41" fmla="*/ 14 h 514"/>
                <a:gd name="T42" fmla="*/ 134 w 396"/>
                <a:gd name="T43" fmla="*/ 42 h 514"/>
                <a:gd name="T44" fmla="*/ 98 w 396"/>
                <a:gd name="T45" fmla="*/ 62 h 514"/>
                <a:gd name="T46" fmla="*/ 90 w 396"/>
                <a:gd name="T47" fmla="*/ 106 h 514"/>
                <a:gd name="T48" fmla="*/ 82 w 396"/>
                <a:gd name="T49" fmla="*/ 112 h 514"/>
                <a:gd name="T50" fmla="*/ 74 w 396"/>
                <a:gd name="T51" fmla="*/ 82 h 514"/>
                <a:gd name="T52" fmla="*/ 58 w 396"/>
                <a:gd name="T53" fmla="*/ 98 h 514"/>
                <a:gd name="T54" fmla="*/ 36 w 396"/>
                <a:gd name="T55" fmla="*/ 130 h 514"/>
                <a:gd name="T56" fmla="*/ 28 w 396"/>
                <a:gd name="T57" fmla="*/ 190 h 514"/>
                <a:gd name="T58" fmla="*/ 22 w 396"/>
                <a:gd name="T59" fmla="*/ 204 h 514"/>
                <a:gd name="T60" fmla="*/ 48 w 396"/>
                <a:gd name="T61" fmla="*/ 342 h 514"/>
                <a:gd name="T62" fmla="*/ 22 w 396"/>
                <a:gd name="T63" fmla="*/ 498 h 514"/>
                <a:gd name="T64" fmla="*/ 198 w 396"/>
                <a:gd name="T65" fmla="*/ 496 h 514"/>
                <a:gd name="T66" fmla="*/ 328 w 396"/>
                <a:gd name="T67" fmla="*/ 488 h 514"/>
                <a:gd name="T68" fmla="*/ 354 w 396"/>
                <a:gd name="T69" fmla="*/ 450 h 5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96" h="514">
                  <a:moveTo>
                    <a:pt x="354" y="450"/>
                  </a:moveTo>
                  <a:lnTo>
                    <a:pt x="354" y="450"/>
                  </a:lnTo>
                  <a:lnTo>
                    <a:pt x="352" y="430"/>
                  </a:lnTo>
                  <a:lnTo>
                    <a:pt x="358" y="410"/>
                  </a:lnTo>
                  <a:lnTo>
                    <a:pt x="366" y="398"/>
                  </a:lnTo>
                  <a:lnTo>
                    <a:pt x="364" y="388"/>
                  </a:lnTo>
                  <a:lnTo>
                    <a:pt x="366" y="378"/>
                  </a:lnTo>
                  <a:lnTo>
                    <a:pt x="376" y="366"/>
                  </a:lnTo>
                  <a:lnTo>
                    <a:pt x="396" y="364"/>
                  </a:lnTo>
                  <a:lnTo>
                    <a:pt x="396" y="302"/>
                  </a:lnTo>
                  <a:lnTo>
                    <a:pt x="392" y="296"/>
                  </a:lnTo>
                  <a:lnTo>
                    <a:pt x="386" y="286"/>
                  </a:lnTo>
                  <a:lnTo>
                    <a:pt x="372" y="232"/>
                  </a:lnTo>
                  <a:lnTo>
                    <a:pt x="338" y="184"/>
                  </a:lnTo>
                  <a:lnTo>
                    <a:pt x="298" y="202"/>
                  </a:lnTo>
                  <a:lnTo>
                    <a:pt x="296" y="206"/>
                  </a:lnTo>
                  <a:lnTo>
                    <a:pt x="288" y="234"/>
                  </a:lnTo>
                  <a:lnTo>
                    <a:pt x="268" y="248"/>
                  </a:lnTo>
                  <a:lnTo>
                    <a:pt x="256" y="246"/>
                  </a:lnTo>
                  <a:lnTo>
                    <a:pt x="252" y="240"/>
                  </a:lnTo>
                  <a:lnTo>
                    <a:pt x="260" y="206"/>
                  </a:lnTo>
                  <a:lnTo>
                    <a:pt x="282" y="184"/>
                  </a:lnTo>
                  <a:lnTo>
                    <a:pt x="286" y="168"/>
                  </a:lnTo>
                  <a:lnTo>
                    <a:pt x="294" y="156"/>
                  </a:lnTo>
                  <a:lnTo>
                    <a:pt x="298" y="146"/>
                  </a:lnTo>
                  <a:lnTo>
                    <a:pt x="284" y="96"/>
                  </a:lnTo>
                  <a:lnTo>
                    <a:pt x="278" y="84"/>
                  </a:lnTo>
                  <a:lnTo>
                    <a:pt x="276" y="72"/>
                  </a:lnTo>
                  <a:lnTo>
                    <a:pt x="280" y="64"/>
                  </a:lnTo>
                  <a:lnTo>
                    <a:pt x="282" y="64"/>
                  </a:lnTo>
                  <a:lnTo>
                    <a:pt x="268" y="44"/>
                  </a:lnTo>
                  <a:lnTo>
                    <a:pt x="256" y="34"/>
                  </a:lnTo>
                  <a:lnTo>
                    <a:pt x="230" y="28"/>
                  </a:lnTo>
                  <a:lnTo>
                    <a:pt x="220" y="22"/>
                  </a:lnTo>
                  <a:lnTo>
                    <a:pt x="212" y="20"/>
                  </a:lnTo>
                  <a:lnTo>
                    <a:pt x="190" y="4"/>
                  </a:lnTo>
                  <a:lnTo>
                    <a:pt x="180" y="2"/>
                  </a:lnTo>
                  <a:lnTo>
                    <a:pt x="170" y="6"/>
                  </a:lnTo>
                  <a:lnTo>
                    <a:pt x="166" y="2"/>
                  </a:lnTo>
                  <a:lnTo>
                    <a:pt x="148" y="0"/>
                  </a:lnTo>
                  <a:lnTo>
                    <a:pt x="130" y="2"/>
                  </a:lnTo>
                  <a:lnTo>
                    <a:pt x="122" y="14"/>
                  </a:lnTo>
                  <a:lnTo>
                    <a:pt x="126" y="32"/>
                  </a:lnTo>
                  <a:lnTo>
                    <a:pt x="134" y="42"/>
                  </a:lnTo>
                  <a:lnTo>
                    <a:pt x="132" y="46"/>
                  </a:lnTo>
                  <a:lnTo>
                    <a:pt x="98" y="62"/>
                  </a:lnTo>
                  <a:lnTo>
                    <a:pt x="98" y="104"/>
                  </a:lnTo>
                  <a:lnTo>
                    <a:pt x="90" y="106"/>
                  </a:lnTo>
                  <a:lnTo>
                    <a:pt x="84" y="118"/>
                  </a:lnTo>
                  <a:lnTo>
                    <a:pt x="82" y="112"/>
                  </a:lnTo>
                  <a:lnTo>
                    <a:pt x="78" y="90"/>
                  </a:lnTo>
                  <a:lnTo>
                    <a:pt x="74" y="82"/>
                  </a:lnTo>
                  <a:lnTo>
                    <a:pt x="66" y="88"/>
                  </a:lnTo>
                  <a:lnTo>
                    <a:pt x="58" y="98"/>
                  </a:lnTo>
                  <a:lnTo>
                    <a:pt x="38" y="114"/>
                  </a:lnTo>
                  <a:lnTo>
                    <a:pt x="36" y="130"/>
                  </a:lnTo>
                  <a:lnTo>
                    <a:pt x="28" y="142"/>
                  </a:lnTo>
                  <a:lnTo>
                    <a:pt x="28" y="190"/>
                  </a:lnTo>
                  <a:lnTo>
                    <a:pt x="30" y="196"/>
                  </a:lnTo>
                  <a:lnTo>
                    <a:pt x="22" y="204"/>
                  </a:lnTo>
                  <a:lnTo>
                    <a:pt x="14" y="272"/>
                  </a:lnTo>
                  <a:lnTo>
                    <a:pt x="48" y="342"/>
                  </a:lnTo>
                  <a:lnTo>
                    <a:pt x="50" y="400"/>
                  </a:lnTo>
                  <a:lnTo>
                    <a:pt x="22" y="498"/>
                  </a:lnTo>
                  <a:lnTo>
                    <a:pt x="0" y="514"/>
                  </a:lnTo>
                  <a:lnTo>
                    <a:pt x="198" y="496"/>
                  </a:lnTo>
                  <a:lnTo>
                    <a:pt x="198" y="504"/>
                  </a:lnTo>
                  <a:lnTo>
                    <a:pt x="328" y="488"/>
                  </a:lnTo>
                  <a:lnTo>
                    <a:pt x="354" y="450"/>
                  </a:lnTo>
                  <a:close/>
                </a:path>
              </a:pathLst>
            </a:custGeom>
            <a:solidFill>
              <a:srgbClr val="6DFFA5"/>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78" name="Freeform 665"/>
            <p:cNvSpPr>
              <a:spLocks/>
            </p:cNvSpPr>
            <p:nvPr/>
          </p:nvSpPr>
          <p:spPr bwMode="auto">
            <a:xfrm>
              <a:off x="4821" y="1484"/>
              <a:ext cx="172" cy="166"/>
            </a:xfrm>
            <a:custGeom>
              <a:avLst/>
              <a:gdLst>
                <a:gd name="T0" fmla="*/ 14 w 172"/>
                <a:gd name="T1" fmla="*/ 166 h 166"/>
                <a:gd name="T2" fmla="*/ 68 w 172"/>
                <a:gd name="T3" fmla="*/ 134 h 166"/>
                <a:gd name="T4" fmla="*/ 72 w 172"/>
                <a:gd name="T5" fmla="*/ 122 h 166"/>
                <a:gd name="T6" fmla="*/ 84 w 172"/>
                <a:gd name="T7" fmla="*/ 112 h 166"/>
                <a:gd name="T8" fmla="*/ 108 w 172"/>
                <a:gd name="T9" fmla="*/ 112 h 166"/>
                <a:gd name="T10" fmla="*/ 172 w 172"/>
                <a:gd name="T11" fmla="*/ 88 h 166"/>
                <a:gd name="T12" fmla="*/ 170 w 172"/>
                <a:gd name="T13" fmla="*/ 78 h 166"/>
                <a:gd name="T14" fmla="*/ 172 w 172"/>
                <a:gd name="T15" fmla="*/ 76 h 166"/>
                <a:gd name="T16" fmla="*/ 154 w 172"/>
                <a:gd name="T17" fmla="*/ 0 h 166"/>
                <a:gd name="T18" fmla="*/ 68 w 172"/>
                <a:gd name="T19" fmla="*/ 20 h 166"/>
                <a:gd name="T20" fmla="*/ 66 w 172"/>
                <a:gd name="T21" fmla="*/ 26 h 166"/>
                <a:gd name="T22" fmla="*/ 62 w 172"/>
                <a:gd name="T23" fmla="*/ 22 h 166"/>
                <a:gd name="T24" fmla="*/ 0 w 172"/>
                <a:gd name="T25" fmla="*/ 36 h 166"/>
                <a:gd name="T26" fmla="*/ 14 w 172"/>
                <a:gd name="T27" fmla="*/ 128 h 166"/>
                <a:gd name="T28" fmla="*/ 24 w 172"/>
                <a:gd name="T29" fmla="*/ 138 h 166"/>
                <a:gd name="T30" fmla="*/ 4 w 172"/>
                <a:gd name="T31" fmla="*/ 156 h 166"/>
                <a:gd name="T32" fmla="*/ 14 w 172"/>
                <a:gd name="T33" fmla="*/ 166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2" h="166">
                  <a:moveTo>
                    <a:pt x="14" y="166"/>
                  </a:moveTo>
                  <a:lnTo>
                    <a:pt x="68" y="134"/>
                  </a:lnTo>
                  <a:lnTo>
                    <a:pt x="72" y="122"/>
                  </a:lnTo>
                  <a:lnTo>
                    <a:pt x="84" y="112"/>
                  </a:lnTo>
                  <a:lnTo>
                    <a:pt x="108" y="112"/>
                  </a:lnTo>
                  <a:lnTo>
                    <a:pt x="172" y="88"/>
                  </a:lnTo>
                  <a:lnTo>
                    <a:pt x="170" y="78"/>
                  </a:lnTo>
                  <a:lnTo>
                    <a:pt x="172" y="76"/>
                  </a:lnTo>
                  <a:lnTo>
                    <a:pt x="154" y="0"/>
                  </a:lnTo>
                  <a:lnTo>
                    <a:pt x="68" y="20"/>
                  </a:lnTo>
                  <a:lnTo>
                    <a:pt x="66" y="26"/>
                  </a:lnTo>
                  <a:lnTo>
                    <a:pt x="62" y="22"/>
                  </a:lnTo>
                  <a:lnTo>
                    <a:pt x="0" y="36"/>
                  </a:lnTo>
                  <a:lnTo>
                    <a:pt x="14" y="128"/>
                  </a:lnTo>
                  <a:lnTo>
                    <a:pt x="24" y="138"/>
                  </a:lnTo>
                  <a:lnTo>
                    <a:pt x="4" y="156"/>
                  </a:lnTo>
                  <a:lnTo>
                    <a:pt x="14" y="166"/>
                  </a:lnTo>
                  <a:close/>
                </a:path>
              </a:pathLst>
            </a:custGeom>
            <a:solidFill>
              <a:srgbClr val="00B050"/>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79" name="Freeform 666"/>
            <p:cNvSpPr>
              <a:spLocks/>
            </p:cNvSpPr>
            <p:nvPr/>
          </p:nvSpPr>
          <p:spPr bwMode="auto">
            <a:xfrm>
              <a:off x="4317" y="1854"/>
              <a:ext cx="456" cy="218"/>
            </a:xfrm>
            <a:custGeom>
              <a:avLst/>
              <a:gdLst>
                <a:gd name="T0" fmla="*/ 0 w 456"/>
                <a:gd name="T1" fmla="*/ 66 h 218"/>
                <a:gd name="T2" fmla="*/ 10 w 456"/>
                <a:gd name="T3" fmla="*/ 132 h 218"/>
                <a:gd name="T4" fmla="*/ 42 w 456"/>
                <a:gd name="T5" fmla="*/ 92 h 218"/>
                <a:gd name="T6" fmla="*/ 56 w 456"/>
                <a:gd name="T7" fmla="*/ 92 h 218"/>
                <a:gd name="T8" fmla="*/ 70 w 456"/>
                <a:gd name="T9" fmla="*/ 64 h 218"/>
                <a:gd name="T10" fmla="*/ 74 w 456"/>
                <a:gd name="T11" fmla="*/ 72 h 218"/>
                <a:gd name="T12" fmla="*/ 102 w 456"/>
                <a:gd name="T13" fmla="*/ 74 h 218"/>
                <a:gd name="T14" fmla="*/ 102 w 456"/>
                <a:gd name="T15" fmla="*/ 66 h 218"/>
                <a:gd name="T16" fmla="*/ 104 w 456"/>
                <a:gd name="T17" fmla="*/ 62 h 218"/>
                <a:gd name="T18" fmla="*/ 126 w 456"/>
                <a:gd name="T19" fmla="*/ 48 h 218"/>
                <a:gd name="T20" fmla="*/ 160 w 456"/>
                <a:gd name="T21" fmla="*/ 52 h 218"/>
                <a:gd name="T22" fmla="*/ 158 w 456"/>
                <a:gd name="T23" fmla="*/ 60 h 218"/>
                <a:gd name="T24" fmla="*/ 164 w 456"/>
                <a:gd name="T25" fmla="*/ 62 h 218"/>
                <a:gd name="T26" fmla="*/ 170 w 456"/>
                <a:gd name="T27" fmla="*/ 66 h 218"/>
                <a:gd name="T28" fmla="*/ 174 w 456"/>
                <a:gd name="T29" fmla="*/ 76 h 218"/>
                <a:gd name="T30" fmla="*/ 194 w 456"/>
                <a:gd name="T31" fmla="*/ 86 h 218"/>
                <a:gd name="T32" fmla="*/ 202 w 456"/>
                <a:gd name="T33" fmla="*/ 106 h 218"/>
                <a:gd name="T34" fmla="*/ 228 w 456"/>
                <a:gd name="T35" fmla="*/ 114 h 218"/>
                <a:gd name="T36" fmla="*/ 244 w 456"/>
                <a:gd name="T37" fmla="*/ 124 h 218"/>
                <a:gd name="T38" fmla="*/ 254 w 456"/>
                <a:gd name="T39" fmla="*/ 132 h 218"/>
                <a:gd name="T40" fmla="*/ 258 w 456"/>
                <a:gd name="T41" fmla="*/ 148 h 218"/>
                <a:gd name="T42" fmla="*/ 250 w 456"/>
                <a:gd name="T43" fmla="*/ 166 h 218"/>
                <a:gd name="T44" fmla="*/ 248 w 456"/>
                <a:gd name="T45" fmla="*/ 184 h 218"/>
                <a:gd name="T46" fmla="*/ 266 w 456"/>
                <a:gd name="T47" fmla="*/ 188 h 218"/>
                <a:gd name="T48" fmla="*/ 298 w 456"/>
                <a:gd name="T49" fmla="*/ 192 h 218"/>
                <a:gd name="T50" fmla="*/ 320 w 456"/>
                <a:gd name="T51" fmla="*/ 200 h 218"/>
                <a:gd name="T52" fmla="*/ 344 w 456"/>
                <a:gd name="T53" fmla="*/ 212 h 218"/>
                <a:gd name="T54" fmla="*/ 316 w 456"/>
                <a:gd name="T55" fmla="*/ 174 h 218"/>
                <a:gd name="T56" fmla="*/ 324 w 456"/>
                <a:gd name="T57" fmla="*/ 170 h 218"/>
                <a:gd name="T58" fmla="*/ 308 w 456"/>
                <a:gd name="T59" fmla="*/ 92 h 218"/>
                <a:gd name="T60" fmla="*/ 332 w 456"/>
                <a:gd name="T61" fmla="*/ 46 h 218"/>
                <a:gd name="T62" fmla="*/ 344 w 456"/>
                <a:gd name="T63" fmla="*/ 22 h 218"/>
                <a:gd name="T64" fmla="*/ 350 w 456"/>
                <a:gd name="T65" fmla="*/ 30 h 218"/>
                <a:gd name="T66" fmla="*/ 346 w 456"/>
                <a:gd name="T67" fmla="*/ 48 h 218"/>
                <a:gd name="T68" fmla="*/ 334 w 456"/>
                <a:gd name="T69" fmla="*/ 66 h 218"/>
                <a:gd name="T70" fmla="*/ 340 w 456"/>
                <a:gd name="T71" fmla="*/ 84 h 218"/>
                <a:gd name="T72" fmla="*/ 330 w 456"/>
                <a:gd name="T73" fmla="*/ 108 h 218"/>
                <a:gd name="T74" fmla="*/ 344 w 456"/>
                <a:gd name="T75" fmla="*/ 110 h 218"/>
                <a:gd name="T76" fmla="*/ 354 w 456"/>
                <a:gd name="T77" fmla="*/ 140 h 218"/>
                <a:gd name="T78" fmla="*/ 344 w 456"/>
                <a:gd name="T79" fmla="*/ 154 h 218"/>
                <a:gd name="T80" fmla="*/ 350 w 456"/>
                <a:gd name="T81" fmla="*/ 174 h 218"/>
                <a:gd name="T82" fmla="*/ 378 w 456"/>
                <a:gd name="T83" fmla="*/ 182 h 218"/>
                <a:gd name="T84" fmla="*/ 398 w 456"/>
                <a:gd name="T85" fmla="*/ 202 h 218"/>
                <a:gd name="T86" fmla="*/ 406 w 456"/>
                <a:gd name="T87" fmla="*/ 218 h 218"/>
                <a:gd name="T88" fmla="*/ 446 w 456"/>
                <a:gd name="T89" fmla="*/ 184 h 218"/>
                <a:gd name="T90" fmla="*/ 456 w 456"/>
                <a:gd name="T91" fmla="*/ 144 h 218"/>
                <a:gd name="T92" fmla="*/ 352 w 456"/>
                <a:gd name="T93" fmla="*/ 0 h 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56" h="218">
                  <a:moveTo>
                    <a:pt x="352" y="0"/>
                  </a:moveTo>
                  <a:lnTo>
                    <a:pt x="0" y="66"/>
                  </a:lnTo>
                  <a:lnTo>
                    <a:pt x="2" y="66"/>
                  </a:lnTo>
                  <a:lnTo>
                    <a:pt x="10" y="132"/>
                  </a:lnTo>
                  <a:lnTo>
                    <a:pt x="28" y="116"/>
                  </a:lnTo>
                  <a:lnTo>
                    <a:pt x="42" y="92"/>
                  </a:lnTo>
                  <a:lnTo>
                    <a:pt x="48" y="88"/>
                  </a:lnTo>
                  <a:lnTo>
                    <a:pt x="56" y="92"/>
                  </a:lnTo>
                  <a:lnTo>
                    <a:pt x="68" y="74"/>
                  </a:lnTo>
                  <a:lnTo>
                    <a:pt x="70" y="64"/>
                  </a:lnTo>
                  <a:lnTo>
                    <a:pt x="74" y="68"/>
                  </a:lnTo>
                  <a:lnTo>
                    <a:pt x="74" y="72"/>
                  </a:lnTo>
                  <a:lnTo>
                    <a:pt x="92" y="76"/>
                  </a:lnTo>
                  <a:lnTo>
                    <a:pt x="102" y="74"/>
                  </a:lnTo>
                  <a:lnTo>
                    <a:pt x="106" y="70"/>
                  </a:lnTo>
                  <a:lnTo>
                    <a:pt x="102" y="66"/>
                  </a:lnTo>
                  <a:lnTo>
                    <a:pt x="106" y="64"/>
                  </a:lnTo>
                  <a:lnTo>
                    <a:pt x="104" y="62"/>
                  </a:lnTo>
                  <a:lnTo>
                    <a:pt x="118" y="58"/>
                  </a:lnTo>
                  <a:lnTo>
                    <a:pt x="126" y="48"/>
                  </a:lnTo>
                  <a:lnTo>
                    <a:pt x="146" y="56"/>
                  </a:lnTo>
                  <a:lnTo>
                    <a:pt x="160" y="52"/>
                  </a:lnTo>
                  <a:lnTo>
                    <a:pt x="162" y="56"/>
                  </a:lnTo>
                  <a:lnTo>
                    <a:pt x="158" y="60"/>
                  </a:lnTo>
                  <a:lnTo>
                    <a:pt x="160" y="64"/>
                  </a:lnTo>
                  <a:lnTo>
                    <a:pt x="164" y="62"/>
                  </a:lnTo>
                  <a:lnTo>
                    <a:pt x="164" y="66"/>
                  </a:lnTo>
                  <a:lnTo>
                    <a:pt x="170" y="66"/>
                  </a:lnTo>
                  <a:lnTo>
                    <a:pt x="166" y="72"/>
                  </a:lnTo>
                  <a:lnTo>
                    <a:pt x="174" y="76"/>
                  </a:lnTo>
                  <a:lnTo>
                    <a:pt x="176" y="86"/>
                  </a:lnTo>
                  <a:lnTo>
                    <a:pt x="194" y="86"/>
                  </a:lnTo>
                  <a:lnTo>
                    <a:pt x="206" y="94"/>
                  </a:lnTo>
                  <a:lnTo>
                    <a:pt x="202" y="106"/>
                  </a:lnTo>
                  <a:lnTo>
                    <a:pt x="210" y="112"/>
                  </a:lnTo>
                  <a:lnTo>
                    <a:pt x="228" y="114"/>
                  </a:lnTo>
                  <a:lnTo>
                    <a:pt x="234" y="120"/>
                  </a:lnTo>
                  <a:lnTo>
                    <a:pt x="244" y="124"/>
                  </a:lnTo>
                  <a:lnTo>
                    <a:pt x="250" y="126"/>
                  </a:lnTo>
                  <a:lnTo>
                    <a:pt x="254" y="132"/>
                  </a:lnTo>
                  <a:lnTo>
                    <a:pt x="256" y="140"/>
                  </a:lnTo>
                  <a:lnTo>
                    <a:pt x="258" y="148"/>
                  </a:lnTo>
                  <a:lnTo>
                    <a:pt x="250" y="152"/>
                  </a:lnTo>
                  <a:lnTo>
                    <a:pt x="250" y="166"/>
                  </a:lnTo>
                  <a:lnTo>
                    <a:pt x="250" y="172"/>
                  </a:lnTo>
                  <a:lnTo>
                    <a:pt x="248" y="184"/>
                  </a:lnTo>
                  <a:lnTo>
                    <a:pt x="252" y="188"/>
                  </a:lnTo>
                  <a:lnTo>
                    <a:pt x="266" y="188"/>
                  </a:lnTo>
                  <a:lnTo>
                    <a:pt x="288" y="196"/>
                  </a:lnTo>
                  <a:lnTo>
                    <a:pt x="298" y="192"/>
                  </a:lnTo>
                  <a:lnTo>
                    <a:pt x="306" y="198"/>
                  </a:lnTo>
                  <a:lnTo>
                    <a:pt x="320" y="200"/>
                  </a:lnTo>
                  <a:lnTo>
                    <a:pt x="330" y="208"/>
                  </a:lnTo>
                  <a:lnTo>
                    <a:pt x="344" y="212"/>
                  </a:lnTo>
                  <a:lnTo>
                    <a:pt x="332" y="184"/>
                  </a:lnTo>
                  <a:lnTo>
                    <a:pt x="316" y="174"/>
                  </a:lnTo>
                  <a:lnTo>
                    <a:pt x="324" y="172"/>
                  </a:lnTo>
                  <a:lnTo>
                    <a:pt x="324" y="170"/>
                  </a:lnTo>
                  <a:lnTo>
                    <a:pt x="312" y="140"/>
                  </a:lnTo>
                  <a:lnTo>
                    <a:pt x="308" y="92"/>
                  </a:lnTo>
                  <a:lnTo>
                    <a:pt x="300" y="78"/>
                  </a:lnTo>
                  <a:lnTo>
                    <a:pt x="332" y="46"/>
                  </a:lnTo>
                  <a:lnTo>
                    <a:pt x="340" y="24"/>
                  </a:lnTo>
                  <a:lnTo>
                    <a:pt x="344" y="22"/>
                  </a:lnTo>
                  <a:lnTo>
                    <a:pt x="348" y="26"/>
                  </a:lnTo>
                  <a:lnTo>
                    <a:pt x="350" y="30"/>
                  </a:lnTo>
                  <a:lnTo>
                    <a:pt x="350" y="40"/>
                  </a:lnTo>
                  <a:lnTo>
                    <a:pt x="346" y="48"/>
                  </a:lnTo>
                  <a:lnTo>
                    <a:pt x="338" y="54"/>
                  </a:lnTo>
                  <a:lnTo>
                    <a:pt x="334" y="66"/>
                  </a:lnTo>
                  <a:lnTo>
                    <a:pt x="334" y="74"/>
                  </a:lnTo>
                  <a:lnTo>
                    <a:pt x="340" y="84"/>
                  </a:lnTo>
                  <a:lnTo>
                    <a:pt x="340" y="90"/>
                  </a:lnTo>
                  <a:lnTo>
                    <a:pt x="330" y="108"/>
                  </a:lnTo>
                  <a:lnTo>
                    <a:pt x="334" y="112"/>
                  </a:lnTo>
                  <a:lnTo>
                    <a:pt x="344" y="110"/>
                  </a:lnTo>
                  <a:lnTo>
                    <a:pt x="348" y="114"/>
                  </a:lnTo>
                  <a:lnTo>
                    <a:pt x="354" y="140"/>
                  </a:lnTo>
                  <a:lnTo>
                    <a:pt x="348" y="148"/>
                  </a:lnTo>
                  <a:lnTo>
                    <a:pt x="344" y="154"/>
                  </a:lnTo>
                  <a:lnTo>
                    <a:pt x="344" y="164"/>
                  </a:lnTo>
                  <a:lnTo>
                    <a:pt x="350" y="174"/>
                  </a:lnTo>
                  <a:lnTo>
                    <a:pt x="364" y="186"/>
                  </a:lnTo>
                  <a:lnTo>
                    <a:pt x="378" y="182"/>
                  </a:lnTo>
                  <a:lnTo>
                    <a:pt x="386" y="184"/>
                  </a:lnTo>
                  <a:lnTo>
                    <a:pt x="398" y="202"/>
                  </a:lnTo>
                  <a:lnTo>
                    <a:pt x="402" y="214"/>
                  </a:lnTo>
                  <a:lnTo>
                    <a:pt x="406" y="218"/>
                  </a:lnTo>
                  <a:lnTo>
                    <a:pt x="450" y="200"/>
                  </a:lnTo>
                  <a:lnTo>
                    <a:pt x="446" y="184"/>
                  </a:lnTo>
                  <a:lnTo>
                    <a:pt x="456" y="160"/>
                  </a:lnTo>
                  <a:lnTo>
                    <a:pt x="456" y="144"/>
                  </a:lnTo>
                  <a:lnTo>
                    <a:pt x="392" y="158"/>
                  </a:lnTo>
                  <a:lnTo>
                    <a:pt x="352" y="0"/>
                  </a:lnTo>
                  <a:close/>
                </a:path>
              </a:pathLst>
            </a:custGeom>
            <a:solidFill>
              <a:srgbClr val="00B87F"/>
            </a:solidFill>
            <a:ln w="3175">
              <a:solidFill>
                <a:srgbClr val="404040"/>
              </a:solidFill>
              <a:prstDash val="solid"/>
              <a:round/>
              <a:headEnd/>
              <a:tailEnd/>
            </a:ln>
            <a:effectLst>
              <a:outerShdw sx="1000" sy="1000" algn="ctr" rotWithShape="0">
                <a:srgbClr val="000000"/>
              </a:outerShdw>
            </a:effectLst>
          </p:spPr>
          <p:txBody>
            <a:bodyPr/>
            <a:lstStyle/>
            <a:p>
              <a:pPr eaLnBrk="0" fontAlgn="base" hangingPunct="0">
                <a:spcBef>
                  <a:spcPct val="0"/>
                </a:spcBef>
                <a:spcAft>
                  <a:spcPct val="0"/>
                </a:spcAft>
              </a:pPr>
              <a:endParaRPr lang="en-US">
                <a:solidFill>
                  <a:prstClr val="black"/>
                </a:solidFill>
              </a:endParaRPr>
            </a:p>
          </p:txBody>
        </p:sp>
        <p:sp>
          <p:nvSpPr>
            <p:cNvPr id="80" name="Freeform 667"/>
            <p:cNvSpPr>
              <a:spLocks/>
            </p:cNvSpPr>
            <p:nvPr/>
          </p:nvSpPr>
          <p:spPr bwMode="auto">
            <a:xfrm>
              <a:off x="3787" y="2563"/>
              <a:ext cx="540" cy="572"/>
            </a:xfrm>
            <a:custGeom>
              <a:avLst/>
              <a:gdLst>
                <a:gd name="T0" fmla="*/ 498 w 540"/>
                <a:gd name="T1" fmla="*/ 518 h 572"/>
                <a:gd name="T2" fmla="*/ 494 w 540"/>
                <a:gd name="T3" fmla="*/ 488 h 572"/>
                <a:gd name="T4" fmla="*/ 534 w 540"/>
                <a:gd name="T5" fmla="*/ 346 h 572"/>
                <a:gd name="T6" fmla="*/ 540 w 540"/>
                <a:gd name="T7" fmla="*/ 344 h 572"/>
                <a:gd name="T8" fmla="*/ 512 w 540"/>
                <a:gd name="T9" fmla="*/ 336 h 572"/>
                <a:gd name="T10" fmla="*/ 510 w 540"/>
                <a:gd name="T11" fmla="*/ 312 h 572"/>
                <a:gd name="T12" fmla="*/ 494 w 540"/>
                <a:gd name="T13" fmla="*/ 288 h 572"/>
                <a:gd name="T14" fmla="*/ 476 w 540"/>
                <a:gd name="T15" fmla="*/ 280 h 572"/>
                <a:gd name="T16" fmla="*/ 474 w 540"/>
                <a:gd name="T17" fmla="*/ 262 h 572"/>
                <a:gd name="T18" fmla="*/ 460 w 540"/>
                <a:gd name="T19" fmla="*/ 238 h 572"/>
                <a:gd name="T20" fmla="*/ 460 w 540"/>
                <a:gd name="T21" fmla="*/ 232 h 572"/>
                <a:gd name="T22" fmla="*/ 428 w 540"/>
                <a:gd name="T23" fmla="*/ 216 h 572"/>
                <a:gd name="T24" fmla="*/ 428 w 540"/>
                <a:gd name="T25" fmla="*/ 210 h 572"/>
                <a:gd name="T26" fmla="*/ 418 w 540"/>
                <a:gd name="T27" fmla="*/ 206 h 572"/>
                <a:gd name="T28" fmla="*/ 418 w 540"/>
                <a:gd name="T29" fmla="*/ 198 h 572"/>
                <a:gd name="T30" fmla="*/ 406 w 540"/>
                <a:gd name="T31" fmla="*/ 194 h 572"/>
                <a:gd name="T32" fmla="*/ 406 w 540"/>
                <a:gd name="T33" fmla="*/ 180 h 572"/>
                <a:gd name="T34" fmla="*/ 374 w 540"/>
                <a:gd name="T35" fmla="*/ 160 h 572"/>
                <a:gd name="T36" fmla="*/ 374 w 540"/>
                <a:gd name="T37" fmla="*/ 160 h 572"/>
                <a:gd name="T38" fmla="*/ 362 w 540"/>
                <a:gd name="T39" fmla="*/ 142 h 572"/>
                <a:gd name="T40" fmla="*/ 332 w 540"/>
                <a:gd name="T41" fmla="*/ 128 h 572"/>
                <a:gd name="T42" fmla="*/ 328 w 540"/>
                <a:gd name="T43" fmla="*/ 120 h 572"/>
                <a:gd name="T44" fmla="*/ 328 w 540"/>
                <a:gd name="T45" fmla="*/ 120 h 572"/>
                <a:gd name="T46" fmla="*/ 310 w 540"/>
                <a:gd name="T47" fmla="*/ 102 h 572"/>
                <a:gd name="T48" fmla="*/ 298 w 540"/>
                <a:gd name="T49" fmla="*/ 80 h 572"/>
                <a:gd name="T50" fmla="*/ 298 w 540"/>
                <a:gd name="T51" fmla="*/ 80 h 572"/>
                <a:gd name="T52" fmla="*/ 290 w 540"/>
                <a:gd name="T53" fmla="*/ 66 h 572"/>
                <a:gd name="T54" fmla="*/ 276 w 540"/>
                <a:gd name="T55" fmla="*/ 68 h 572"/>
                <a:gd name="T56" fmla="*/ 238 w 540"/>
                <a:gd name="T57" fmla="*/ 42 h 572"/>
                <a:gd name="T58" fmla="*/ 248 w 540"/>
                <a:gd name="T59" fmla="*/ 20 h 572"/>
                <a:gd name="T60" fmla="*/ 258 w 540"/>
                <a:gd name="T61" fmla="*/ 12 h 572"/>
                <a:gd name="T62" fmla="*/ 260 w 540"/>
                <a:gd name="T63" fmla="*/ 0 h 572"/>
                <a:gd name="T64" fmla="*/ 0 w 540"/>
                <a:gd name="T65" fmla="*/ 30 h 572"/>
                <a:gd name="T66" fmla="*/ 84 w 540"/>
                <a:gd name="T67" fmla="*/ 324 h 572"/>
                <a:gd name="T68" fmla="*/ 102 w 540"/>
                <a:gd name="T69" fmla="*/ 350 h 572"/>
                <a:gd name="T70" fmla="*/ 100 w 540"/>
                <a:gd name="T71" fmla="*/ 362 h 572"/>
                <a:gd name="T72" fmla="*/ 112 w 540"/>
                <a:gd name="T73" fmla="*/ 368 h 572"/>
                <a:gd name="T74" fmla="*/ 96 w 540"/>
                <a:gd name="T75" fmla="*/ 388 h 572"/>
                <a:gd name="T76" fmla="*/ 96 w 540"/>
                <a:gd name="T77" fmla="*/ 418 h 572"/>
                <a:gd name="T78" fmla="*/ 104 w 540"/>
                <a:gd name="T79" fmla="*/ 440 h 572"/>
                <a:gd name="T80" fmla="*/ 104 w 540"/>
                <a:gd name="T81" fmla="*/ 510 h 572"/>
                <a:gd name="T82" fmla="*/ 124 w 540"/>
                <a:gd name="T83" fmla="*/ 552 h 572"/>
                <a:gd name="T84" fmla="*/ 136 w 540"/>
                <a:gd name="T85" fmla="*/ 564 h 572"/>
                <a:gd name="T86" fmla="*/ 424 w 540"/>
                <a:gd name="T87" fmla="*/ 548 h 572"/>
                <a:gd name="T88" fmla="*/ 428 w 540"/>
                <a:gd name="T89" fmla="*/ 566 h 572"/>
                <a:gd name="T90" fmla="*/ 434 w 540"/>
                <a:gd name="T91" fmla="*/ 572 h 572"/>
                <a:gd name="T92" fmla="*/ 446 w 540"/>
                <a:gd name="T93" fmla="*/ 570 h 572"/>
                <a:gd name="T94" fmla="*/ 448 w 540"/>
                <a:gd name="T95" fmla="*/ 546 h 572"/>
                <a:gd name="T96" fmla="*/ 440 w 540"/>
                <a:gd name="T97" fmla="*/ 524 h 572"/>
                <a:gd name="T98" fmla="*/ 448 w 540"/>
                <a:gd name="T99" fmla="*/ 514 h 572"/>
                <a:gd name="T100" fmla="*/ 498 w 540"/>
                <a:gd name="T101" fmla="*/ 518 h 5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40" h="572">
                  <a:moveTo>
                    <a:pt x="498" y="518"/>
                  </a:moveTo>
                  <a:lnTo>
                    <a:pt x="494" y="488"/>
                  </a:lnTo>
                  <a:lnTo>
                    <a:pt x="534" y="346"/>
                  </a:lnTo>
                  <a:lnTo>
                    <a:pt x="540" y="344"/>
                  </a:lnTo>
                  <a:lnTo>
                    <a:pt x="512" y="336"/>
                  </a:lnTo>
                  <a:lnTo>
                    <a:pt x="510" y="312"/>
                  </a:lnTo>
                  <a:lnTo>
                    <a:pt x="494" y="288"/>
                  </a:lnTo>
                  <a:lnTo>
                    <a:pt x="476" y="280"/>
                  </a:lnTo>
                  <a:lnTo>
                    <a:pt x="474" y="262"/>
                  </a:lnTo>
                  <a:lnTo>
                    <a:pt x="460" y="238"/>
                  </a:lnTo>
                  <a:lnTo>
                    <a:pt x="460" y="232"/>
                  </a:lnTo>
                  <a:lnTo>
                    <a:pt x="428" y="216"/>
                  </a:lnTo>
                  <a:lnTo>
                    <a:pt x="428" y="210"/>
                  </a:lnTo>
                  <a:lnTo>
                    <a:pt x="418" y="206"/>
                  </a:lnTo>
                  <a:lnTo>
                    <a:pt x="418" y="198"/>
                  </a:lnTo>
                  <a:lnTo>
                    <a:pt x="406" y="194"/>
                  </a:lnTo>
                  <a:lnTo>
                    <a:pt x="406" y="180"/>
                  </a:lnTo>
                  <a:lnTo>
                    <a:pt x="374" y="160"/>
                  </a:lnTo>
                  <a:lnTo>
                    <a:pt x="362" y="142"/>
                  </a:lnTo>
                  <a:lnTo>
                    <a:pt x="332" y="128"/>
                  </a:lnTo>
                  <a:lnTo>
                    <a:pt x="328" y="120"/>
                  </a:lnTo>
                  <a:lnTo>
                    <a:pt x="310" y="102"/>
                  </a:lnTo>
                  <a:lnTo>
                    <a:pt x="298" y="80"/>
                  </a:lnTo>
                  <a:lnTo>
                    <a:pt x="290" y="66"/>
                  </a:lnTo>
                  <a:lnTo>
                    <a:pt x="276" y="68"/>
                  </a:lnTo>
                  <a:lnTo>
                    <a:pt x="238" y="42"/>
                  </a:lnTo>
                  <a:lnTo>
                    <a:pt x="248" y="20"/>
                  </a:lnTo>
                  <a:lnTo>
                    <a:pt x="258" y="12"/>
                  </a:lnTo>
                  <a:lnTo>
                    <a:pt x="260" y="0"/>
                  </a:lnTo>
                  <a:lnTo>
                    <a:pt x="0" y="30"/>
                  </a:lnTo>
                  <a:lnTo>
                    <a:pt x="84" y="324"/>
                  </a:lnTo>
                  <a:lnTo>
                    <a:pt x="102" y="350"/>
                  </a:lnTo>
                  <a:lnTo>
                    <a:pt x="100" y="362"/>
                  </a:lnTo>
                  <a:lnTo>
                    <a:pt x="112" y="368"/>
                  </a:lnTo>
                  <a:lnTo>
                    <a:pt x="96" y="388"/>
                  </a:lnTo>
                  <a:lnTo>
                    <a:pt x="96" y="418"/>
                  </a:lnTo>
                  <a:lnTo>
                    <a:pt x="104" y="440"/>
                  </a:lnTo>
                  <a:lnTo>
                    <a:pt x="104" y="510"/>
                  </a:lnTo>
                  <a:lnTo>
                    <a:pt x="124" y="552"/>
                  </a:lnTo>
                  <a:lnTo>
                    <a:pt x="136" y="564"/>
                  </a:lnTo>
                  <a:lnTo>
                    <a:pt x="424" y="548"/>
                  </a:lnTo>
                  <a:lnTo>
                    <a:pt x="428" y="566"/>
                  </a:lnTo>
                  <a:lnTo>
                    <a:pt x="434" y="572"/>
                  </a:lnTo>
                  <a:lnTo>
                    <a:pt x="446" y="570"/>
                  </a:lnTo>
                  <a:lnTo>
                    <a:pt x="448" y="546"/>
                  </a:lnTo>
                  <a:lnTo>
                    <a:pt x="440" y="524"/>
                  </a:lnTo>
                  <a:lnTo>
                    <a:pt x="448" y="514"/>
                  </a:lnTo>
                  <a:lnTo>
                    <a:pt x="498" y="518"/>
                  </a:lnTo>
                  <a:close/>
                </a:path>
              </a:pathLst>
            </a:custGeom>
            <a:solidFill>
              <a:srgbClr val="00E266"/>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81" name="Freeform 668"/>
            <p:cNvSpPr>
              <a:spLocks/>
            </p:cNvSpPr>
            <p:nvPr/>
          </p:nvSpPr>
          <p:spPr bwMode="auto">
            <a:xfrm>
              <a:off x="736" y="2195"/>
              <a:ext cx="680" cy="800"/>
            </a:xfrm>
            <a:custGeom>
              <a:avLst/>
              <a:gdLst>
                <a:gd name="T0" fmla="*/ 260 w 680"/>
                <a:gd name="T1" fmla="*/ 16 h 800"/>
                <a:gd name="T2" fmla="*/ 680 w 680"/>
                <a:gd name="T3" fmla="*/ 88 h 800"/>
                <a:gd name="T4" fmla="*/ 574 w 680"/>
                <a:gd name="T5" fmla="*/ 800 h 800"/>
                <a:gd name="T6" fmla="*/ 372 w 680"/>
                <a:gd name="T7" fmla="*/ 766 h 800"/>
                <a:gd name="T8" fmla="*/ 0 w 680"/>
                <a:gd name="T9" fmla="*/ 540 h 800"/>
                <a:gd name="T10" fmla="*/ 0 w 680"/>
                <a:gd name="T11" fmla="*/ 528 h 800"/>
                <a:gd name="T12" fmla="*/ 12 w 680"/>
                <a:gd name="T13" fmla="*/ 518 h 800"/>
                <a:gd name="T14" fmla="*/ 26 w 680"/>
                <a:gd name="T15" fmla="*/ 524 h 800"/>
                <a:gd name="T16" fmla="*/ 38 w 680"/>
                <a:gd name="T17" fmla="*/ 508 h 800"/>
                <a:gd name="T18" fmla="*/ 40 w 680"/>
                <a:gd name="T19" fmla="*/ 494 h 800"/>
                <a:gd name="T20" fmla="*/ 20 w 680"/>
                <a:gd name="T21" fmla="*/ 476 h 800"/>
                <a:gd name="T22" fmla="*/ 26 w 680"/>
                <a:gd name="T23" fmla="*/ 460 h 800"/>
                <a:gd name="T24" fmla="*/ 22 w 680"/>
                <a:gd name="T25" fmla="*/ 448 h 800"/>
                <a:gd name="T26" fmla="*/ 24 w 680"/>
                <a:gd name="T27" fmla="*/ 436 h 800"/>
                <a:gd name="T28" fmla="*/ 34 w 680"/>
                <a:gd name="T29" fmla="*/ 436 h 800"/>
                <a:gd name="T30" fmla="*/ 50 w 680"/>
                <a:gd name="T31" fmla="*/ 420 h 800"/>
                <a:gd name="T32" fmla="*/ 52 w 680"/>
                <a:gd name="T33" fmla="*/ 404 h 800"/>
                <a:gd name="T34" fmla="*/ 58 w 680"/>
                <a:gd name="T35" fmla="*/ 400 h 800"/>
                <a:gd name="T36" fmla="*/ 60 w 680"/>
                <a:gd name="T37" fmla="*/ 370 h 800"/>
                <a:gd name="T38" fmla="*/ 72 w 680"/>
                <a:gd name="T39" fmla="*/ 364 h 800"/>
                <a:gd name="T40" fmla="*/ 78 w 680"/>
                <a:gd name="T41" fmla="*/ 354 h 800"/>
                <a:gd name="T42" fmla="*/ 110 w 680"/>
                <a:gd name="T43" fmla="*/ 340 h 800"/>
                <a:gd name="T44" fmla="*/ 102 w 680"/>
                <a:gd name="T45" fmla="*/ 314 h 800"/>
                <a:gd name="T46" fmla="*/ 90 w 680"/>
                <a:gd name="T47" fmla="*/ 302 h 800"/>
                <a:gd name="T48" fmla="*/ 74 w 680"/>
                <a:gd name="T49" fmla="*/ 254 h 800"/>
                <a:gd name="T50" fmla="*/ 80 w 680"/>
                <a:gd name="T51" fmla="*/ 222 h 800"/>
                <a:gd name="T52" fmla="*/ 86 w 680"/>
                <a:gd name="T53" fmla="*/ 220 h 800"/>
                <a:gd name="T54" fmla="*/ 88 w 680"/>
                <a:gd name="T55" fmla="*/ 146 h 800"/>
                <a:gd name="T56" fmla="*/ 96 w 680"/>
                <a:gd name="T57" fmla="*/ 128 h 800"/>
                <a:gd name="T58" fmla="*/ 92 w 680"/>
                <a:gd name="T59" fmla="*/ 118 h 800"/>
                <a:gd name="T60" fmla="*/ 98 w 680"/>
                <a:gd name="T61" fmla="*/ 108 h 800"/>
                <a:gd name="T62" fmla="*/ 114 w 680"/>
                <a:gd name="T63" fmla="*/ 96 h 800"/>
                <a:gd name="T64" fmla="*/ 124 w 680"/>
                <a:gd name="T65" fmla="*/ 102 h 800"/>
                <a:gd name="T66" fmla="*/ 132 w 680"/>
                <a:gd name="T67" fmla="*/ 102 h 800"/>
                <a:gd name="T68" fmla="*/ 140 w 680"/>
                <a:gd name="T69" fmla="*/ 118 h 800"/>
                <a:gd name="T70" fmla="*/ 148 w 680"/>
                <a:gd name="T71" fmla="*/ 120 h 800"/>
                <a:gd name="T72" fmla="*/ 154 w 680"/>
                <a:gd name="T73" fmla="*/ 118 h 800"/>
                <a:gd name="T74" fmla="*/ 166 w 680"/>
                <a:gd name="T75" fmla="*/ 102 h 800"/>
                <a:gd name="T76" fmla="*/ 186 w 680"/>
                <a:gd name="T77" fmla="*/ 0 h 800"/>
                <a:gd name="T78" fmla="*/ 260 w 680"/>
                <a:gd name="T79" fmla="*/ 16 h 8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80" h="800">
                  <a:moveTo>
                    <a:pt x="260" y="16"/>
                  </a:moveTo>
                  <a:lnTo>
                    <a:pt x="680" y="88"/>
                  </a:lnTo>
                  <a:lnTo>
                    <a:pt x="574" y="800"/>
                  </a:lnTo>
                  <a:lnTo>
                    <a:pt x="372" y="766"/>
                  </a:lnTo>
                  <a:lnTo>
                    <a:pt x="0" y="540"/>
                  </a:lnTo>
                  <a:lnTo>
                    <a:pt x="0" y="528"/>
                  </a:lnTo>
                  <a:lnTo>
                    <a:pt x="12" y="518"/>
                  </a:lnTo>
                  <a:lnTo>
                    <a:pt x="26" y="524"/>
                  </a:lnTo>
                  <a:lnTo>
                    <a:pt x="38" y="508"/>
                  </a:lnTo>
                  <a:lnTo>
                    <a:pt x="40" y="494"/>
                  </a:lnTo>
                  <a:lnTo>
                    <a:pt x="20" y="476"/>
                  </a:lnTo>
                  <a:lnTo>
                    <a:pt x="26" y="460"/>
                  </a:lnTo>
                  <a:lnTo>
                    <a:pt x="22" y="448"/>
                  </a:lnTo>
                  <a:lnTo>
                    <a:pt x="24" y="436"/>
                  </a:lnTo>
                  <a:lnTo>
                    <a:pt x="34" y="436"/>
                  </a:lnTo>
                  <a:lnTo>
                    <a:pt x="50" y="420"/>
                  </a:lnTo>
                  <a:lnTo>
                    <a:pt x="52" y="404"/>
                  </a:lnTo>
                  <a:lnTo>
                    <a:pt x="58" y="400"/>
                  </a:lnTo>
                  <a:lnTo>
                    <a:pt x="60" y="370"/>
                  </a:lnTo>
                  <a:lnTo>
                    <a:pt x="72" y="364"/>
                  </a:lnTo>
                  <a:lnTo>
                    <a:pt x="78" y="354"/>
                  </a:lnTo>
                  <a:lnTo>
                    <a:pt x="110" y="340"/>
                  </a:lnTo>
                  <a:lnTo>
                    <a:pt x="102" y="314"/>
                  </a:lnTo>
                  <a:lnTo>
                    <a:pt x="90" y="302"/>
                  </a:lnTo>
                  <a:lnTo>
                    <a:pt x="74" y="254"/>
                  </a:lnTo>
                  <a:lnTo>
                    <a:pt x="80" y="222"/>
                  </a:lnTo>
                  <a:lnTo>
                    <a:pt x="86" y="220"/>
                  </a:lnTo>
                  <a:lnTo>
                    <a:pt x="88" y="146"/>
                  </a:lnTo>
                  <a:lnTo>
                    <a:pt x="96" y="128"/>
                  </a:lnTo>
                  <a:lnTo>
                    <a:pt x="92" y="118"/>
                  </a:lnTo>
                  <a:lnTo>
                    <a:pt x="98" y="108"/>
                  </a:lnTo>
                  <a:lnTo>
                    <a:pt x="114" y="96"/>
                  </a:lnTo>
                  <a:lnTo>
                    <a:pt x="124" y="102"/>
                  </a:lnTo>
                  <a:lnTo>
                    <a:pt x="132" y="102"/>
                  </a:lnTo>
                  <a:lnTo>
                    <a:pt x="140" y="118"/>
                  </a:lnTo>
                  <a:lnTo>
                    <a:pt x="148" y="120"/>
                  </a:lnTo>
                  <a:lnTo>
                    <a:pt x="154" y="118"/>
                  </a:lnTo>
                  <a:lnTo>
                    <a:pt x="166" y="102"/>
                  </a:lnTo>
                  <a:lnTo>
                    <a:pt x="186" y="0"/>
                  </a:lnTo>
                  <a:lnTo>
                    <a:pt x="260" y="16"/>
                  </a:lnTo>
                  <a:close/>
                </a:path>
              </a:pathLst>
            </a:custGeom>
            <a:solidFill>
              <a:srgbClr val="00B853"/>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82" name="Freeform 669"/>
            <p:cNvSpPr>
              <a:spLocks/>
            </p:cNvSpPr>
            <p:nvPr/>
          </p:nvSpPr>
          <p:spPr bwMode="auto">
            <a:xfrm>
              <a:off x="3183" y="2615"/>
              <a:ext cx="360" cy="612"/>
            </a:xfrm>
            <a:custGeom>
              <a:avLst/>
              <a:gdLst>
                <a:gd name="T0" fmla="*/ 360 w 360"/>
                <a:gd name="T1" fmla="*/ 588 h 612"/>
                <a:gd name="T2" fmla="*/ 294 w 360"/>
                <a:gd name="T3" fmla="*/ 588 h 612"/>
                <a:gd name="T4" fmla="*/ 270 w 360"/>
                <a:gd name="T5" fmla="*/ 602 h 612"/>
                <a:gd name="T6" fmla="*/ 254 w 360"/>
                <a:gd name="T7" fmla="*/ 598 h 612"/>
                <a:gd name="T8" fmla="*/ 230 w 360"/>
                <a:gd name="T9" fmla="*/ 612 h 612"/>
                <a:gd name="T10" fmla="*/ 220 w 360"/>
                <a:gd name="T11" fmla="*/ 586 h 612"/>
                <a:gd name="T12" fmla="*/ 206 w 360"/>
                <a:gd name="T13" fmla="*/ 574 h 612"/>
                <a:gd name="T14" fmla="*/ 200 w 360"/>
                <a:gd name="T15" fmla="*/ 562 h 612"/>
                <a:gd name="T16" fmla="*/ 210 w 360"/>
                <a:gd name="T17" fmla="*/ 520 h 612"/>
                <a:gd name="T18" fmla="*/ 2 w 360"/>
                <a:gd name="T19" fmla="*/ 528 h 612"/>
                <a:gd name="T20" fmla="*/ 2 w 360"/>
                <a:gd name="T21" fmla="*/ 530 h 612"/>
                <a:gd name="T22" fmla="*/ 10 w 360"/>
                <a:gd name="T23" fmla="*/ 520 h 612"/>
                <a:gd name="T24" fmla="*/ 0 w 360"/>
                <a:gd name="T25" fmla="*/ 496 h 612"/>
                <a:gd name="T26" fmla="*/ 14 w 360"/>
                <a:gd name="T27" fmla="*/ 490 h 612"/>
                <a:gd name="T28" fmla="*/ 18 w 360"/>
                <a:gd name="T29" fmla="*/ 478 h 612"/>
                <a:gd name="T30" fmla="*/ 14 w 360"/>
                <a:gd name="T31" fmla="*/ 464 h 612"/>
                <a:gd name="T32" fmla="*/ 24 w 360"/>
                <a:gd name="T33" fmla="*/ 454 h 612"/>
                <a:gd name="T34" fmla="*/ 30 w 360"/>
                <a:gd name="T35" fmla="*/ 424 h 612"/>
                <a:gd name="T36" fmla="*/ 58 w 360"/>
                <a:gd name="T37" fmla="*/ 398 h 612"/>
                <a:gd name="T38" fmla="*/ 56 w 360"/>
                <a:gd name="T39" fmla="*/ 382 h 612"/>
                <a:gd name="T40" fmla="*/ 64 w 360"/>
                <a:gd name="T41" fmla="*/ 382 h 612"/>
                <a:gd name="T42" fmla="*/ 76 w 360"/>
                <a:gd name="T43" fmla="*/ 358 h 612"/>
                <a:gd name="T44" fmla="*/ 54 w 360"/>
                <a:gd name="T45" fmla="*/ 342 h 612"/>
                <a:gd name="T46" fmla="*/ 54 w 360"/>
                <a:gd name="T47" fmla="*/ 330 h 612"/>
                <a:gd name="T48" fmla="*/ 46 w 360"/>
                <a:gd name="T49" fmla="*/ 318 h 612"/>
                <a:gd name="T50" fmla="*/ 56 w 360"/>
                <a:gd name="T51" fmla="*/ 312 h 612"/>
                <a:gd name="T52" fmla="*/ 46 w 360"/>
                <a:gd name="T53" fmla="*/ 304 h 612"/>
                <a:gd name="T54" fmla="*/ 54 w 360"/>
                <a:gd name="T55" fmla="*/ 282 h 612"/>
                <a:gd name="T56" fmla="*/ 44 w 360"/>
                <a:gd name="T57" fmla="*/ 278 h 612"/>
                <a:gd name="T58" fmla="*/ 46 w 360"/>
                <a:gd name="T59" fmla="*/ 272 h 612"/>
                <a:gd name="T60" fmla="*/ 44 w 360"/>
                <a:gd name="T61" fmla="*/ 258 h 612"/>
                <a:gd name="T62" fmla="*/ 50 w 360"/>
                <a:gd name="T63" fmla="*/ 252 h 612"/>
                <a:gd name="T64" fmla="*/ 50 w 360"/>
                <a:gd name="T65" fmla="*/ 240 h 612"/>
                <a:gd name="T66" fmla="*/ 42 w 360"/>
                <a:gd name="T67" fmla="*/ 234 h 612"/>
                <a:gd name="T68" fmla="*/ 46 w 360"/>
                <a:gd name="T69" fmla="*/ 214 h 612"/>
                <a:gd name="T70" fmla="*/ 34 w 360"/>
                <a:gd name="T71" fmla="*/ 204 h 612"/>
                <a:gd name="T72" fmla="*/ 42 w 360"/>
                <a:gd name="T73" fmla="*/ 200 h 612"/>
                <a:gd name="T74" fmla="*/ 42 w 360"/>
                <a:gd name="T75" fmla="*/ 194 h 612"/>
                <a:gd name="T76" fmla="*/ 34 w 360"/>
                <a:gd name="T77" fmla="*/ 188 h 612"/>
                <a:gd name="T78" fmla="*/ 50 w 360"/>
                <a:gd name="T79" fmla="*/ 172 h 612"/>
                <a:gd name="T80" fmla="*/ 54 w 360"/>
                <a:gd name="T81" fmla="*/ 154 h 612"/>
                <a:gd name="T82" fmla="*/ 48 w 360"/>
                <a:gd name="T83" fmla="*/ 148 h 612"/>
                <a:gd name="T84" fmla="*/ 68 w 360"/>
                <a:gd name="T85" fmla="*/ 140 h 612"/>
                <a:gd name="T86" fmla="*/ 68 w 360"/>
                <a:gd name="T87" fmla="*/ 132 h 612"/>
                <a:gd name="T88" fmla="*/ 60 w 360"/>
                <a:gd name="T89" fmla="*/ 126 h 612"/>
                <a:gd name="T90" fmla="*/ 70 w 360"/>
                <a:gd name="T91" fmla="*/ 120 h 612"/>
                <a:gd name="T92" fmla="*/ 72 w 360"/>
                <a:gd name="T93" fmla="*/ 110 h 612"/>
                <a:gd name="T94" fmla="*/ 78 w 360"/>
                <a:gd name="T95" fmla="*/ 110 h 612"/>
                <a:gd name="T96" fmla="*/ 78 w 360"/>
                <a:gd name="T97" fmla="*/ 98 h 612"/>
                <a:gd name="T98" fmla="*/ 98 w 360"/>
                <a:gd name="T99" fmla="*/ 90 h 612"/>
                <a:gd name="T100" fmla="*/ 94 w 360"/>
                <a:gd name="T101" fmla="*/ 64 h 612"/>
                <a:gd name="T102" fmla="*/ 98 w 360"/>
                <a:gd name="T103" fmla="*/ 50 h 612"/>
                <a:gd name="T104" fmla="*/ 108 w 360"/>
                <a:gd name="T105" fmla="*/ 50 h 612"/>
                <a:gd name="T106" fmla="*/ 108 w 360"/>
                <a:gd name="T107" fmla="*/ 40 h 612"/>
                <a:gd name="T108" fmla="*/ 126 w 360"/>
                <a:gd name="T109" fmla="*/ 26 h 612"/>
                <a:gd name="T110" fmla="*/ 122 w 360"/>
                <a:gd name="T111" fmla="*/ 14 h 612"/>
                <a:gd name="T112" fmla="*/ 340 w 360"/>
                <a:gd name="T113" fmla="*/ 0 h 612"/>
                <a:gd name="T114" fmla="*/ 352 w 360"/>
                <a:gd name="T115" fmla="*/ 14 h 612"/>
                <a:gd name="T116" fmla="*/ 360 w 360"/>
                <a:gd name="T117" fmla="*/ 588 h 61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60" h="612">
                  <a:moveTo>
                    <a:pt x="360" y="588"/>
                  </a:moveTo>
                  <a:lnTo>
                    <a:pt x="294" y="588"/>
                  </a:lnTo>
                  <a:lnTo>
                    <a:pt x="270" y="602"/>
                  </a:lnTo>
                  <a:lnTo>
                    <a:pt x="254" y="598"/>
                  </a:lnTo>
                  <a:lnTo>
                    <a:pt x="230" y="612"/>
                  </a:lnTo>
                  <a:lnTo>
                    <a:pt x="220" y="586"/>
                  </a:lnTo>
                  <a:lnTo>
                    <a:pt x="206" y="574"/>
                  </a:lnTo>
                  <a:lnTo>
                    <a:pt x="200" y="562"/>
                  </a:lnTo>
                  <a:lnTo>
                    <a:pt x="210" y="520"/>
                  </a:lnTo>
                  <a:lnTo>
                    <a:pt x="2" y="528"/>
                  </a:lnTo>
                  <a:lnTo>
                    <a:pt x="2" y="530"/>
                  </a:lnTo>
                  <a:lnTo>
                    <a:pt x="10" y="520"/>
                  </a:lnTo>
                  <a:lnTo>
                    <a:pt x="0" y="496"/>
                  </a:lnTo>
                  <a:lnTo>
                    <a:pt x="14" y="490"/>
                  </a:lnTo>
                  <a:lnTo>
                    <a:pt x="18" y="478"/>
                  </a:lnTo>
                  <a:lnTo>
                    <a:pt x="14" y="464"/>
                  </a:lnTo>
                  <a:lnTo>
                    <a:pt x="24" y="454"/>
                  </a:lnTo>
                  <a:lnTo>
                    <a:pt x="30" y="424"/>
                  </a:lnTo>
                  <a:lnTo>
                    <a:pt x="58" y="398"/>
                  </a:lnTo>
                  <a:lnTo>
                    <a:pt x="56" y="382"/>
                  </a:lnTo>
                  <a:lnTo>
                    <a:pt x="64" y="382"/>
                  </a:lnTo>
                  <a:lnTo>
                    <a:pt x="76" y="358"/>
                  </a:lnTo>
                  <a:lnTo>
                    <a:pt x="54" y="342"/>
                  </a:lnTo>
                  <a:lnTo>
                    <a:pt x="54" y="330"/>
                  </a:lnTo>
                  <a:lnTo>
                    <a:pt x="46" y="318"/>
                  </a:lnTo>
                  <a:lnTo>
                    <a:pt x="56" y="312"/>
                  </a:lnTo>
                  <a:lnTo>
                    <a:pt x="46" y="304"/>
                  </a:lnTo>
                  <a:lnTo>
                    <a:pt x="54" y="282"/>
                  </a:lnTo>
                  <a:lnTo>
                    <a:pt x="44" y="278"/>
                  </a:lnTo>
                  <a:lnTo>
                    <a:pt x="46" y="272"/>
                  </a:lnTo>
                  <a:lnTo>
                    <a:pt x="44" y="258"/>
                  </a:lnTo>
                  <a:lnTo>
                    <a:pt x="50" y="252"/>
                  </a:lnTo>
                  <a:lnTo>
                    <a:pt x="50" y="240"/>
                  </a:lnTo>
                  <a:lnTo>
                    <a:pt x="42" y="234"/>
                  </a:lnTo>
                  <a:lnTo>
                    <a:pt x="46" y="214"/>
                  </a:lnTo>
                  <a:lnTo>
                    <a:pt x="34" y="204"/>
                  </a:lnTo>
                  <a:lnTo>
                    <a:pt x="42" y="200"/>
                  </a:lnTo>
                  <a:lnTo>
                    <a:pt x="42" y="194"/>
                  </a:lnTo>
                  <a:lnTo>
                    <a:pt x="34" y="188"/>
                  </a:lnTo>
                  <a:lnTo>
                    <a:pt x="50" y="172"/>
                  </a:lnTo>
                  <a:lnTo>
                    <a:pt x="54" y="154"/>
                  </a:lnTo>
                  <a:lnTo>
                    <a:pt x="48" y="148"/>
                  </a:lnTo>
                  <a:lnTo>
                    <a:pt x="68" y="140"/>
                  </a:lnTo>
                  <a:lnTo>
                    <a:pt x="68" y="132"/>
                  </a:lnTo>
                  <a:lnTo>
                    <a:pt x="60" y="126"/>
                  </a:lnTo>
                  <a:lnTo>
                    <a:pt x="70" y="120"/>
                  </a:lnTo>
                  <a:lnTo>
                    <a:pt x="72" y="110"/>
                  </a:lnTo>
                  <a:lnTo>
                    <a:pt x="78" y="110"/>
                  </a:lnTo>
                  <a:lnTo>
                    <a:pt x="78" y="98"/>
                  </a:lnTo>
                  <a:lnTo>
                    <a:pt x="98" y="90"/>
                  </a:lnTo>
                  <a:lnTo>
                    <a:pt x="94" y="64"/>
                  </a:lnTo>
                  <a:lnTo>
                    <a:pt x="98" y="50"/>
                  </a:lnTo>
                  <a:lnTo>
                    <a:pt x="108" y="50"/>
                  </a:lnTo>
                  <a:lnTo>
                    <a:pt x="108" y="40"/>
                  </a:lnTo>
                  <a:lnTo>
                    <a:pt x="126" y="26"/>
                  </a:lnTo>
                  <a:lnTo>
                    <a:pt x="122" y="14"/>
                  </a:lnTo>
                  <a:lnTo>
                    <a:pt x="340" y="0"/>
                  </a:lnTo>
                  <a:lnTo>
                    <a:pt x="352" y="14"/>
                  </a:lnTo>
                  <a:lnTo>
                    <a:pt x="360" y="588"/>
                  </a:lnTo>
                  <a:close/>
                </a:path>
              </a:pathLst>
            </a:custGeom>
            <a:solidFill>
              <a:srgbClr val="00E29C"/>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83" name="Freeform 670"/>
            <p:cNvSpPr>
              <a:spLocks/>
            </p:cNvSpPr>
            <p:nvPr/>
          </p:nvSpPr>
          <p:spPr bwMode="auto">
            <a:xfrm>
              <a:off x="1990" y="1214"/>
              <a:ext cx="701" cy="472"/>
            </a:xfrm>
            <a:custGeom>
              <a:avLst/>
              <a:gdLst>
                <a:gd name="T0" fmla="*/ 658 w 701"/>
                <a:gd name="T1" fmla="*/ 36 h 472"/>
                <a:gd name="T2" fmla="*/ 36 w 701"/>
                <a:gd name="T3" fmla="*/ 0 h 472"/>
                <a:gd name="T4" fmla="*/ 0 w 701"/>
                <a:gd name="T5" fmla="*/ 370 h 472"/>
                <a:gd name="T6" fmla="*/ 510 w 701"/>
                <a:gd name="T7" fmla="*/ 404 h 472"/>
                <a:gd name="T8" fmla="*/ 510 w 701"/>
                <a:gd name="T9" fmla="*/ 404 h 472"/>
                <a:gd name="T10" fmla="*/ 520 w 701"/>
                <a:gd name="T11" fmla="*/ 416 h 472"/>
                <a:gd name="T12" fmla="*/ 554 w 701"/>
                <a:gd name="T13" fmla="*/ 434 h 472"/>
                <a:gd name="T14" fmla="*/ 562 w 701"/>
                <a:gd name="T15" fmla="*/ 434 h 472"/>
                <a:gd name="T16" fmla="*/ 568 w 701"/>
                <a:gd name="T17" fmla="*/ 424 h 472"/>
                <a:gd name="T18" fmla="*/ 624 w 701"/>
                <a:gd name="T19" fmla="*/ 424 h 472"/>
                <a:gd name="T20" fmla="*/ 636 w 701"/>
                <a:gd name="T21" fmla="*/ 436 h 472"/>
                <a:gd name="T22" fmla="*/ 674 w 701"/>
                <a:gd name="T23" fmla="*/ 450 h 472"/>
                <a:gd name="T24" fmla="*/ 682 w 701"/>
                <a:gd name="T25" fmla="*/ 470 h 472"/>
                <a:gd name="T26" fmla="*/ 694 w 701"/>
                <a:gd name="T27" fmla="*/ 472 h 472"/>
                <a:gd name="T28" fmla="*/ 694 w 701"/>
                <a:gd name="T29" fmla="*/ 466 h 472"/>
                <a:gd name="T30" fmla="*/ 690 w 701"/>
                <a:gd name="T31" fmla="*/ 458 h 472"/>
                <a:gd name="T32" fmla="*/ 692 w 701"/>
                <a:gd name="T33" fmla="*/ 454 h 472"/>
                <a:gd name="T34" fmla="*/ 680 w 701"/>
                <a:gd name="T35" fmla="*/ 442 h 472"/>
                <a:gd name="T36" fmla="*/ 694 w 701"/>
                <a:gd name="T37" fmla="*/ 410 h 472"/>
                <a:gd name="T38" fmla="*/ 694 w 701"/>
                <a:gd name="T39" fmla="*/ 410 h 472"/>
                <a:gd name="T40" fmla="*/ 698 w 701"/>
                <a:gd name="T41" fmla="*/ 394 h 472"/>
                <a:gd name="T42" fmla="*/ 696 w 701"/>
                <a:gd name="T43" fmla="*/ 382 h 472"/>
                <a:gd name="T44" fmla="*/ 688 w 701"/>
                <a:gd name="T45" fmla="*/ 380 h 472"/>
                <a:gd name="T46" fmla="*/ 690 w 701"/>
                <a:gd name="T47" fmla="*/ 378 h 472"/>
                <a:gd name="T48" fmla="*/ 686 w 701"/>
                <a:gd name="T49" fmla="*/ 374 h 472"/>
                <a:gd name="T50" fmla="*/ 692 w 701"/>
                <a:gd name="T51" fmla="*/ 372 h 472"/>
                <a:gd name="T52" fmla="*/ 692 w 701"/>
                <a:gd name="T53" fmla="*/ 362 h 472"/>
                <a:gd name="T54" fmla="*/ 686 w 701"/>
                <a:gd name="T55" fmla="*/ 354 h 472"/>
                <a:gd name="T56" fmla="*/ 686 w 701"/>
                <a:gd name="T57" fmla="*/ 346 h 472"/>
                <a:gd name="T58" fmla="*/ 700 w 701"/>
                <a:gd name="T59" fmla="*/ 346 h 472"/>
                <a:gd name="T60" fmla="*/ 701 w 701"/>
                <a:gd name="T61" fmla="*/ 118 h 472"/>
                <a:gd name="T62" fmla="*/ 696 w 701"/>
                <a:gd name="T63" fmla="*/ 108 h 472"/>
                <a:gd name="T64" fmla="*/ 682 w 701"/>
                <a:gd name="T65" fmla="*/ 104 h 472"/>
                <a:gd name="T66" fmla="*/ 668 w 701"/>
                <a:gd name="T67" fmla="*/ 80 h 472"/>
                <a:gd name="T68" fmla="*/ 670 w 701"/>
                <a:gd name="T69" fmla="*/ 74 h 472"/>
                <a:gd name="T70" fmla="*/ 686 w 701"/>
                <a:gd name="T71" fmla="*/ 62 h 472"/>
                <a:gd name="T72" fmla="*/ 692 w 701"/>
                <a:gd name="T73" fmla="*/ 50 h 472"/>
                <a:gd name="T74" fmla="*/ 694 w 701"/>
                <a:gd name="T75" fmla="*/ 38 h 472"/>
                <a:gd name="T76" fmla="*/ 658 w 701"/>
                <a:gd name="T77" fmla="*/ 36 h 47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01" h="472">
                  <a:moveTo>
                    <a:pt x="658" y="36"/>
                  </a:moveTo>
                  <a:lnTo>
                    <a:pt x="36" y="0"/>
                  </a:lnTo>
                  <a:lnTo>
                    <a:pt x="0" y="370"/>
                  </a:lnTo>
                  <a:lnTo>
                    <a:pt x="510" y="404"/>
                  </a:lnTo>
                  <a:lnTo>
                    <a:pt x="520" y="416"/>
                  </a:lnTo>
                  <a:lnTo>
                    <a:pt x="554" y="434"/>
                  </a:lnTo>
                  <a:lnTo>
                    <a:pt x="562" y="434"/>
                  </a:lnTo>
                  <a:lnTo>
                    <a:pt x="568" y="424"/>
                  </a:lnTo>
                  <a:lnTo>
                    <a:pt x="624" y="424"/>
                  </a:lnTo>
                  <a:lnTo>
                    <a:pt x="636" y="436"/>
                  </a:lnTo>
                  <a:lnTo>
                    <a:pt x="674" y="450"/>
                  </a:lnTo>
                  <a:lnTo>
                    <a:pt x="682" y="470"/>
                  </a:lnTo>
                  <a:lnTo>
                    <a:pt x="694" y="472"/>
                  </a:lnTo>
                  <a:lnTo>
                    <a:pt x="694" y="466"/>
                  </a:lnTo>
                  <a:lnTo>
                    <a:pt x="690" y="458"/>
                  </a:lnTo>
                  <a:lnTo>
                    <a:pt x="692" y="454"/>
                  </a:lnTo>
                  <a:lnTo>
                    <a:pt x="680" y="442"/>
                  </a:lnTo>
                  <a:lnTo>
                    <a:pt x="694" y="410"/>
                  </a:lnTo>
                  <a:lnTo>
                    <a:pt x="698" y="394"/>
                  </a:lnTo>
                  <a:lnTo>
                    <a:pt x="696" y="382"/>
                  </a:lnTo>
                  <a:lnTo>
                    <a:pt x="688" y="380"/>
                  </a:lnTo>
                  <a:lnTo>
                    <a:pt x="690" y="378"/>
                  </a:lnTo>
                  <a:lnTo>
                    <a:pt x="686" y="374"/>
                  </a:lnTo>
                  <a:lnTo>
                    <a:pt x="692" y="372"/>
                  </a:lnTo>
                  <a:lnTo>
                    <a:pt x="692" y="362"/>
                  </a:lnTo>
                  <a:lnTo>
                    <a:pt x="686" y="354"/>
                  </a:lnTo>
                  <a:lnTo>
                    <a:pt x="686" y="346"/>
                  </a:lnTo>
                  <a:lnTo>
                    <a:pt x="700" y="346"/>
                  </a:lnTo>
                  <a:lnTo>
                    <a:pt x="701" y="118"/>
                  </a:lnTo>
                  <a:lnTo>
                    <a:pt x="696" y="108"/>
                  </a:lnTo>
                  <a:lnTo>
                    <a:pt x="682" y="104"/>
                  </a:lnTo>
                  <a:lnTo>
                    <a:pt x="668" y="80"/>
                  </a:lnTo>
                  <a:lnTo>
                    <a:pt x="670" y="74"/>
                  </a:lnTo>
                  <a:lnTo>
                    <a:pt x="686" y="62"/>
                  </a:lnTo>
                  <a:lnTo>
                    <a:pt x="692" y="50"/>
                  </a:lnTo>
                  <a:lnTo>
                    <a:pt x="694" y="38"/>
                  </a:lnTo>
                  <a:lnTo>
                    <a:pt x="658" y="36"/>
                  </a:lnTo>
                  <a:close/>
                </a:path>
              </a:pathLst>
            </a:custGeom>
            <a:solidFill>
              <a:srgbClr val="006828"/>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84" name="Freeform 671"/>
            <p:cNvSpPr>
              <a:spLocks/>
            </p:cNvSpPr>
            <p:nvPr/>
          </p:nvSpPr>
          <p:spPr bwMode="auto">
            <a:xfrm>
              <a:off x="776" y="656"/>
              <a:ext cx="602" cy="968"/>
            </a:xfrm>
            <a:custGeom>
              <a:avLst/>
              <a:gdLst>
                <a:gd name="T0" fmla="*/ 272 w 602"/>
                <a:gd name="T1" fmla="*/ 918 h 968"/>
                <a:gd name="T2" fmla="*/ 602 w 602"/>
                <a:gd name="T3" fmla="*/ 656 h 968"/>
                <a:gd name="T4" fmla="*/ 584 w 602"/>
                <a:gd name="T5" fmla="*/ 624 h 968"/>
                <a:gd name="T6" fmla="*/ 570 w 602"/>
                <a:gd name="T7" fmla="*/ 624 h 968"/>
                <a:gd name="T8" fmla="*/ 564 w 602"/>
                <a:gd name="T9" fmla="*/ 636 h 968"/>
                <a:gd name="T10" fmla="*/ 548 w 602"/>
                <a:gd name="T11" fmla="*/ 638 h 968"/>
                <a:gd name="T12" fmla="*/ 530 w 602"/>
                <a:gd name="T13" fmla="*/ 636 h 968"/>
                <a:gd name="T14" fmla="*/ 498 w 602"/>
                <a:gd name="T15" fmla="*/ 628 h 968"/>
                <a:gd name="T16" fmla="*/ 482 w 602"/>
                <a:gd name="T17" fmla="*/ 640 h 968"/>
                <a:gd name="T18" fmla="*/ 450 w 602"/>
                <a:gd name="T19" fmla="*/ 630 h 968"/>
                <a:gd name="T20" fmla="*/ 444 w 602"/>
                <a:gd name="T21" fmla="*/ 642 h 968"/>
                <a:gd name="T22" fmla="*/ 428 w 602"/>
                <a:gd name="T23" fmla="*/ 630 h 968"/>
                <a:gd name="T24" fmla="*/ 424 w 602"/>
                <a:gd name="T25" fmla="*/ 610 h 968"/>
                <a:gd name="T26" fmla="*/ 424 w 602"/>
                <a:gd name="T27" fmla="*/ 588 h 968"/>
                <a:gd name="T28" fmla="*/ 406 w 602"/>
                <a:gd name="T29" fmla="*/ 582 h 968"/>
                <a:gd name="T30" fmla="*/ 396 w 602"/>
                <a:gd name="T31" fmla="*/ 562 h 968"/>
                <a:gd name="T32" fmla="*/ 402 w 602"/>
                <a:gd name="T33" fmla="*/ 552 h 968"/>
                <a:gd name="T34" fmla="*/ 394 w 602"/>
                <a:gd name="T35" fmla="*/ 538 h 968"/>
                <a:gd name="T36" fmla="*/ 386 w 602"/>
                <a:gd name="T37" fmla="*/ 512 h 968"/>
                <a:gd name="T38" fmla="*/ 384 w 602"/>
                <a:gd name="T39" fmla="*/ 496 h 968"/>
                <a:gd name="T40" fmla="*/ 382 w 602"/>
                <a:gd name="T41" fmla="*/ 482 h 968"/>
                <a:gd name="T42" fmla="*/ 372 w 602"/>
                <a:gd name="T43" fmla="*/ 458 h 968"/>
                <a:gd name="T44" fmla="*/ 358 w 602"/>
                <a:gd name="T45" fmla="*/ 472 h 968"/>
                <a:gd name="T46" fmla="*/ 338 w 602"/>
                <a:gd name="T47" fmla="*/ 480 h 968"/>
                <a:gd name="T48" fmla="*/ 320 w 602"/>
                <a:gd name="T49" fmla="*/ 464 h 968"/>
                <a:gd name="T50" fmla="*/ 324 w 602"/>
                <a:gd name="T51" fmla="*/ 438 h 968"/>
                <a:gd name="T52" fmla="*/ 340 w 602"/>
                <a:gd name="T53" fmla="*/ 422 h 968"/>
                <a:gd name="T54" fmla="*/ 336 w 602"/>
                <a:gd name="T55" fmla="*/ 412 h 968"/>
                <a:gd name="T56" fmla="*/ 338 w 602"/>
                <a:gd name="T57" fmla="*/ 392 h 968"/>
                <a:gd name="T58" fmla="*/ 346 w 602"/>
                <a:gd name="T59" fmla="*/ 380 h 968"/>
                <a:gd name="T60" fmla="*/ 356 w 602"/>
                <a:gd name="T61" fmla="*/ 352 h 968"/>
                <a:gd name="T62" fmla="*/ 366 w 602"/>
                <a:gd name="T63" fmla="*/ 334 h 968"/>
                <a:gd name="T64" fmla="*/ 340 w 602"/>
                <a:gd name="T65" fmla="*/ 326 h 968"/>
                <a:gd name="T66" fmla="*/ 340 w 602"/>
                <a:gd name="T67" fmla="*/ 316 h 968"/>
                <a:gd name="T68" fmla="*/ 332 w 602"/>
                <a:gd name="T69" fmla="*/ 312 h 968"/>
                <a:gd name="T70" fmla="*/ 322 w 602"/>
                <a:gd name="T71" fmla="*/ 290 h 968"/>
                <a:gd name="T72" fmla="*/ 298 w 602"/>
                <a:gd name="T73" fmla="*/ 242 h 968"/>
                <a:gd name="T74" fmla="*/ 278 w 602"/>
                <a:gd name="T75" fmla="*/ 222 h 968"/>
                <a:gd name="T76" fmla="*/ 276 w 602"/>
                <a:gd name="T77" fmla="*/ 208 h 968"/>
                <a:gd name="T78" fmla="*/ 276 w 602"/>
                <a:gd name="T79" fmla="*/ 192 h 968"/>
                <a:gd name="T80" fmla="*/ 256 w 602"/>
                <a:gd name="T81" fmla="*/ 138 h 968"/>
                <a:gd name="T82" fmla="*/ 202 w 602"/>
                <a:gd name="T83" fmla="*/ 0 h 968"/>
                <a:gd name="T84" fmla="*/ 132 w 602"/>
                <a:gd name="T85" fmla="*/ 346 h 968"/>
                <a:gd name="T86" fmla="*/ 134 w 602"/>
                <a:gd name="T87" fmla="*/ 390 h 968"/>
                <a:gd name="T88" fmla="*/ 154 w 602"/>
                <a:gd name="T89" fmla="*/ 424 h 968"/>
                <a:gd name="T90" fmla="*/ 120 w 602"/>
                <a:gd name="T91" fmla="*/ 472 h 968"/>
                <a:gd name="T92" fmla="*/ 102 w 602"/>
                <a:gd name="T93" fmla="*/ 500 h 968"/>
                <a:gd name="T94" fmla="*/ 80 w 602"/>
                <a:gd name="T95" fmla="*/ 518 h 968"/>
                <a:gd name="T96" fmla="*/ 52 w 602"/>
                <a:gd name="T97" fmla="*/ 570 h 968"/>
                <a:gd name="T98" fmla="*/ 76 w 602"/>
                <a:gd name="T99" fmla="*/ 592 h 968"/>
                <a:gd name="T100" fmla="*/ 68 w 602"/>
                <a:gd name="T101" fmla="*/ 610 h 968"/>
                <a:gd name="T102" fmla="*/ 0 w 602"/>
                <a:gd name="T103" fmla="*/ 858 h 9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02" h="968">
                  <a:moveTo>
                    <a:pt x="58" y="870"/>
                  </a:moveTo>
                  <a:lnTo>
                    <a:pt x="272" y="918"/>
                  </a:lnTo>
                  <a:lnTo>
                    <a:pt x="548" y="968"/>
                  </a:lnTo>
                  <a:lnTo>
                    <a:pt x="602" y="656"/>
                  </a:lnTo>
                  <a:lnTo>
                    <a:pt x="590" y="642"/>
                  </a:lnTo>
                  <a:lnTo>
                    <a:pt x="584" y="624"/>
                  </a:lnTo>
                  <a:lnTo>
                    <a:pt x="580" y="620"/>
                  </a:lnTo>
                  <a:lnTo>
                    <a:pt x="570" y="624"/>
                  </a:lnTo>
                  <a:lnTo>
                    <a:pt x="570" y="630"/>
                  </a:lnTo>
                  <a:lnTo>
                    <a:pt x="564" y="636"/>
                  </a:lnTo>
                  <a:lnTo>
                    <a:pt x="566" y="644"/>
                  </a:lnTo>
                  <a:lnTo>
                    <a:pt x="548" y="638"/>
                  </a:lnTo>
                  <a:lnTo>
                    <a:pt x="536" y="642"/>
                  </a:lnTo>
                  <a:lnTo>
                    <a:pt x="530" y="636"/>
                  </a:lnTo>
                  <a:lnTo>
                    <a:pt x="512" y="636"/>
                  </a:lnTo>
                  <a:lnTo>
                    <a:pt x="498" y="628"/>
                  </a:lnTo>
                  <a:lnTo>
                    <a:pt x="490" y="632"/>
                  </a:lnTo>
                  <a:lnTo>
                    <a:pt x="482" y="640"/>
                  </a:lnTo>
                  <a:lnTo>
                    <a:pt x="458" y="630"/>
                  </a:lnTo>
                  <a:lnTo>
                    <a:pt x="450" y="630"/>
                  </a:lnTo>
                  <a:lnTo>
                    <a:pt x="442" y="636"/>
                  </a:lnTo>
                  <a:lnTo>
                    <a:pt x="444" y="642"/>
                  </a:lnTo>
                  <a:lnTo>
                    <a:pt x="440" y="644"/>
                  </a:lnTo>
                  <a:lnTo>
                    <a:pt x="428" y="630"/>
                  </a:lnTo>
                  <a:lnTo>
                    <a:pt x="430" y="620"/>
                  </a:lnTo>
                  <a:lnTo>
                    <a:pt x="424" y="610"/>
                  </a:lnTo>
                  <a:lnTo>
                    <a:pt x="428" y="604"/>
                  </a:lnTo>
                  <a:lnTo>
                    <a:pt x="424" y="588"/>
                  </a:lnTo>
                  <a:lnTo>
                    <a:pt x="416" y="580"/>
                  </a:lnTo>
                  <a:lnTo>
                    <a:pt x="406" y="582"/>
                  </a:lnTo>
                  <a:lnTo>
                    <a:pt x="400" y="572"/>
                  </a:lnTo>
                  <a:lnTo>
                    <a:pt x="396" y="562"/>
                  </a:lnTo>
                  <a:lnTo>
                    <a:pt x="402" y="558"/>
                  </a:lnTo>
                  <a:lnTo>
                    <a:pt x="402" y="552"/>
                  </a:lnTo>
                  <a:lnTo>
                    <a:pt x="400" y="538"/>
                  </a:lnTo>
                  <a:lnTo>
                    <a:pt x="394" y="538"/>
                  </a:lnTo>
                  <a:lnTo>
                    <a:pt x="394" y="526"/>
                  </a:lnTo>
                  <a:lnTo>
                    <a:pt x="386" y="512"/>
                  </a:lnTo>
                  <a:lnTo>
                    <a:pt x="388" y="502"/>
                  </a:lnTo>
                  <a:lnTo>
                    <a:pt x="384" y="496"/>
                  </a:lnTo>
                  <a:lnTo>
                    <a:pt x="388" y="486"/>
                  </a:lnTo>
                  <a:lnTo>
                    <a:pt x="382" y="482"/>
                  </a:lnTo>
                  <a:lnTo>
                    <a:pt x="386" y="474"/>
                  </a:lnTo>
                  <a:lnTo>
                    <a:pt x="372" y="458"/>
                  </a:lnTo>
                  <a:lnTo>
                    <a:pt x="370" y="464"/>
                  </a:lnTo>
                  <a:lnTo>
                    <a:pt x="358" y="472"/>
                  </a:lnTo>
                  <a:lnTo>
                    <a:pt x="346" y="474"/>
                  </a:lnTo>
                  <a:lnTo>
                    <a:pt x="338" y="480"/>
                  </a:lnTo>
                  <a:lnTo>
                    <a:pt x="328" y="468"/>
                  </a:lnTo>
                  <a:lnTo>
                    <a:pt x="320" y="464"/>
                  </a:lnTo>
                  <a:lnTo>
                    <a:pt x="328" y="448"/>
                  </a:lnTo>
                  <a:lnTo>
                    <a:pt x="324" y="438"/>
                  </a:lnTo>
                  <a:lnTo>
                    <a:pt x="342" y="428"/>
                  </a:lnTo>
                  <a:lnTo>
                    <a:pt x="340" y="422"/>
                  </a:lnTo>
                  <a:lnTo>
                    <a:pt x="342" y="416"/>
                  </a:lnTo>
                  <a:lnTo>
                    <a:pt x="336" y="412"/>
                  </a:lnTo>
                  <a:lnTo>
                    <a:pt x="342" y="400"/>
                  </a:lnTo>
                  <a:lnTo>
                    <a:pt x="338" y="392"/>
                  </a:lnTo>
                  <a:lnTo>
                    <a:pt x="346" y="390"/>
                  </a:lnTo>
                  <a:lnTo>
                    <a:pt x="346" y="380"/>
                  </a:lnTo>
                  <a:lnTo>
                    <a:pt x="358" y="358"/>
                  </a:lnTo>
                  <a:lnTo>
                    <a:pt x="356" y="352"/>
                  </a:lnTo>
                  <a:lnTo>
                    <a:pt x="362" y="350"/>
                  </a:lnTo>
                  <a:lnTo>
                    <a:pt x="366" y="334"/>
                  </a:lnTo>
                  <a:lnTo>
                    <a:pt x="344" y="332"/>
                  </a:lnTo>
                  <a:lnTo>
                    <a:pt x="340" y="326"/>
                  </a:lnTo>
                  <a:lnTo>
                    <a:pt x="342" y="322"/>
                  </a:lnTo>
                  <a:lnTo>
                    <a:pt x="340" y="316"/>
                  </a:lnTo>
                  <a:lnTo>
                    <a:pt x="330" y="320"/>
                  </a:lnTo>
                  <a:lnTo>
                    <a:pt x="332" y="312"/>
                  </a:lnTo>
                  <a:lnTo>
                    <a:pt x="322" y="302"/>
                  </a:lnTo>
                  <a:lnTo>
                    <a:pt x="322" y="290"/>
                  </a:lnTo>
                  <a:lnTo>
                    <a:pt x="314" y="280"/>
                  </a:lnTo>
                  <a:lnTo>
                    <a:pt x="298" y="242"/>
                  </a:lnTo>
                  <a:lnTo>
                    <a:pt x="284" y="234"/>
                  </a:lnTo>
                  <a:lnTo>
                    <a:pt x="278" y="222"/>
                  </a:lnTo>
                  <a:lnTo>
                    <a:pt x="268" y="214"/>
                  </a:lnTo>
                  <a:lnTo>
                    <a:pt x="276" y="208"/>
                  </a:lnTo>
                  <a:lnTo>
                    <a:pt x="270" y="198"/>
                  </a:lnTo>
                  <a:lnTo>
                    <a:pt x="276" y="192"/>
                  </a:lnTo>
                  <a:lnTo>
                    <a:pt x="276" y="180"/>
                  </a:lnTo>
                  <a:lnTo>
                    <a:pt x="256" y="138"/>
                  </a:lnTo>
                  <a:lnTo>
                    <a:pt x="282" y="18"/>
                  </a:lnTo>
                  <a:lnTo>
                    <a:pt x="202" y="0"/>
                  </a:lnTo>
                  <a:lnTo>
                    <a:pt x="126" y="318"/>
                  </a:lnTo>
                  <a:lnTo>
                    <a:pt x="132" y="346"/>
                  </a:lnTo>
                  <a:lnTo>
                    <a:pt x="124" y="354"/>
                  </a:lnTo>
                  <a:lnTo>
                    <a:pt x="134" y="390"/>
                  </a:lnTo>
                  <a:lnTo>
                    <a:pt x="152" y="402"/>
                  </a:lnTo>
                  <a:lnTo>
                    <a:pt x="154" y="424"/>
                  </a:lnTo>
                  <a:lnTo>
                    <a:pt x="130" y="450"/>
                  </a:lnTo>
                  <a:lnTo>
                    <a:pt x="120" y="472"/>
                  </a:lnTo>
                  <a:lnTo>
                    <a:pt x="104" y="488"/>
                  </a:lnTo>
                  <a:lnTo>
                    <a:pt x="102" y="500"/>
                  </a:lnTo>
                  <a:lnTo>
                    <a:pt x="94" y="510"/>
                  </a:lnTo>
                  <a:lnTo>
                    <a:pt x="80" y="518"/>
                  </a:lnTo>
                  <a:lnTo>
                    <a:pt x="56" y="546"/>
                  </a:lnTo>
                  <a:lnTo>
                    <a:pt x="52" y="570"/>
                  </a:lnTo>
                  <a:lnTo>
                    <a:pt x="70" y="578"/>
                  </a:lnTo>
                  <a:lnTo>
                    <a:pt x="76" y="592"/>
                  </a:lnTo>
                  <a:lnTo>
                    <a:pt x="66" y="600"/>
                  </a:lnTo>
                  <a:lnTo>
                    <a:pt x="68" y="610"/>
                  </a:lnTo>
                  <a:lnTo>
                    <a:pt x="54" y="632"/>
                  </a:lnTo>
                  <a:lnTo>
                    <a:pt x="0" y="858"/>
                  </a:lnTo>
                  <a:lnTo>
                    <a:pt x="58" y="870"/>
                  </a:lnTo>
                  <a:close/>
                </a:path>
              </a:pathLst>
            </a:custGeom>
            <a:solidFill>
              <a:srgbClr val="65FFCF"/>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85" name="Freeform 672"/>
            <p:cNvSpPr>
              <a:spLocks/>
            </p:cNvSpPr>
            <p:nvPr/>
          </p:nvSpPr>
          <p:spPr bwMode="auto">
            <a:xfrm>
              <a:off x="1416" y="1780"/>
              <a:ext cx="740" cy="581"/>
            </a:xfrm>
            <a:custGeom>
              <a:avLst/>
              <a:gdLst>
                <a:gd name="T0" fmla="*/ 494 w 740"/>
                <a:gd name="T1" fmla="*/ 563 h 581"/>
                <a:gd name="T2" fmla="*/ 0 w 740"/>
                <a:gd name="T3" fmla="*/ 503 h 581"/>
                <a:gd name="T4" fmla="*/ 76 w 740"/>
                <a:gd name="T5" fmla="*/ 0 h 581"/>
                <a:gd name="T6" fmla="*/ 550 w 740"/>
                <a:gd name="T7" fmla="*/ 58 h 581"/>
                <a:gd name="T8" fmla="*/ 740 w 740"/>
                <a:gd name="T9" fmla="*/ 74 h 581"/>
                <a:gd name="T10" fmla="*/ 702 w 740"/>
                <a:gd name="T11" fmla="*/ 581 h 581"/>
                <a:gd name="T12" fmla="*/ 494 w 740"/>
                <a:gd name="T13" fmla="*/ 563 h 5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0" h="581">
                  <a:moveTo>
                    <a:pt x="494" y="563"/>
                  </a:moveTo>
                  <a:lnTo>
                    <a:pt x="0" y="503"/>
                  </a:lnTo>
                  <a:lnTo>
                    <a:pt x="76" y="0"/>
                  </a:lnTo>
                  <a:lnTo>
                    <a:pt x="550" y="58"/>
                  </a:lnTo>
                  <a:lnTo>
                    <a:pt x="740" y="74"/>
                  </a:lnTo>
                  <a:lnTo>
                    <a:pt x="702" y="581"/>
                  </a:lnTo>
                  <a:lnTo>
                    <a:pt x="494" y="563"/>
                  </a:lnTo>
                  <a:close/>
                </a:path>
              </a:pathLst>
            </a:custGeom>
            <a:solidFill>
              <a:srgbClr val="65FFCF"/>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86" name="Freeform 673"/>
            <p:cNvSpPr>
              <a:spLocks/>
            </p:cNvSpPr>
            <p:nvPr/>
          </p:nvSpPr>
          <p:spPr bwMode="auto">
            <a:xfrm>
              <a:off x="1576" y="2417"/>
              <a:ext cx="1407" cy="1378"/>
            </a:xfrm>
            <a:custGeom>
              <a:avLst/>
              <a:gdLst>
                <a:gd name="T0" fmla="*/ 42 w 1407"/>
                <a:gd name="T1" fmla="*/ 598 h 1378"/>
                <a:gd name="T2" fmla="*/ 168 w 1407"/>
                <a:gd name="T3" fmla="*/ 722 h 1378"/>
                <a:gd name="T4" fmla="*/ 290 w 1407"/>
                <a:gd name="T5" fmla="*/ 938 h 1378"/>
                <a:gd name="T6" fmla="*/ 422 w 1407"/>
                <a:gd name="T7" fmla="*/ 848 h 1378"/>
                <a:gd name="T8" fmla="*/ 610 w 1407"/>
                <a:gd name="T9" fmla="*/ 950 h 1378"/>
                <a:gd name="T10" fmla="*/ 692 w 1407"/>
                <a:gd name="T11" fmla="*/ 1122 h 1378"/>
                <a:gd name="T12" fmla="*/ 786 w 1407"/>
                <a:gd name="T13" fmla="*/ 1300 h 1378"/>
                <a:gd name="T14" fmla="*/ 880 w 1407"/>
                <a:gd name="T15" fmla="*/ 1348 h 1378"/>
                <a:gd name="T16" fmla="*/ 1010 w 1407"/>
                <a:gd name="T17" fmla="*/ 1378 h 1378"/>
                <a:gd name="T18" fmla="*/ 990 w 1407"/>
                <a:gd name="T19" fmla="*/ 1328 h 1378"/>
                <a:gd name="T20" fmla="*/ 984 w 1407"/>
                <a:gd name="T21" fmla="*/ 1244 h 1378"/>
                <a:gd name="T22" fmla="*/ 970 w 1407"/>
                <a:gd name="T23" fmla="*/ 1214 h 1378"/>
                <a:gd name="T24" fmla="*/ 982 w 1407"/>
                <a:gd name="T25" fmla="*/ 1202 h 1378"/>
                <a:gd name="T26" fmla="*/ 1004 w 1407"/>
                <a:gd name="T27" fmla="*/ 1160 h 1378"/>
                <a:gd name="T28" fmla="*/ 1032 w 1407"/>
                <a:gd name="T29" fmla="*/ 1114 h 1378"/>
                <a:gd name="T30" fmla="*/ 1020 w 1407"/>
                <a:gd name="T31" fmla="*/ 1102 h 1378"/>
                <a:gd name="T32" fmla="*/ 1060 w 1407"/>
                <a:gd name="T33" fmla="*/ 1080 h 1378"/>
                <a:gd name="T34" fmla="*/ 1086 w 1407"/>
                <a:gd name="T35" fmla="*/ 1066 h 1378"/>
                <a:gd name="T36" fmla="*/ 1084 w 1407"/>
                <a:gd name="T37" fmla="*/ 1042 h 1378"/>
                <a:gd name="T38" fmla="*/ 1098 w 1407"/>
                <a:gd name="T39" fmla="*/ 1032 h 1378"/>
                <a:gd name="T40" fmla="*/ 1106 w 1407"/>
                <a:gd name="T41" fmla="*/ 1028 h 1378"/>
                <a:gd name="T42" fmla="*/ 1117 w 1407"/>
                <a:gd name="T43" fmla="*/ 1036 h 1378"/>
                <a:gd name="T44" fmla="*/ 1131 w 1407"/>
                <a:gd name="T45" fmla="*/ 1024 h 1378"/>
                <a:gd name="T46" fmla="*/ 1169 w 1407"/>
                <a:gd name="T47" fmla="*/ 1028 h 1378"/>
                <a:gd name="T48" fmla="*/ 1127 w 1407"/>
                <a:gd name="T49" fmla="*/ 1052 h 1378"/>
                <a:gd name="T50" fmla="*/ 1233 w 1407"/>
                <a:gd name="T51" fmla="*/ 1002 h 1378"/>
                <a:gd name="T52" fmla="*/ 1259 w 1407"/>
                <a:gd name="T53" fmla="*/ 890 h 1378"/>
                <a:gd name="T54" fmla="*/ 1271 w 1407"/>
                <a:gd name="T55" fmla="*/ 910 h 1378"/>
                <a:gd name="T56" fmla="*/ 1269 w 1407"/>
                <a:gd name="T57" fmla="*/ 924 h 1378"/>
                <a:gd name="T58" fmla="*/ 1373 w 1407"/>
                <a:gd name="T59" fmla="*/ 896 h 1378"/>
                <a:gd name="T60" fmla="*/ 1379 w 1407"/>
                <a:gd name="T61" fmla="*/ 860 h 1378"/>
                <a:gd name="T62" fmla="*/ 1387 w 1407"/>
                <a:gd name="T63" fmla="*/ 822 h 1378"/>
                <a:gd name="T64" fmla="*/ 1383 w 1407"/>
                <a:gd name="T65" fmla="*/ 788 h 1378"/>
                <a:gd name="T66" fmla="*/ 1405 w 1407"/>
                <a:gd name="T67" fmla="*/ 740 h 1378"/>
                <a:gd name="T68" fmla="*/ 1401 w 1407"/>
                <a:gd name="T69" fmla="*/ 720 h 1378"/>
                <a:gd name="T70" fmla="*/ 1401 w 1407"/>
                <a:gd name="T71" fmla="*/ 708 h 1378"/>
                <a:gd name="T72" fmla="*/ 1391 w 1407"/>
                <a:gd name="T73" fmla="*/ 684 h 1378"/>
                <a:gd name="T74" fmla="*/ 1371 w 1407"/>
                <a:gd name="T75" fmla="*/ 658 h 1378"/>
                <a:gd name="T76" fmla="*/ 1347 w 1407"/>
                <a:gd name="T77" fmla="*/ 606 h 1378"/>
                <a:gd name="T78" fmla="*/ 1309 w 1407"/>
                <a:gd name="T79" fmla="*/ 408 h 1378"/>
                <a:gd name="T80" fmla="*/ 1249 w 1407"/>
                <a:gd name="T81" fmla="*/ 370 h 1378"/>
                <a:gd name="T82" fmla="*/ 1189 w 1407"/>
                <a:gd name="T83" fmla="*/ 368 h 1378"/>
                <a:gd name="T84" fmla="*/ 1165 w 1407"/>
                <a:gd name="T85" fmla="*/ 372 h 1378"/>
                <a:gd name="T86" fmla="*/ 1119 w 1407"/>
                <a:gd name="T87" fmla="*/ 382 h 1378"/>
                <a:gd name="T88" fmla="*/ 1100 w 1407"/>
                <a:gd name="T89" fmla="*/ 380 h 1378"/>
                <a:gd name="T90" fmla="*/ 1030 w 1407"/>
                <a:gd name="T91" fmla="*/ 370 h 1378"/>
                <a:gd name="T92" fmla="*/ 1016 w 1407"/>
                <a:gd name="T93" fmla="*/ 376 h 1378"/>
                <a:gd name="T94" fmla="*/ 988 w 1407"/>
                <a:gd name="T95" fmla="*/ 362 h 1378"/>
                <a:gd name="T96" fmla="*/ 970 w 1407"/>
                <a:gd name="T97" fmla="*/ 350 h 1378"/>
                <a:gd name="T98" fmla="*/ 938 w 1407"/>
                <a:gd name="T99" fmla="*/ 350 h 1378"/>
                <a:gd name="T100" fmla="*/ 896 w 1407"/>
                <a:gd name="T101" fmla="*/ 328 h 1378"/>
                <a:gd name="T102" fmla="*/ 856 w 1407"/>
                <a:gd name="T103" fmla="*/ 328 h 1378"/>
                <a:gd name="T104" fmla="*/ 810 w 1407"/>
                <a:gd name="T105" fmla="*/ 300 h 1378"/>
                <a:gd name="T106" fmla="*/ 774 w 1407"/>
                <a:gd name="T107" fmla="*/ 290 h 1378"/>
                <a:gd name="T108" fmla="*/ 728 w 1407"/>
                <a:gd name="T109" fmla="*/ 268 h 1378"/>
                <a:gd name="T110" fmla="*/ 384 w 1407"/>
                <a:gd name="T111" fmla="*/ 570 h 13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07" h="1378">
                  <a:moveTo>
                    <a:pt x="4" y="552"/>
                  </a:moveTo>
                  <a:lnTo>
                    <a:pt x="30" y="572"/>
                  </a:lnTo>
                  <a:lnTo>
                    <a:pt x="42" y="598"/>
                  </a:lnTo>
                  <a:lnTo>
                    <a:pt x="64" y="612"/>
                  </a:lnTo>
                  <a:lnTo>
                    <a:pt x="80" y="638"/>
                  </a:lnTo>
                  <a:lnTo>
                    <a:pt x="168" y="722"/>
                  </a:lnTo>
                  <a:lnTo>
                    <a:pt x="186" y="824"/>
                  </a:lnTo>
                  <a:lnTo>
                    <a:pt x="210" y="866"/>
                  </a:lnTo>
                  <a:lnTo>
                    <a:pt x="290" y="938"/>
                  </a:lnTo>
                  <a:lnTo>
                    <a:pt x="336" y="950"/>
                  </a:lnTo>
                  <a:lnTo>
                    <a:pt x="398" y="854"/>
                  </a:lnTo>
                  <a:lnTo>
                    <a:pt x="422" y="848"/>
                  </a:lnTo>
                  <a:lnTo>
                    <a:pt x="442" y="854"/>
                  </a:lnTo>
                  <a:lnTo>
                    <a:pt x="532" y="858"/>
                  </a:lnTo>
                  <a:lnTo>
                    <a:pt x="610" y="950"/>
                  </a:lnTo>
                  <a:lnTo>
                    <a:pt x="644" y="1046"/>
                  </a:lnTo>
                  <a:lnTo>
                    <a:pt x="676" y="1084"/>
                  </a:lnTo>
                  <a:lnTo>
                    <a:pt x="692" y="1122"/>
                  </a:lnTo>
                  <a:lnTo>
                    <a:pt x="726" y="1148"/>
                  </a:lnTo>
                  <a:lnTo>
                    <a:pt x="752" y="1246"/>
                  </a:lnTo>
                  <a:lnTo>
                    <a:pt x="786" y="1300"/>
                  </a:lnTo>
                  <a:lnTo>
                    <a:pt x="820" y="1324"/>
                  </a:lnTo>
                  <a:lnTo>
                    <a:pt x="850" y="1330"/>
                  </a:lnTo>
                  <a:lnTo>
                    <a:pt x="880" y="1348"/>
                  </a:lnTo>
                  <a:lnTo>
                    <a:pt x="936" y="1354"/>
                  </a:lnTo>
                  <a:lnTo>
                    <a:pt x="974" y="1374"/>
                  </a:lnTo>
                  <a:lnTo>
                    <a:pt x="1010" y="1378"/>
                  </a:lnTo>
                  <a:lnTo>
                    <a:pt x="1012" y="1372"/>
                  </a:lnTo>
                  <a:lnTo>
                    <a:pt x="1004" y="1366"/>
                  </a:lnTo>
                  <a:lnTo>
                    <a:pt x="990" y="1328"/>
                  </a:lnTo>
                  <a:lnTo>
                    <a:pt x="988" y="1324"/>
                  </a:lnTo>
                  <a:lnTo>
                    <a:pt x="976" y="1250"/>
                  </a:lnTo>
                  <a:lnTo>
                    <a:pt x="984" y="1244"/>
                  </a:lnTo>
                  <a:lnTo>
                    <a:pt x="986" y="1220"/>
                  </a:lnTo>
                  <a:lnTo>
                    <a:pt x="984" y="1216"/>
                  </a:lnTo>
                  <a:lnTo>
                    <a:pt x="970" y="1214"/>
                  </a:lnTo>
                  <a:lnTo>
                    <a:pt x="964" y="1210"/>
                  </a:lnTo>
                  <a:lnTo>
                    <a:pt x="968" y="1202"/>
                  </a:lnTo>
                  <a:lnTo>
                    <a:pt x="982" y="1202"/>
                  </a:lnTo>
                  <a:lnTo>
                    <a:pt x="988" y="1208"/>
                  </a:lnTo>
                  <a:lnTo>
                    <a:pt x="998" y="1202"/>
                  </a:lnTo>
                  <a:lnTo>
                    <a:pt x="1004" y="1160"/>
                  </a:lnTo>
                  <a:lnTo>
                    <a:pt x="992" y="1140"/>
                  </a:lnTo>
                  <a:lnTo>
                    <a:pt x="1022" y="1134"/>
                  </a:lnTo>
                  <a:lnTo>
                    <a:pt x="1032" y="1114"/>
                  </a:lnTo>
                  <a:lnTo>
                    <a:pt x="1032" y="1110"/>
                  </a:lnTo>
                  <a:lnTo>
                    <a:pt x="1020" y="1112"/>
                  </a:lnTo>
                  <a:lnTo>
                    <a:pt x="1020" y="1102"/>
                  </a:lnTo>
                  <a:lnTo>
                    <a:pt x="1040" y="1092"/>
                  </a:lnTo>
                  <a:lnTo>
                    <a:pt x="1048" y="1092"/>
                  </a:lnTo>
                  <a:lnTo>
                    <a:pt x="1060" y="1080"/>
                  </a:lnTo>
                  <a:lnTo>
                    <a:pt x="1062" y="1072"/>
                  </a:lnTo>
                  <a:lnTo>
                    <a:pt x="1066" y="1068"/>
                  </a:lnTo>
                  <a:lnTo>
                    <a:pt x="1086" y="1066"/>
                  </a:lnTo>
                  <a:lnTo>
                    <a:pt x="1094" y="1062"/>
                  </a:lnTo>
                  <a:lnTo>
                    <a:pt x="1096" y="1052"/>
                  </a:lnTo>
                  <a:lnTo>
                    <a:pt x="1084" y="1042"/>
                  </a:lnTo>
                  <a:lnTo>
                    <a:pt x="1084" y="1034"/>
                  </a:lnTo>
                  <a:lnTo>
                    <a:pt x="1088" y="1028"/>
                  </a:lnTo>
                  <a:lnTo>
                    <a:pt x="1098" y="1032"/>
                  </a:lnTo>
                  <a:lnTo>
                    <a:pt x="1104" y="1038"/>
                  </a:lnTo>
                  <a:lnTo>
                    <a:pt x="1106" y="1036"/>
                  </a:lnTo>
                  <a:lnTo>
                    <a:pt x="1106" y="1028"/>
                  </a:lnTo>
                  <a:lnTo>
                    <a:pt x="1108" y="1024"/>
                  </a:lnTo>
                  <a:lnTo>
                    <a:pt x="1114" y="1026"/>
                  </a:lnTo>
                  <a:lnTo>
                    <a:pt x="1117" y="1036"/>
                  </a:lnTo>
                  <a:lnTo>
                    <a:pt x="1121" y="1036"/>
                  </a:lnTo>
                  <a:lnTo>
                    <a:pt x="1127" y="1032"/>
                  </a:lnTo>
                  <a:lnTo>
                    <a:pt x="1131" y="1024"/>
                  </a:lnTo>
                  <a:lnTo>
                    <a:pt x="1133" y="1022"/>
                  </a:lnTo>
                  <a:lnTo>
                    <a:pt x="1137" y="1038"/>
                  </a:lnTo>
                  <a:lnTo>
                    <a:pt x="1169" y="1028"/>
                  </a:lnTo>
                  <a:lnTo>
                    <a:pt x="1175" y="1030"/>
                  </a:lnTo>
                  <a:lnTo>
                    <a:pt x="1173" y="1032"/>
                  </a:lnTo>
                  <a:lnTo>
                    <a:pt x="1127" y="1052"/>
                  </a:lnTo>
                  <a:lnTo>
                    <a:pt x="1123" y="1058"/>
                  </a:lnTo>
                  <a:lnTo>
                    <a:pt x="1127" y="1060"/>
                  </a:lnTo>
                  <a:lnTo>
                    <a:pt x="1233" y="1002"/>
                  </a:lnTo>
                  <a:lnTo>
                    <a:pt x="1251" y="960"/>
                  </a:lnTo>
                  <a:lnTo>
                    <a:pt x="1253" y="896"/>
                  </a:lnTo>
                  <a:lnTo>
                    <a:pt x="1259" y="890"/>
                  </a:lnTo>
                  <a:lnTo>
                    <a:pt x="1265" y="886"/>
                  </a:lnTo>
                  <a:lnTo>
                    <a:pt x="1271" y="886"/>
                  </a:lnTo>
                  <a:lnTo>
                    <a:pt x="1271" y="910"/>
                  </a:lnTo>
                  <a:lnTo>
                    <a:pt x="1285" y="910"/>
                  </a:lnTo>
                  <a:lnTo>
                    <a:pt x="1283" y="920"/>
                  </a:lnTo>
                  <a:lnTo>
                    <a:pt x="1269" y="924"/>
                  </a:lnTo>
                  <a:lnTo>
                    <a:pt x="1275" y="926"/>
                  </a:lnTo>
                  <a:lnTo>
                    <a:pt x="1337" y="898"/>
                  </a:lnTo>
                  <a:lnTo>
                    <a:pt x="1373" y="896"/>
                  </a:lnTo>
                  <a:lnTo>
                    <a:pt x="1361" y="882"/>
                  </a:lnTo>
                  <a:lnTo>
                    <a:pt x="1373" y="872"/>
                  </a:lnTo>
                  <a:lnTo>
                    <a:pt x="1379" y="860"/>
                  </a:lnTo>
                  <a:lnTo>
                    <a:pt x="1385" y="850"/>
                  </a:lnTo>
                  <a:lnTo>
                    <a:pt x="1389" y="840"/>
                  </a:lnTo>
                  <a:lnTo>
                    <a:pt x="1387" y="822"/>
                  </a:lnTo>
                  <a:lnTo>
                    <a:pt x="1381" y="814"/>
                  </a:lnTo>
                  <a:lnTo>
                    <a:pt x="1387" y="802"/>
                  </a:lnTo>
                  <a:lnTo>
                    <a:pt x="1383" y="788"/>
                  </a:lnTo>
                  <a:lnTo>
                    <a:pt x="1401" y="754"/>
                  </a:lnTo>
                  <a:lnTo>
                    <a:pt x="1401" y="746"/>
                  </a:lnTo>
                  <a:lnTo>
                    <a:pt x="1405" y="740"/>
                  </a:lnTo>
                  <a:lnTo>
                    <a:pt x="1401" y="732"/>
                  </a:lnTo>
                  <a:lnTo>
                    <a:pt x="1407" y="728"/>
                  </a:lnTo>
                  <a:lnTo>
                    <a:pt x="1401" y="720"/>
                  </a:lnTo>
                  <a:lnTo>
                    <a:pt x="1403" y="708"/>
                  </a:lnTo>
                  <a:lnTo>
                    <a:pt x="1401" y="708"/>
                  </a:lnTo>
                  <a:lnTo>
                    <a:pt x="1397" y="706"/>
                  </a:lnTo>
                  <a:lnTo>
                    <a:pt x="1389" y="692"/>
                  </a:lnTo>
                  <a:lnTo>
                    <a:pt x="1391" y="684"/>
                  </a:lnTo>
                  <a:lnTo>
                    <a:pt x="1381" y="672"/>
                  </a:lnTo>
                  <a:lnTo>
                    <a:pt x="1383" y="668"/>
                  </a:lnTo>
                  <a:lnTo>
                    <a:pt x="1371" y="658"/>
                  </a:lnTo>
                  <a:lnTo>
                    <a:pt x="1373" y="644"/>
                  </a:lnTo>
                  <a:lnTo>
                    <a:pt x="1371" y="632"/>
                  </a:lnTo>
                  <a:lnTo>
                    <a:pt x="1347" y="606"/>
                  </a:lnTo>
                  <a:lnTo>
                    <a:pt x="1345" y="410"/>
                  </a:lnTo>
                  <a:lnTo>
                    <a:pt x="1331" y="404"/>
                  </a:lnTo>
                  <a:lnTo>
                    <a:pt x="1309" y="408"/>
                  </a:lnTo>
                  <a:lnTo>
                    <a:pt x="1301" y="398"/>
                  </a:lnTo>
                  <a:lnTo>
                    <a:pt x="1259" y="384"/>
                  </a:lnTo>
                  <a:lnTo>
                    <a:pt x="1249" y="370"/>
                  </a:lnTo>
                  <a:lnTo>
                    <a:pt x="1223" y="358"/>
                  </a:lnTo>
                  <a:lnTo>
                    <a:pt x="1211" y="370"/>
                  </a:lnTo>
                  <a:lnTo>
                    <a:pt x="1189" y="368"/>
                  </a:lnTo>
                  <a:lnTo>
                    <a:pt x="1183" y="360"/>
                  </a:lnTo>
                  <a:lnTo>
                    <a:pt x="1165" y="366"/>
                  </a:lnTo>
                  <a:lnTo>
                    <a:pt x="1165" y="372"/>
                  </a:lnTo>
                  <a:lnTo>
                    <a:pt x="1147" y="366"/>
                  </a:lnTo>
                  <a:lnTo>
                    <a:pt x="1125" y="374"/>
                  </a:lnTo>
                  <a:lnTo>
                    <a:pt x="1119" y="382"/>
                  </a:lnTo>
                  <a:lnTo>
                    <a:pt x="1112" y="382"/>
                  </a:lnTo>
                  <a:lnTo>
                    <a:pt x="1108" y="390"/>
                  </a:lnTo>
                  <a:lnTo>
                    <a:pt x="1100" y="380"/>
                  </a:lnTo>
                  <a:lnTo>
                    <a:pt x="1070" y="370"/>
                  </a:lnTo>
                  <a:lnTo>
                    <a:pt x="1060" y="360"/>
                  </a:lnTo>
                  <a:lnTo>
                    <a:pt x="1030" y="370"/>
                  </a:lnTo>
                  <a:lnTo>
                    <a:pt x="1032" y="374"/>
                  </a:lnTo>
                  <a:lnTo>
                    <a:pt x="1024" y="386"/>
                  </a:lnTo>
                  <a:lnTo>
                    <a:pt x="1016" y="376"/>
                  </a:lnTo>
                  <a:lnTo>
                    <a:pt x="1016" y="364"/>
                  </a:lnTo>
                  <a:lnTo>
                    <a:pt x="992" y="372"/>
                  </a:lnTo>
                  <a:lnTo>
                    <a:pt x="988" y="362"/>
                  </a:lnTo>
                  <a:lnTo>
                    <a:pt x="976" y="362"/>
                  </a:lnTo>
                  <a:lnTo>
                    <a:pt x="976" y="354"/>
                  </a:lnTo>
                  <a:lnTo>
                    <a:pt x="970" y="350"/>
                  </a:lnTo>
                  <a:lnTo>
                    <a:pt x="946" y="366"/>
                  </a:lnTo>
                  <a:lnTo>
                    <a:pt x="936" y="362"/>
                  </a:lnTo>
                  <a:lnTo>
                    <a:pt x="938" y="350"/>
                  </a:lnTo>
                  <a:lnTo>
                    <a:pt x="924" y="344"/>
                  </a:lnTo>
                  <a:lnTo>
                    <a:pt x="924" y="330"/>
                  </a:lnTo>
                  <a:lnTo>
                    <a:pt x="896" y="328"/>
                  </a:lnTo>
                  <a:lnTo>
                    <a:pt x="886" y="338"/>
                  </a:lnTo>
                  <a:lnTo>
                    <a:pt x="872" y="326"/>
                  </a:lnTo>
                  <a:lnTo>
                    <a:pt x="856" y="328"/>
                  </a:lnTo>
                  <a:lnTo>
                    <a:pt x="832" y="316"/>
                  </a:lnTo>
                  <a:lnTo>
                    <a:pt x="812" y="316"/>
                  </a:lnTo>
                  <a:lnTo>
                    <a:pt x="810" y="300"/>
                  </a:lnTo>
                  <a:lnTo>
                    <a:pt x="794" y="284"/>
                  </a:lnTo>
                  <a:lnTo>
                    <a:pt x="788" y="294"/>
                  </a:lnTo>
                  <a:lnTo>
                    <a:pt x="774" y="290"/>
                  </a:lnTo>
                  <a:lnTo>
                    <a:pt x="764" y="292"/>
                  </a:lnTo>
                  <a:lnTo>
                    <a:pt x="740" y="268"/>
                  </a:lnTo>
                  <a:lnTo>
                    <a:pt x="728" y="268"/>
                  </a:lnTo>
                  <a:lnTo>
                    <a:pt x="740" y="22"/>
                  </a:lnTo>
                  <a:lnTo>
                    <a:pt x="432" y="0"/>
                  </a:lnTo>
                  <a:lnTo>
                    <a:pt x="384" y="570"/>
                  </a:lnTo>
                  <a:lnTo>
                    <a:pt x="0" y="530"/>
                  </a:lnTo>
                  <a:lnTo>
                    <a:pt x="4" y="552"/>
                  </a:lnTo>
                  <a:close/>
                </a:path>
              </a:pathLst>
            </a:custGeom>
            <a:solidFill>
              <a:srgbClr val="00E29C"/>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87" name="Freeform 674"/>
            <p:cNvSpPr>
              <a:spLocks/>
            </p:cNvSpPr>
            <p:nvPr/>
          </p:nvSpPr>
          <p:spPr bwMode="auto">
            <a:xfrm>
              <a:off x="3157" y="1668"/>
              <a:ext cx="398" cy="707"/>
            </a:xfrm>
            <a:custGeom>
              <a:avLst/>
              <a:gdLst>
                <a:gd name="T0" fmla="*/ 334 w 398"/>
                <a:gd name="T1" fmla="*/ 0 h 707"/>
                <a:gd name="T2" fmla="*/ 90 w 398"/>
                <a:gd name="T3" fmla="*/ 28 h 707"/>
                <a:gd name="T4" fmla="*/ 116 w 398"/>
                <a:gd name="T5" fmla="*/ 58 h 707"/>
                <a:gd name="T6" fmla="*/ 116 w 398"/>
                <a:gd name="T7" fmla="*/ 96 h 707"/>
                <a:gd name="T8" fmla="*/ 102 w 398"/>
                <a:gd name="T9" fmla="*/ 126 h 707"/>
                <a:gd name="T10" fmla="*/ 38 w 398"/>
                <a:gd name="T11" fmla="*/ 152 h 707"/>
                <a:gd name="T12" fmla="*/ 48 w 398"/>
                <a:gd name="T13" fmla="*/ 190 h 707"/>
                <a:gd name="T14" fmla="*/ 38 w 398"/>
                <a:gd name="T15" fmla="*/ 224 h 707"/>
                <a:gd name="T16" fmla="*/ 8 w 398"/>
                <a:gd name="T17" fmla="*/ 260 h 707"/>
                <a:gd name="T18" fmla="*/ 4 w 398"/>
                <a:gd name="T19" fmla="*/ 286 h 707"/>
                <a:gd name="T20" fmla="*/ 16 w 398"/>
                <a:gd name="T21" fmla="*/ 368 h 707"/>
                <a:gd name="T22" fmla="*/ 50 w 398"/>
                <a:gd name="T23" fmla="*/ 402 h 707"/>
                <a:gd name="T24" fmla="*/ 86 w 398"/>
                <a:gd name="T25" fmla="*/ 460 h 707"/>
                <a:gd name="T26" fmla="*/ 100 w 398"/>
                <a:gd name="T27" fmla="*/ 472 h 707"/>
                <a:gd name="T28" fmla="*/ 128 w 398"/>
                <a:gd name="T29" fmla="*/ 464 h 707"/>
                <a:gd name="T30" fmla="*/ 142 w 398"/>
                <a:gd name="T31" fmla="*/ 478 h 707"/>
                <a:gd name="T32" fmla="*/ 138 w 398"/>
                <a:gd name="T33" fmla="*/ 502 h 707"/>
                <a:gd name="T34" fmla="*/ 124 w 398"/>
                <a:gd name="T35" fmla="*/ 553 h 707"/>
                <a:gd name="T36" fmla="*/ 168 w 398"/>
                <a:gd name="T37" fmla="*/ 585 h 707"/>
                <a:gd name="T38" fmla="*/ 210 w 398"/>
                <a:gd name="T39" fmla="*/ 633 h 707"/>
                <a:gd name="T40" fmla="*/ 212 w 398"/>
                <a:gd name="T41" fmla="*/ 671 h 707"/>
                <a:gd name="T42" fmla="*/ 228 w 398"/>
                <a:gd name="T43" fmla="*/ 697 h 707"/>
                <a:gd name="T44" fmla="*/ 236 w 398"/>
                <a:gd name="T45" fmla="*/ 693 h 707"/>
                <a:gd name="T46" fmla="*/ 248 w 398"/>
                <a:gd name="T47" fmla="*/ 705 h 707"/>
                <a:gd name="T48" fmla="*/ 250 w 398"/>
                <a:gd name="T49" fmla="*/ 693 h 707"/>
                <a:gd name="T50" fmla="*/ 314 w 398"/>
                <a:gd name="T51" fmla="*/ 689 h 707"/>
                <a:gd name="T52" fmla="*/ 314 w 398"/>
                <a:gd name="T53" fmla="*/ 661 h 707"/>
                <a:gd name="T54" fmla="*/ 354 w 398"/>
                <a:gd name="T55" fmla="*/ 633 h 707"/>
                <a:gd name="T56" fmla="*/ 356 w 398"/>
                <a:gd name="T57" fmla="*/ 591 h 707"/>
                <a:gd name="T58" fmla="*/ 350 w 398"/>
                <a:gd name="T59" fmla="*/ 591 h 707"/>
                <a:gd name="T60" fmla="*/ 348 w 398"/>
                <a:gd name="T61" fmla="*/ 581 h 707"/>
                <a:gd name="T62" fmla="*/ 352 w 398"/>
                <a:gd name="T63" fmla="*/ 561 h 707"/>
                <a:gd name="T64" fmla="*/ 354 w 398"/>
                <a:gd name="T65" fmla="*/ 555 h 707"/>
                <a:gd name="T66" fmla="*/ 356 w 398"/>
                <a:gd name="T67" fmla="*/ 537 h 707"/>
                <a:gd name="T68" fmla="*/ 370 w 398"/>
                <a:gd name="T69" fmla="*/ 529 h 707"/>
                <a:gd name="T70" fmla="*/ 388 w 398"/>
                <a:gd name="T71" fmla="*/ 502 h 707"/>
                <a:gd name="T72" fmla="*/ 398 w 398"/>
                <a:gd name="T73" fmla="*/ 470 h 707"/>
                <a:gd name="T74" fmla="*/ 394 w 398"/>
                <a:gd name="T75" fmla="*/ 444 h 707"/>
                <a:gd name="T76" fmla="*/ 386 w 398"/>
                <a:gd name="T77" fmla="*/ 412 h 707"/>
                <a:gd name="T78" fmla="*/ 392 w 398"/>
                <a:gd name="T79" fmla="*/ 390 h 707"/>
                <a:gd name="T80" fmla="*/ 336 w 398"/>
                <a:gd name="T81" fmla="*/ 24 h 7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98" h="707">
                  <a:moveTo>
                    <a:pt x="336" y="24"/>
                  </a:moveTo>
                  <a:lnTo>
                    <a:pt x="334" y="0"/>
                  </a:lnTo>
                  <a:lnTo>
                    <a:pt x="70" y="16"/>
                  </a:lnTo>
                  <a:lnTo>
                    <a:pt x="90" y="28"/>
                  </a:lnTo>
                  <a:lnTo>
                    <a:pt x="94" y="42"/>
                  </a:lnTo>
                  <a:lnTo>
                    <a:pt x="116" y="58"/>
                  </a:lnTo>
                  <a:lnTo>
                    <a:pt x="120" y="74"/>
                  </a:lnTo>
                  <a:lnTo>
                    <a:pt x="116" y="96"/>
                  </a:lnTo>
                  <a:lnTo>
                    <a:pt x="106" y="106"/>
                  </a:lnTo>
                  <a:lnTo>
                    <a:pt x="102" y="126"/>
                  </a:lnTo>
                  <a:lnTo>
                    <a:pt x="72" y="144"/>
                  </a:lnTo>
                  <a:lnTo>
                    <a:pt x="38" y="152"/>
                  </a:lnTo>
                  <a:lnTo>
                    <a:pt x="34" y="174"/>
                  </a:lnTo>
                  <a:lnTo>
                    <a:pt x="48" y="190"/>
                  </a:lnTo>
                  <a:lnTo>
                    <a:pt x="50" y="208"/>
                  </a:lnTo>
                  <a:lnTo>
                    <a:pt x="38" y="224"/>
                  </a:lnTo>
                  <a:lnTo>
                    <a:pt x="34" y="246"/>
                  </a:lnTo>
                  <a:lnTo>
                    <a:pt x="8" y="260"/>
                  </a:lnTo>
                  <a:lnTo>
                    <a:pt x="12" y="280"/>
                  </a:lnTo>
                  <a:lnTo>
                    <a:pt x="4" y="286"/>
                  </a:lnTo>
                  <a:lnTo>
                    <a:pt x="0" y="318"/>
                  </a:lnTo>
                  <a:lnTo>
                    <a:pt x="16" y="368"/>
                  </a:lnTo>
                  <a:lnTo>
                    <a:pt x="44" y="390"/>
                  </a:lnTo>
                  <a:lnTo>
                    <a:pt x="50" y="402"/>
                  </a:lnTo>
                  <a:lnTo>
                    <a:pt x="74" y="420"/>
                  </a:lnTo>
                  <a:lnTo>
                    <a:pt x="86" y="460"/>
                  </a:lnTo>
                  <a:lnTo>
                    <a:pt x="92" y="470"/>
                  </a:lnTo>
                  <a:lnTo>
                    <a:pt x="100" y="472"/>
                  </a:lnTo>
                  <a:lnTo>
                    <a:pt x="110" y="460"/>
                  </a:lnTo>
                  <a:lnTo>
                    <a:pt x="128" y="464"/>
                  </a:lnTo>
                  <a:lnTo>
                    <a:pt x="142" y="474"/>
                  </a:lnTo>
                  <a:lnTo>
                    <a:pt x="142" y="478"/>
                  </a:lnTo>
                  <a:lnTo>
                    <a:pt x="136" y="490"/>
                  </a:lnTo>
                  <a:lnTo>
                    <a:pt x="138" y="502"/>
                  </a:lnTo>
                  <a:lnTo>
                    <a:pt x="120" y="537"/>
                  </a:lnTo>
                  <a:lnTo>
                    <a:pt x="124" y="553"/>
                  </a:lnTo>
                  <a:lnTo>
                    <a:pt x="156" y="583"/>
                  </a:lnTo>
                  <a:lnTo>
                    <a:pt x="168" y="585"/>
                  </a:lnTo>
                  <a:lnTo>
                    <a:pt x="210" y="617"/>
                  </a:lnTo>
                  <a:lnTo>
                    <a:pt x="210" y="633"/>
                  </a:lnTo>
                  <a:lnTo>
                    <a:pt x="220" y="651"/>
                  </a:lnTo>
                  <a:lnTo>
                    <a:pt x="212" y="671"/>
                  </a:lnTo>
                  <a:lnTo>
                    <a:pt x="218" y="673"/>
                  </a:lnTo>
                  <a:lnTo>
                    <a:pt x="228" y="697"/>
                  </a:lnTo>
                  <a:lnTo>
                    <a:pt x="240" y="703"/>
                  </a:lnTo>
                  <a:lnTo>
                    <a:pt x="236" y="693"/>
                  </a:lnTo>
                  <a:lnTo>
                    <a:pt x="240" y="691"/>
                  </a:lnTo>
                  <a:lnTo>
                    <a:pt x="248" y="705"/>
                  </a:lnTo>
                  <a:lnTo>
                    <a:pt x="256" y="707"/>
                  </a:lnTo>
                  <a:lnTo>
                    <a:pt x="250" y="693"/>
                  </a:lnTo>
                  <a:lnTo>
                    <a:pt x="266" y="673"/>
                  </a:lnTo>
                  <a:lnTo>
                    <a:pt x="314" y="689"/>
                  </a:lnTo>
                  <a:lnTo>
                    <a:pt x="324" y="679"/>
                  </a:lnTo>
                  <a:lnTo>
                    <a:pt x="314" y="661"/>
                  </a:lnTo>
                  <a:lnTo>
                    <a:pt x="316" y="647"/>
                  </a:lnTo>
                  <a:lnTo>
                    <a:pt x="354" y="633"/>
                  </a:lnTo>
                  <a:lnTo>
                    <a:pt x="346" y="611"/>
                  </a:lnTo>
                  <a:lnTo>
                    <a:pt x="356" y="591"/>
                  </a:lnTo>
                  <a:lnTo>
                    <a:pt x="354" y="591"/>
                  </a:lnTo>
                  <a:lnTo>
                    <a:pt x="350" y="591"/>
                  </a:lnTo>
                  <a:lnTo>
                    <a:pt x="356" y="587"/>
                  </a:lnTo>
                  <a:lnTo>
                    <a:pt x="348" y="581"/>
                  </a:lnTo>
                  <a:lnTo>
                    <a:pt x="356" y="581"/>
                  </a:lnTo>
                  <a:lnTo>
                    <a:pt x="352" y="561"/>
                  </a:lnTo>
                  <a:lnTo>
                    <a:pt x="360" y="557"/>
                  </a:lnTo>
                  <a:lnTo>
                    <a:pt x="354" y="555"/>
                  </a:lnTo>
                  <a:lnTo>
                    <a:pt x="364" y="549"/>
                  </a:lnTo>
                  <a:lnTo>
                    <a:pt x="356" y="537"/>
                  </a:lnTo>
                  <a:lnTo>
                    <a:pt x="360" y="529"/>
                  </a:lnTo>
                  <a:lnTo>
                    <a:pt x="370" y="529"/>
                  </a:lnTo>
                  <a:lnTo>
                    <a:pt x="378" y="508"/>
                  </a:lnTo>
                  <a:lnTo>
                    <a:pt x="388" y="502"/>
                  </a:lnTo>
                  <a:lnTo>
                    <a:pt x="386" y="494"/>
                  </a:lnTo>
                  <a:lnTo>
                    <a:pt x="398" y="470"/>
                  </a:lnTo>
                  <a:lnTo>
                    <a:pt x="392" y="454"/>
                  </a:lnTo>
                  <a:lnTo>
                    <a:pt x="394" y="444"/>
                  </a:lnTo>
                  <a:lnTo>
                    <a:pt x="380" y="424"/>
                  </a:lnTo>
                  <a:lnTo>
                    <a:pt x="386" y="412"/>
                  </a:lnTo>
                  <a:lnTo>
                    <a:pt x="382" y="400"/>
                  </a:lnTo>
                  <a:lnTo>
                    <a:pt x="392" y="390"/>
                  </a:lnTo>
                  <a:lnTo>
                    <a:pt x="368" y="92"/>
                  </a:lnTo>
                  <a:lnTo>
                    <a:pt x="336" y="24"/>
                  </a:lnTo>
                  <a:close/>
                </a:path>
              </a:pathLst>
            </a:custGeom>
            <a:solidFill>
              <a:srgbClr val="6DFFA5"/>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88" name="Freeform 675"/>
            <p:cNvSpPr>
              <a:spLocks/>
            </p:cNvSpPr>
            <p:nvPr/>
          </p:nvSpPr>
          <p:spPr bwMode="auto">
            <a:xfrm>
              <a:off x="3779" y="1652"/>
              <a:ext cx="422" cy="478"/>
            </a:xfrm>
            <a:custGeom>
              <a:avLst/>
              <a:gdLst>
                <a:gd name="T0" fmla="*/ 372 w 422"/>
                <a:gd name="T1" fmla="*/ 8 h 478"/>
                <a:gd name="T2" fmla="*/ 286 w 422"/>
                <a:gd name="T3" fmla="*/ 74 h 478"/>
                <a:gd name="T4" fmla="*/ 258 w 422"/>
                <a:gd name="T5" fmla="*/ 76 h 478"/>
                <a:gd name="T6" fmla="*/ 228 w 422"/>
                <a:gd name="T7" fmla="*/ 92 h 478"/>
                <a:gd name="T8" fmla="*/ 196 w 422"/>
                <a:gd name="T9" fmla="*/ 90 h 478"/>
                <a:gd name="T10" fmla="*/ 190 w 422"/>
                <a:gd name="T11" fmla="*/ 86 h 478"/>
                <a:gd name="T12" fmla="*/ 178 w 422"/>
                <a:gd name="T13" fmla="*/ 88 h 478"/>
                <a:gd name="T14" fmla="*/ 170 w 422"/>
                <a:gd name="T15" fmla="*/ 86 h 478"/>
                <a:gd name="T16" fmla="*/ 156 w 422"/>
                <a:gd name="T17" fmla="*/ 76 h 478"/>
                <a:gd name="T18" fmla="*/ 130 w 422"/>
                <a:gd name="T19" fmla="*/ 70 h 478"/>
                <a:gd name="T20" fmla="*/ 0 w 422"/>
                <a:gd name="T21" fmla="*/ 86 h 478"/>
                <a:gd name="T22" fmla="*/ 36 w 422"/>
                <a:gd name="T23" fmla="*/ 416 h 478"/>
                <a:gd name="T24" fmla="*/ 44 w 422"/>
                <a:gd name="T25" fmla="*/ 410 h 478"/>
                <a:gd name="T26" fmla="*/ 56 w 422"/>
                <a:gd name="T27" fmla="*/ 418 h 478"/>
                <a:gd name="T28" fmla="*/ 72 w 422"/>
                <a:gd name="T29" fmla="*/ 412 h 478"/>
                <a:gd name="T30" fmla="*/ 86 w 422"/>
                <a:gd name="T31" fmla="*/ 422 h 478"/>
                <a:gd name="T32" fmla="*/ 98 w 422"/>
                <a:gd name="T33" fmla="*/ 446 h 478"/>
                <a:gd name="T34" fmla="*/ 132 w 422"/>
                <a:gd name="T35" fmla="*/ 448 h 478"/>
                <a:gd name="T36" fmla="*/ 146 w 422"/>
                <a:gd name="T37" fmla="*/ 462 h 478"/>
                <a:gd name="T38" fmla="*/ 156 w 422"/>
                <a:gd name="T39" fmla="*/ 462 h 478"/>
                <a:gd name="T40" fmla="*/ 158 w 422"/>
                <a:gd name="T41" fmla="*/ 456 h 478"/>
                <a:gd name="T42" fmla="*/ 168 w 422"/>
                <a:gd name="T43" fmla="*/ 452 h 478"/>
                <a:gd name="T44" fmla="*/ 190 w 422"/>
                <a:gd name="T45" fmla="*/ 464 h 478"/>
                <a:gd name="T46" fmla="*/ 206 w 422"/>
                <a:gd name="T47" fmla="*/ 458 h 478"/>
                <a:gd name="T48" fmla="*/ 216 w 422"/>
                <a:gd name="T49" fmla="*/ 444 h 478"/>
                <a:gd name="T50" fmla="*/ 228 w 422"/>
                <a:gd name="T51" fmla="*/ 440 h 478"/>
                <a:gd name="T52" fmla="*/ 236 w 422"/>
                <a:gd name="T53" fmla="*/ 460 h 478"/>
                <a:gd name="T54" fmla="*/ 250 w 422"/>
                <a:gd name="T55" fmla="*/ 462 h 478"/>
                <a:gd name="T56" fmla="*/ 264 w 422"/>
                <a:gd name="T57" fmla="*/ 478 h 478"/>
                <a:gd name="T58" fmla="*/ 288 w 422"/>
                <a:gd name="T59" fmla="*/ 470 h 478"/>
                <a:gd name="T60" fmla="*/ 290 w 422"/>
                <a:gd name="T61" fmla="*/ 452 h 478"/>
                <a:gd name="T62" fmla="*/ 300 w 422"/>
                <a:gd name="T63" fmla="*/ 446 h 478"/>
                <a:gd name="T64" fmla="*/ 292 w 422"/>
                <a:gd name="T65" fmla="*/ 426 h 478"/>
                <a:gd name="T66" fmla="*/ 306 w 422"/>
                <a:gd name="T67" fmla="*/ 396 h 478"/>
                <a:gd name="T68" fmla="*/ 316 w 422"/>
                <a:gd name="T69" fmla="*/ 396 h 478"/>
                <a:gd name="T70" fmla="*/ 320 w 422"/>
                <a:gd name="T71" fmla="*/ 410 h 478"/>
                <a:gd name="T72" fmla="*/ 328 w 422"/>
                <a:gd name="T73" fmla="*/ 400 h 478"/>
                <a:gd name="T74" fmla="*/ 334 w 422"/>
                <a:gd name="T75" fmla="*/ 402 h 478"/>
                <a:gd name="T76" fmla="*/ 326 w 422"/>
                <a:gd name="T77" fmla="*/ 384 h 478"/>
                <a:gd name="T78" fmla="*/ 332 w 422"/>
                <a:gd name="T79" fmla="*/ 380 h 478"/>
                <a:gd name="T80" fmla="*/ 330 w 422"/>
                <a:gd name="T81" fmla="*/ 370 h 478"/>
                <a:gd name="T82" fmla="*/ 336 w 422"/>
                <a:gd name="T83" fmla="*/ 358 h 478"/>
                <a:gd name="T84" fmla="*/ 346 w 422"/>
                <a:gd name="T85" fmla="*/ 354 h 478"/>
                <a:gd name="T86" fmla="*/ 356 w 422"/>
                <a:gd name="T87" fmla="*/ 336 h 478"/>
                <a:gd name="T88" fmla="*/ 366 w 422"/>
                <a:gd name="T89" fmla="*/ 344 h 478"/>
                <a:gd name="T90" fmla="*/ 378 w 422"/>
                <a:gd name="T91" fmla="*/ 334 h 478"/>
                <a:gd name="T92" fmla="*/ 408 w 422"/>
                <a:gd name="T93" fmla="*/ 302 h 478"/>
                <a:gd name="T94" fmla="*/ 410 w 422"/>
                <a:gd name="T95" fmla="*/ 288 h 478"/>
                <a:gd name="T96" fmla="*/ 404 w 422"/>
                <a:gd name="T97" fmla="*/ 282 h 478"/>
                <a:gd name="T98" fmla="*/ 410 w 422"/>
                <a:gd name="T99" fmla="*/ 270 h 478"/>
                <a:gd name="T100" fmla="*/ 408 w 422"/>
                <a:gd name="T101" fmla="*/ 264 h 478"/>
                <a:gd name="T102" fmla="*/ 412 w 422"/>
                <a:gd name="T103" fmla="*/ 262 h 478"/>
                <a:gd name="T104" fmla="*/ 412 w 422"/>
                <a:gd name="T105" fmla="*/ 240 h 478"/>
                <a:gd name="T106" fmla="*/ 420 w 422"/>
                <a:gd name="T107" fmla="*/ 210 h 478"/>
                <a:gd name="T108" fmla="*/ 416 w 422"/>
                <a:gd name="T109" fmla="*/ 200 h 478"/>
                <a:gd name="T110" fmla="*/ 418 w 422"/>
                <a:gd name="T111" fmla="*/ 192 h 478"/>
                <a:gd name="T112" fmla="*/ 408 w 422"/>
                <a:gd name="T113" fmla="*/ 176 h 478"/>
                <a:gd name="T114" fmla="*/ 410 w 422"/>
                <a:gd name="T115" fmla="*/ 172 h 478"/>
                <a:gd name="T116" fmla="*/ 422 w 422"/>
                <a:gd name="T117" fmla="*/ 168 h 478"/>
                <a:gd name="T118" fmla="*/ 422 w 422"/>
                <a:gd name="T119" fmla="*/ 168 h 478"/>
                <a:gd name="T120" fmla="*/ 396 w 422"/>
                <a:gd name="T121" fmla="*/ 0 h 478"/>
                <a:gd name="T122" fmla="*/ 372 w 422"/>
                <a:gd name="T123" fmla="*/ 8 h 4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22" h="478">
                  <a:moveTo>
                    <a:pt x="372" y="8"/>
                  </a:moveTo>
                  <a:lnTo>
                    <a:pt x="286" y="74"/>
                  </a:lnTo>
                  <a:lnTo>
                    <a:pt x="258" y="76"/>
                  </a:lnTo>
                  <a:lnTo>
                    <a:pt x="228" y="92"/>
                  </a:lnTo>
                  <a:lnTo>
                    <a:pt x="196" y="90"/>
                  </a:lnTo>
                  <a:lnTo>
                    <a:pt x="190" y="86"/>
                  </a:lnTo>
                  <a:lnTo>
                    <a:pt x="178" y="88"/>
                  </a:lnTo>
                  <a:lnTo>
                    <a:pt x="170" y="86"/>
                  </a:lnTo>
                  <a:lnTo>
                    <a:pt x="156" y="76"/>
                  </a:lnTo>
                  <a:lnTo>
                    <a:pt x="130" y="70"/>
                  </a:lnTo>
                  <a:lnTo>
                    <a:pt x="0" y="86"/>
                  </a:lnTo>
                  <a:lnTo>
                    <a:pt x="36" y="416"/>
                  </a:lnTo>
                  <a:lnTo>
                    <a:pt x="44" y="410"/>
                  </a:lnTo>
                  <a:lnTo>
                    <a:pt x="56" y="418"/>
                  </a:lnTo>
                  <a:lnTo>
                    <a:pt x="72" y="412"/>
                  </a:lnTo>
                  <a:lnTo>
                    <a:pt x="86" y="422"/>
                  </a:lnTo>
                  <a:lnTo>
                    <a:pt x="98" y="446"/>
                  </a:lnTo>
                  <a:lnTo>
                    <a:pt x="132" y="448"/>
                  </a:lnTo>
                  <a:lnTo>
                    <a:pt x="146" y="462"/>
                  </a:lnTo>
                  <a:lnTo>
                    <a:pt x="156" y="462"/>
                  </a:lnTo>
                  <a:lnTo>
                    <a:pt x="158" y="456"/>
                  </a:lnTo>
                  <a:lnTo>
                    <a:pt x="168" y="452"/>
                  </a:lnTo>
                  <a:lnTo>
                    <a:pt x="190" y="464"/>
                  </a:lnTo>
                  <a:lnTo>
                    <a:pt x="206" y="458"/>
                  </a:lnTo>
                  <a:lnTo>
                    <a:pt x="216" y="444"/>
                  </a:lnTo>
                  <a:lnTo>
                    <a:pt x="228" y="440"/>
                  </a:lnTo>
                  <a:lnTo>
                    <a:pt x="236" y="460"/>
                  </a:lnTo>
                  <a:lnTo>
                    <a:pt x="250" y="462"/>
                  </a:lnTo>
                  <a:lnTo>
                    <a:pt x="264" y="478"/>
                  </a:lnTo>
                  <a:lnTo>
                    <a:pt x="288" y="470"/>
                  </a:lnTo>
                  <a:lnTo>
                    <a:pt x="290" y="452"/>
                  </a:lnTo>
                  <a:lnTo>
                    <a:pt x="300" y="446"/>
                  </a:lnTo>
                  <a:lnTo>
                    <a:pt x="292" y="426"/>
                  </a:lnTo>
                  <a:lnTo>
                    <a:pt x="306" y="396"/>
                  </a:lnTo>
                  <a:lnTo>
                    <a:pt x="316" y="396"/>
                  </a:lnTo>
                  <a:lnTo>
                    <a:pt x="320" y="410"/>
                  </a:lnTo>
                  <a:lnTo>
                    <a:pt x="328" y="400"/>
                  </a:lnTo>
                  <a:lnTo>
                    <a:pt x="334" y="402"/>
                  </a:lnTo>
                  <a:lnTo>
                    <a:pt x="326" y="384"/>
                  </a:lnTo>
                  <a:lnTo>
                    <a:pt x="332" y="380"/>
                  </a:lnTo>
                  <a:lnTo>
                    <a:pt x="330" y="370"/>
                  </a:lnTo>
                  <a:lnTo>
                    <a:pt x="336" y="358"/>
                  </a:lnTo>
                  <a:lnTo>
                    <a:pt x="346" y="354"/>
                  </a:lnTo>
                  <a:lnTo>
                    <a:pt x="356" y="336"/>
                  </a:lnTo>
                  <a:lnTo>
                    <a:pt x="366" y="344"/>
                  </a:lnTo>
                  <a:lnTo>
                    <a:pt x="378" y="334"/>
                  </a:lnTo>
                  <a:lnTo>
                    <a:pt x="408" y="302"/>
                  </a:lnTo>
                  <a:lnTo>
                    <a:pt x="410" y="288"/>
                  </a:lnTo>
                  <a:lnTo>
                    <a:pt x="404" y="282"/>
                  </a:lnTo>
                  <a:lnTo>
                    <a:pt x="410" y="270"/>
                  </a:lnTo>
                  <a:lnTo>
                    <a:pt x="408" y="264"/>
                  </a:lnTo>
                  <a:lnTo>
                    <a:pt x="412" y="262"/>
                  </a:lnTo>
                  <a:lnTo>
                    <a:pt x="412" y="240"/>
                  </a:lnTo>
                  <a:lnTo>
                    <a:pt x="420" y="210"/>
                  </a:lnTo>
                  <a:lnTo>
                    <a:pt x="416" y="200"/>
                  </a:lnTo>
                  <a:lnTo>
                    <a:pt x="418" y="192"/>
                  </a:lnTo>
                  <a:lnTo>
                    <a:pt x="408" y="176"/>
                  </a:lnTo>
                  <a:lnTo>
                    <a:pt x="410" y="172"/>
                  </a:lnTo>
                  <a:lnTo>
                    <a:pt x="422" y="168"/>
                  </a:lnTo>
                  <a:lnTo>
                    <a:pt x="396" y="0"/>
                  </a:lnTo>
                  <a:lnTo>
                    <a:pt x="372" y="8"/>
                  </a:lnTo>
                  <a:close/>
                </a:path>
              </a:pathLst>
            </a:custGeom>
            <a:solidFill>
              <a:srgbClr val="6DFFA5"/>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89" name="Freeform 676"/>
            <p:cNvSpPr>
              <a:spLocks/>
            </p:cNvSpPr>
            <p:nvPr/>
          </p:nvSpPr>
          <p:spPr bwMode="auto">
            <a:xfrm>
              <a:off x="2600" y="3493"/>
              <a:ext cx="70" cy="74"/>
            </a:xfrm>
            <a:custGeom>
              <a:avLst/>
              <a:gdLst>
                <a:gd name="T0" fmla="*/ 16 w 70"/>
                <a:gd name="T1" fmla="*/ 42 h 74"/>
                <a:gd name="T2" fmla="*/ 20 w 70"/>
                <a:gd name="T3" fmla="*/ 42 h 74"/>
                <a:gd name="T4" fmla="*/ 22 w 70"/>
                <a:gd name="T5" fmla="*/ 32 h 74"/>
                <a:gd name="T6" fmla="*/ 40 w 70"/>
                <a:gd name="T7" fmla="*/ 18 h 74"/>
                <a:gd name="T8" fmla="*/ 44 w 70"/>
                <a:gd name="T9" fmla="*/ 18 h 74"/>
                <a:gd name="T10" fmla="*/ 54 w 70"/>
                <a:gd name="T11" fmla="*/ 12 h 74"/>
                <a:gd name="T12" fmla="*/ 60 w 70"/>
                <a:gd name="T13" fmla="*/ 4 h 74"/>
                <a:gd name="T14" fmla="*/ 66 w 70"/>
                <a:gd name="T15" fmla="*/ 0 h 74"/>
                <a:gd name="T16" fmla="*/ 70 w 70"/>
                <a:gd name="T17" fmla="*/ 4 h 74"/>
                <a:gd name="T18" fmla="*/ 68 w 70"/>
                <a:gd name="T19" fmla="*/ 12 h 74"/>
                <a:gd name="T20" fmla="*/ 8 w 70"/>
                <a:gd name="T21" fmla="*/ 74 h 74"/>
                <a:gd name="T22" fmla="*/ 4 w 70"/>
                <a:gd name="T23" fmla="*/ 74 h 74"/>
                <a:gd name="T24" fmla="*/ 0 w 70"/>
                <a:gd name="T25" fmla="*/ 70 h 74"/>
                <a:gd name="T26" fmla="*/ 16 w 70"/>
                <a:gd name="T27" fmla="*/ 46 h 74"/>
                <a:gd name="T28" fmla="*/ 16 w 70"/>
                <a:gd name="T29" fmla="*/ 42 h 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0" h="74">
                  <a:moveTo>
                    <a:pt x="16" y="42"/>
                  </a:moveTo>
                  <a:lnTo>
                    <a:pt x="20" y="42"/>
                  </a:lnTo>
                  <a:lnTo>
                    <a:pt x="22" y="32"/>
                  </a:lnTo>
                  <a:lnTo>
                    <a:pt x="40" y="18"/>
                  </a:lnTo>
                  <a:lnTo>
                    <a:pt x="44" y="18"/>
                  </a:lnTo>
                  <a:lnTo>
                    <a:pt x="54" y="12"/>
                  </a:lnTo>
                  <a:lnTo>
                    <a:pt x="60" y="4"/>
                  </a:lnTo>
                  <a:lnTo>
                    <a:pt x="66" y="0"/>
                  </a:lnTo>
                  <a:lnTo>
                    <a:pt x="70" y="4"/>
                  </a:lnTo>
                  <a:lnTo>
                    <a:pt x="68" y="12"/>
                  </a:lnTo>
                  <a:lnTo>
                    <a:pt x="8" y="74"/>
                  </a:lnTo>
                  <a:lnTo>
                    <a:pt x="4" y="74"/>
                  </a:lnTo>
                  <a:lnTo>
                    <a:pt x="0" y="70"/>
                  </a:lnTo>
                  <a:lnTo>
                    <a:pt x="16" y="46"/>
                  </a:lnTo>
                  <a:lnTo>
                    <a:pt x="16" y="42"/>
                  </a:lnTo>
                  <a:close/>
                </a:path>
              </a:pathLst>
            </a:custGeom>
            <a:solidFill>
              <a:srgbClr val="FFCC99"/>
            </a:solid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grpSp>
      <p:grpSp>
        <p:nvGrpSpPr>
          <p:cNvPr id="90" name="Group 827"/>
          <p:cNvGrpSpPr>
            <a:grpSpLocks/>
          </p:cNvGrpSpPr>
          <p:nvPr/>
        </p:nvGrpSpPr>
        <p:grpSpPr bwMode="auto">
          <a:xfrm>
            <a:off x="632140" y="4079086"/>
            <a:ext cx="488156" cy="492125"/>
            <a:chOff x="1430" y="3458"/>
            <a:chExt cx="410" cy="310"/>
          </a:xfrm>
          <a:solidFill>
            <a:srgbClr val="00B853"/>
          </a:solidFill>
        </p:grpSpPr>
        <p:sp>
          <p:nvSpPr>
            <p:cNvPr id="91" name="Line 733"/>
            <p:cNvSpPr>
              <a:spLocks noChangeShapeType="1"/>
            </p:cNvSpPr>
            <p:nvPr/>
          </p:nvSpPr>
          <p:spPr bwMode="auto">
            <a:xfrm>
              <a:off x="1430" y="3458"/>
              <a:ext cx="1" cy="1"/>
            </a:xfrm>
            <a:prstGeom prst="line">
              <a:avLst/>
            </a:prstGeom>
            <a:grpFill/>
            <a:ln w="3175">
              <a:solidFill>
                <a:srgbClr val="42A6CC"/>
              </a:solidFill>
              <a:round/>
              <a:headEnd/>
              <a:tailEnd/>
            </a:ln>
            <a:extLst/>
          </p:spPr>
          <p:txBody>
            <a:bodyPr/>
            <a:lstStyle/>
            <a:p>
              <a:pPr eaLnBrk="0" fontAlgn="base" hangingPunct="0">
                <a:spcBef>
                  <a:spcPct val="0"/>
                </a:spcBef>
                <a:spcAft>
                  <a:spcPct val="0"/>
                </a:spcAft>
              </a:pPr>
              <a:endParaRPr lang="en-US">
                <a:solidFill>
                  <a:prstClr val="black"/>
                </a:solidFill>
              </a:endParaRPr>
            </a:p>
          </p:txBody>
        </p:sp>
        <p:sp>
          <p:nvSpPr>
            <p:cNvPr id="92" name="Line 734"/>
            <p:cNvSpPr>
              <a:spLocks noChangeShapeType="1"/>
            </p:cNvSpPr>
            <p:nvPr/>
          </p:nvSpPr>
          <p:spPr bwMode="auto">
            <a:xfrm>
              <a:off x="1430" y="3458"/>
              <a:ext cx="1" cy="1"/>
            </a:xfrm>
            <a:prstGeom prst="line">
              <a:avLst/>
            </a:prstGeom>
            <a:grpFill/>
            <a:ln w="3175">
              <a:solidFill>
                <a:srgbClr val="42A6CC"/>
              </a:solidFill>
              <a:round/>
              <a:headEnd/>
              <a:tailEnd/>
            </a:ln>
            <a:extLst/>
          </p:spPr>
          <p:txBody>
            <a:bodyPr/>
            <a:lstStyle/>
            <a:p>
              <a:pPr eaLnBrk="0" fontAlgn="base" hangingPunct="0">
                <a:spcBef>
                  <a:spcPct val="0"/>
                </a:spcBef>
                <a:spcAft>
                  <a:spcPct val="0"/>
                </a:spcAft>
              </a:pPr>
              <a:endParaRPr lang="en-US">
                <a:solidFill>
                  <a:prstClr val="black"/>
                </a:solidFill>
              </a:endParaRPr>
            </a:p>
          </p:txBody>
        </p:sp>
        <p:sp>
          <p:nvSpPr>
            <p:cNvPr id="93" name="Freeform 735"/>
            <p:cNvSpPr>
              <a:spLocks/>
            </p:cNvSpPr>
            <p:nvPr/>
          </p:nvSpPr>
          <p:spPr bwMode="auto">
            <a:xfrm>
              <a:off x="1454" y="3504"/>
              <a:ext cx="34" cy="32"/>
            </a:xfrm>
            <a:custGeom>
              <a:avLst/>
              <a:gdLst>
                <a:gd name="T0" fmla="*/ 8 w 34"/>
                <a:gd name="T1" fmla="*/ 2 h 32"/>
                <a:gd name="T2" fmla="*/ 20 w 34"/>
                <a:gd name="T3" fmla="*/ 2 h 32"/>
                <a:gd name="T4" fmla="*/ 28 w 34"/>
                <a:gd name="T5" fmla="*/ 0 h 32"/>
                <a:gd name="T6" fmla="*/ 32 w 34"/>
                <a:gd name="T7" fmla="*/ 10 h 32"/>
                <a:gd name="T8" fmla="*/ 34 w 34"/>
                <a:gd name="T9" fmla="*/ 16 h 32"/>
                <a:gd name="T10" fmla="*/ 18 w 34"/>
                <a:gd name="T11" fmla="*/ 32 h 32"/>
                <a:gd name="T12" fmla="*/ 12 w 34"/>
                <a:gd name="T13" fmla="*/ 30 h 32"/>
                <a:gd name="T14" fmla="*/ 8 w 34"/>
                <a:gd name="T15" fmla="*/ 24 h 32"/>
                <a:gd name="T16" fmla="*/ 2 w 34"/>
                <a:gd name="T17" fmla="*/ 22 h 32"/>
                <a:gd name="T18" fmla="*/ 0 w 34"/>
                <a:gd name="T19" fmla="*/ 16 h 32"/>
                <a:gd name="T20" fmla="*/ 8 w 34"/>
                <a:gd name="T21" fmla="*/ 2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32">
                  <a:moveTo>
                    <a:pt x="8" y="2"/>
                  </a:moveTo>
                  <a:lnTo>
                    <a:pt x="20" y="2"/>
                  </a:lnTo>
                  <a:lnTo>
                    <a:pt x="28" y="0"/>
                  </a:lnTo>
                  <a:lnTo>
                    <a:pt x="32" y="10"/>
                  </a:lnTo>
                  <a:lnTo>
                    <a:pt x="34" y="16"/>
                  </a:lnTo>
                  <a:lnTo>
                    <a:pt x="18" y="32"/>
                  </a:lnTo>
                  <a:lnTo>
                    <a:pt x="12" y="30"/>
                  </a:lnTo>
                  <a:lnTo>
                    <a:pt x="8" y="24"/>
                  </a:lnTo>
                  <a:lnTo>
                    <a:pt x="2" y="22"/>
                  </a:lnTo>
                  <a:lnTo>
                    <a:pt x="0" y="16"/>
                  </a:lnTo>
                  <a:lnTo>
                    <a:pt x="8" y="2"/>
                  </a:lnTo>
                  <a:close/>
                </a:path>
              </a:pathLst>
            </a:custGeom>
            <a:grp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94" name="Freeform 736"/>
            <p:cNvSpPr>
              <a:spLocks/>
            </p:cNvSpPr>
            <p:nvPr/>
          </p:nvSpPr>
          <p:spPr bwMode="auto">
            <a:xfrm>
              <a:off x="1570" y="3552"/>
              <a:ext cx="40" cy="26"/>
            </a:xfrm>
            <a:custGeom>
              <a:avLst/>
              <a:gdLst>
                <a:gd name="T0" fmla="*/ 4 w 40"/>
                <a:gd name="T1" fmla="*/ 6 h 26"/>
                <a:gd name="T2" fmla="*/ 6 w 40"/>
                <a:gd name="T3" fmla="*/ 4 h 26"/>
                <a:gd name="T4" fmla="*/ 12 w 40"/>
                <a:gd name="T5" fmla="*/ 0 h 26"/>
                <a:gd name="T6" fmla="*/ 40 w 40"/>
                <a:gd name="T7" fmla="*/ 22 h 26"/>
                <a:gd name="T8" fmla="*/ 36 w 40"/>
                <a:gd name="T9" fmla="*/ 22 h 26"/>
                <a:gd name="T10" fmla="*/ 20 w 40"/>
                <a:gd name="T11" fmla="*/ 26 h 26"/>
                <a:gd name="T12" fmla="*/ 12 w 40"/>
                <a:gd name="T13" fmla="*/ 22 h 26"/>
                <a:gd name="T14" fmla="*/ 4 w 40"/>
                <a:gd name="T15" fmla="*/ 10 h 26"/>
                <a:gd name="T16" fmla="*/ 0 w 40"/>
                <a:gd name="T17" fmla="*/ 8 h 26"/>
                <a:gd name="T18" fmla="*/ 4 w 40"/>
                <a:gd name="T19" fmla="*/ 6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 h="26">
                  <a:moveTo>
                    <a:pt x="4" y="6"/>
                  </a:moveTo>
                  <a:lnTo>
                    <a:pt x="6" y="4"/>
                  </a:lnTo>
                  <a:lnTo>
                    <a:pt x="12" y="0"/>
                  </a:lnTo>
                  <a:lnTo>
                    <a:pt x="40" y="22"/>
                  </a:lnTo>
                  <a:lnTo>
                    <a:pt x="36" y="22"/>
                  </a:lnTo>
                  <a:lnTo>
                    <a:pt x="20" y="26"/>
                  </a:lnTo>
                  <a:lnTo>
                    <a:pt x="12" y="22"/>
                  </a:lnTo>
                  <a:lnTo>
                    <a:pt x="4" y="10"/>
                  </a:lnTo>
                  <a:lnTo>
                    <a:pt x="0" y="8"/>
                  </a:lnTo>
                  <a:lnTo>
                    <a:pt x="4" y="6"/>
                  </a:lnTo>
                  <a:close/>
                </a:path>
              </a:pathLst>
            </a:custGeom>
            <a:grp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95" name="Freeform 737"/>
            <p:cNvSpPr>
              <a:spLocks/>
            </p:cNvSpPr>
            <p:nvPr/>
          </p:nvSpPr>
          <p:spPr bwMode="auto">
            <a:xfrm>
              <a:off x="1642" y="3584"/>
              <a:ext cx="42" cy="12"/>
            </a:xfrm>
            <a:custGeom>
              <a:avLst/>
              <a:gdLst>
                <a:gd name="T0" fmla="*/ 0 w 42"/>
                <a:gd name="T1" fmla="*/ 6 h 12"/>
                <a:gd name="T2" fmla="*/ 2 w 42"/>
                <a:gd name="T3" fmla="*/ 4 h 12"/>
                <a:gd name="T4" fmla="*/ 40 w 42"/>
                <a:gd name="T5" fmla="*/ 0 h 12"/>
                <a:gd name="T6" fmla="*/ 42 w 42"/>
                <a:gd name="T7" fmla="*/ 4 h 12"/>
                <a:gd name="T8" fmla="*/ 42 w 42"/>
                <a:gd name="T9" fmla="*/ 8 h 12"/>
                <a:gd name="T10" fmla="*/ 32 w 42"/>
                <a:gd name="T11" fmla="*/ 12 h 12"/>
                <a:gd name="T12" fmla="*/ 14 w 42"/>
                <a:gd name="T13" fmla="*/ 8 h 12"/>
                <a:gd name="T14" fmla="*/ 4 w 42"/>
                <a:gd name="T15" fmla="*/ 12 h 12"/>
                <a:gd name="T16" fmla="*/ 0 w 42"/>
                <a:gd name="T17" fmla="*/ 6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 h="12">
                  <a:moveTo>
                    <a:pt x="0" y="6"/>
                  </a:moveTo>
                  <a:lnTo>
                    <a:pt x="2" y="4"/>
                  </a:lnTo>
                  <a:lnTo>
                    <a:pt x="40" y="0"/>
                  </a:lnTo>
                  <a:lnTo>
                    <a:pt x="42" y="4"/>
                  </a:lnTo>
                  <a:lnTo>
                    <a:pt x="42" y="8"/>
                  </a:lnTo>
                  <a:lnTo>
                    <a:pt x="32" y="12"/>
                  </a:lnTo>
                  <a:lnTo>
                    <a:pt x="14" y="8"/>
                  </a:lnTo>
                  <a:lnTo>
                    <a:pt x="4" y="12"/>
                  </a:lnTo>
                  <a:lnTo>
                    <a:pt x="0" y="6"/>
                  </a:lnTo>
                  <a:close/>
                </a:path>
              </a:pathLst>
            </a:custGeom>
            <a:grp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96" name="Freeform 738"/>
            <p:cNvSpPr>
              <a:spLocks/>
            </p:cNvSpPr>
            <p:nvPr/>
          </p:nvSpPr>
          <p:spPr bwMode="auto">
            <a:xfrm>
              <a:off x="1690" y="3598"/>
              <a:ext cx="50" cy="38"/>
            </a:xfrm>
            <a:custGeom>
              <a:avLst/>
              <a:gdLst>
                <a:gd name="T0" fmla="*/ 18 w 50"/>
                <a:gd name="T1" fmla="*/ 8 h 38"/>
                <a:gd name="T2" fmla="*/ 22 w 50"/>
                <a:gd name="T3" fmla="*/ 8 h 38"/>
                <a:gd name="T4" fmla="*/ 26 w 50"/>
                <a:gd name="T5" fmla="*/ 4 h 38"/>
                <a:gd name="T6" fmla="*/ 50 w 50"/>
                <a:gd name="T7" fmla="*/ 20 h 38"/>
                <a:gd name="T8" fmla="*/ 50 w 50"/>
                <a:gd name="T9" fmla="*/ 26 h 38"/>
                <a:gd name="T10" fmla="*/ 38 w 50"/>
                <a:gd name="T11" fmla="*/ 36 h 38"/>
                <a:gd name="T12" fmla="*/ 32 w 50"/>
                <a:gd name="T13" fmla="*/ 38 h 38"/>
                <a:gd name="T14" fmla="*/ 26 w 50"/>
                <a:gd name="T15" fmla="*/ 36 h 38"/>
                <a:gd name="T16" fmla="*/ 14 w 50"/>
                <a:gd name="T17" fmla="*/ 16 h 38"/>
                <a:gd name="T18" fmla="*/ 8 w 50"/>
                <a:gd name="T19" fmla="*/ 14 h 38"/>
                <a:gd name="T20" fmla="*/ 0 w 50"/>
                <a:gd name="T21" fmla="*/ 6 h 38"/>
                <a:gd name="T22" fmla="*/ 2 w 50"/>
                <a:gd name="T23" fmla="*/ 0 h 38"/>
                <a:gd name="T24" fmla="*/ 10 w 50"/>
                <a:gd name="T25" fmla="*/ 0 h 38"/>
                <a:gd name="T26" fmla="*/ 18 w 50"/>
                <a:gd name="T27" fmla="*/ 8 h 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0" h="38">
                  <a:moveTo>
                    <a:pt x="18" y="8"/>
                  </a:moveTo>
                  <a:lnTo>
                    <a:pt x="22" y="8"/>
                  </a:lnTo>
                  <a:lnTo>
                    <a:pt x="26" y="4"/>
                  </a:lnTo>
                  <a:lnTo>
                    <a:pt x="50" y="20"/>
                  </a:lnTo>
                  <a:lnTo>
                    <a:pt x="50" y="26"/>
                  </a:lnTo>
                  <a:lnTo>
                    <a:pt x="38" y="36"/>
                  </a:lnTo>
                  <a:lnTo>
                    <a:pt x="32" y="38"/>
                  </a:lnTo>
                  <a:lnTo>
                    <a:pt x="26" y="36"/>
                  </a:lnTo>
                  <a:lnTo>
                    <a:pt x="14" y="16"/>
                  </a:lnTo>
                  <a:lnTo>
                    <a:pt x="8" y="14"/>
                  </a:lnTo>
                  <a:lnTo>
                    <a:pt x="0" y="6"/>
                  </a:lnTo>
                  <a:lnTo>
                    <a:pt x="2" y="0"/>
                  </a:lnTo>
                  <a:lnTo>
                    <a:pt x="10" y="0"/>
                  </a:lnTo>
                  <a:lnTo>
                    <a:pt x="18" y="8"/>
                  </a:lnTo>
                  <a:close/>
                </a:path>
              </a:pathLst>
            </a:custGeom>
            <a:grp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97" name="Freeform 739"/>
            <p:cNvSpPr>
              <a:spLocks/>
            </p:cNvSpPr>
            <p:nvPr/>
          </p:nvSpPr>
          <p:spPr bwMode="auto">
            <a:xfrm>
              <a:off x="1748" y="3664"/>
              <a:ext cx="92" cy="104"/>
            </a:xfrm>
            <a:custGeom>
              <a:avLst/>
              <a:gdLst>
                <a:gd name="T0" fmla="*/ 4 w 92"/>
                <a:gd name="T1" fmla="*/ 0 h 104"/>
                <a:gd name="T2" fmla="*/ 6 w 92"/>
                <a:gd name="T3" fmla="*/ 0 h 104"/>
                <a:gd name="T4" fmla="*/ 14 w 92"/>
                <a:gd name="T5" fmla="*/ 0 h 104"/>
                <a:gd name="T6" fmla="*/ 20 w 92"/>
                <a:gd name="T7" fmla="*/ 6 h 104"/>
                <a:gd name="T8" fmla="*/ 28 w 92"/>
                <a:gd name="T9" fmla="*/ 4 h 104"/>
                <a:gd name="T10" fmla="*/ 54 w 92"/>
                <a:gd name="T11" fmla="*/ 14 h 104"/>
                <a:gd name="T12" fmla="*/ 58 w 92"/>
                <a:gd name="T13" fmla="*/ 16 h 104"/>
                <a:gd name="T14" fmla="*/ 68 w 92"/>
                <a:gd name="T15" fmla="*/ 30 h 104"/>
                <a:gd name="T16" fmla="*/ 76 w 92"/>
                <a:gd name="T17" fmla="*/ 32 h 104"/>
                <a:gd name="T18" fmla="*/ 90 w 92"/>
                <a:gd name="T19" fmla="*/ 46 h 104"/>
                <a:gd name="T20" fmla="*/ 92 w 92"/>
                <a:gd name="T21" fmla="*/ 56 h 104"/>
                <a:gd name="T22" fmla="*/ 86 w 92"/>
                <a:gd name="T23" fmla="*/ 72 h 104"/>
                <a:gd name="T24" fmla="*/ 66 w 92"/>
                <a:gd name="T25" fmla="*/ 70 h 104"/>
                <a:gd name="T26" fmla="*/ 56 w 92"/>
                <a:gd name="T27" fmla="*/ 72 h 104"/>
                <a:gd name="T28" fmla="*/ 38 w 92"/>
                <a:gd name="T29" fmla="*/ 90 h 104"/>
                <a:gd name="T30" fmla="*/ 36 w 92"/>
                <a:gd name="T31" fmla="*/ 98 h 104"/>
                <a:gd name="T32" fmla="*/ 30 w 92"/>
                <a:gd name="T33" fmla="*/ 104 h 104"/>
                <a:gd name="T34" fmla="*/ 20 w 92"/>
                <a:gd name="T35" fmla="*/ 98 h 104"/>
                <a:gd name="T36" fmla="*/ 12 w 92"/>
                <a:gd name="T37" fmla="*/ 88 h 104"/>
                <a:gd name="T38" fmla="*/ 0 w 92"/>
                <a:gd name="T39" fmla="*/ 36 h 104"/>
                <a:gd name="T40" fmla="*/ 8 w 92"/>
                <a:gd name="T41" fmla="*/ 20 h 104"/>
                <a:gd name="T42" fmla="*/ 8 w 92"/>
                <a:gd name="T43" fmla="*/ 10 h 104"/>
                <a:gd name="T44" fmla="*/ 4 w 92"/>
                <a:gd name="T45" fmla="*/ 0 h 1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2" h="104">
                  <a:moveTo>
                    <a:pt x="4" y="0"/>
                  </a:moveTo>
                  <a:lnTo>
                    <a:pt x="6" y="0"/>
                  </a:lnTo>
                  <a:lnTo>
                    <a:pt x="14" y="0"/>
                  </a:lnTo>
                  <a:lnTo>
                    <a:pt x="20" y="6"/>
                  </a:lnTo>
                  <a:lnTo>
                    <a:pt x="28" y="4"/>
                  </a:lnTo>
                  <a:lnTo>
                    <a:pt x="54" y="14"/>
                  </a:lnTo>
                  <a:lnTo>
                    <a:pt x="58" y="16"/>
                  </a:lnTo>
                  <a:lnTo>
                    <a:pt x="68" y="30"/>
                  </a:lnTo>
                  <a:lnTo>
                    <a:pt x="76" y="32"/>
                  </a:lnTo>
                  <a:lnTo>
                    <a:pt x="90" y="46"/>
                  </a:lnTo>
                  <a:lnTo>
                    <a:pt x="92" y="56"/>
                  </a:lnTo>
                  <a:lnTo>
                    <a:pt x="86" y="72"/>
                  </a:lnTo>
                  <a:lnTo>
                    <a:pt x="66" y="70"/>
                  </a:lnTo>
                  <a:lnTo>
                    <a:pt x="56" y="72"/>
                  </a:lnTo>
                  <a:lnTo>
                    <a:pt x="38" y="90"/>
                  </a:lnTo>
                  <a:lnTo>
                    <a:pt x="36" y="98"/>
                  </a:lnTo>
                  <a:lnTo>
                    <a:pt x="30" y="104"/>
                  </a:lnTo>
                  <a:lnTo>
                    <a:pt x="20" y="98"/>
                  </a:lnTo>
                  <a:lnTo>
                    <a:pt x="12" y="88"/>
                  </a:lnTo>
                  <a:lnTo>
                    <a:pt x="0" y="36"/>
                  </a:lnTo>
                  <a:lnTo>
                    <a:pt x="8" y="20"/>
                  </a:lnTo>
                  <a:lnTo>
                    <a:pt x="8" y="10"/>
                  </a:lnTo>
                  <a:lnTo>
                    <a:pt x="4" y="0"/>
                  </a:lnTo>
                  <a:close/>
                </a:path>
              </a:pathLst>
            </a:custGeom>
            <a:grp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98" name="Freeform 740"/>
            <p:cNvSpPr>
              <a:spLocks/>
            </p:cNvSpPr>
            <p:nvPr/>
          </p:nvSpPr>
          <p:spPr bwMode="auto">
            <a:xfrm>
              <a:off x="1664" y="3608"/>
              <a:ext cx="14" cy="14"/>
            </a:xfrm>
            <a:custGeom>
              <a:avLst/>
              <a:gdLst>
                <a:gd name="T0" fmla="*/ 0 w 14"/>
                <a:gd name="T1" fmla="*/ 2 h 14"/>
                <a:gd name="T2" fmla="*/ 0 w 14"/>
                <a:gd name="T3" fmla="*/ 0 h 14"/>
                <a:gd name="T4" fmla="*/ 8 w 14"/>
                <a:gd name="T5" fmla="*/ 0 h 14"/>
                <a:gd name="T6" fmla="*/ 14 w 14"/>
                <a:gd name="T7" fmla="*/ 8 h 14"/>
                <a:gd name="T8" fmla="*/ 12 w 14"/>
                <a:gd name="T9" fmla="*/ 12 h 14"/>
                <a:gd name="T10" fmla="*/ 8 w 14"/>
                <a:gd name="T11" fmla="*/ 14 h 14"/>
                <a:gd name="T12" fmla="*/ 2 w 14"/>
                <a:gd name="T13" fmla="*/ 6 h 14"/>
                <a:gd name="T14" fmla="*/ 0 w 14"/>
                <a:gd name="T15" fmla="*/ 2 h 14"/>
                <a:gd name="T16" fmla="*/ 2 w 14"/>
                <a:gd name="T17" fmla="*/ 6 h 14"/>
                <a:gd name="T18" fmla="*/ 0 w 14"/>
                <a:gd name="T19" fmla="*/ 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 h="14">
                  <a:moveTo>
                    <a:pt x="0" y="2"/>
                  </a:moveTo>
                  <a:lnTo>
                    <a:pt x="0" y="0"/>
                  </a:lnTo>
                  <a:lnTo>
                    <a:pt x="8" y="0"/>
                  </a:lnTo>
                  <a:lnTo>
                    <a:pt x="14" y="8"/>
                  </a:lnTo>
                  <a:lnTo>
                    <a:pt x="12" y="12"/>
                  </a:lnTo>
                  <a:lnTo>
                    <a:pt x="8" y="14"/>
                  </a:lnTo>
                  <a:lnTo>
                    <a:pt x="2" y="6"/>
                  </a:lnTo>
                  <a:lnTo>
                    <a:pt x="0" y="2"/>
                  </a:lnTo>
                  <a:lnTo>
                    <a:pt x="2" y="6"/>
                  </a:lnTo>
                  <a:lnTo>
                    <a:pt x="0" y="2"/>
                  </a:lnTo>
                  <a:close/>
                </a:path>
              </a:pathLst>
            </a:custGeom>
            <a:grp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grpSp>
      <p:grpSp>
        <p:nvGrpSpPr>
          <p:cNvPr id="99" name="Group 826"/>
          <p:cNvGrpSpPr>
            <a:grpSpLocks/>
          </p:cNvGrpSpPr>
          <p:nvPr/>
        </p:nvGrpSpPr>
        <p:grpSpPr bwMode="auto">
          <a:xfrm>
            <a:off x="355915" y="758032"/>
            <a:ext cx="1062038" cy="936625"/>
            <a:chOff x="294" y="3226"/>
            <a:chExt cx="892" cy="590"/>
          </a:xfrm>
          <a:solidFill>
            <a:srgbClr val="65FFCF"/>
          </a:solidFill>
        </p:grpSpPr>
        <p:sp>
          <p:nvSpPr>
            <p:cNvPr id="100" name="Freeform 760"/>
            <p:cNvSpPr>
              <a:spLocks/>
            </p:cNvSpPr>
            <p:nvPr/>
          </p:nvSpPr>
          <p:spPr bwMode="auto">
            <a:xfrm>
              <a:off x="558" y="3226"/>
              <a:ext cx="628" cy="552"/>
            </a:xfrm>
            <a:custGeom>
              <a:avLst/>
              <a:gdLst>
                <a:gd name="T0" fmla="*/ 160 w 628"/>
                <a:gd name="T1" fmla="*/ 420 h 552"/>
                <a:gd name="T2" fmla="*/ 114 w 628"/>
                <a:gd name="T3" fmla="*/ 424 h 552"/>
                <a:gd name="T4" fmla="*/ 74 w 628"/>
                <a:gd name="T5" fmla="*/ 406 h 552"/>
                <a:gd name="T6" fmla="*/ 52 w 628"/>
                <a:gd name="T7" fmla="*/ 388 h 552"/>
                <a:gd name="T8" fmla="*/ 22 w 628"/>
                <a:gd name="T9" fmla="*/ 322 h 552"/>
                <a:gd name="T10" fmla="*/ 54 w 628"/>
                <a:gd name="T11" fmla="*/ 278 h 552"/>
                <a:gd name="T12" fmla="*/ 98 w 628"/>
                <a:gd name="T13" fmla="*/ 270 h 552"/>
                <a:gd name="T14" fmla="*/ 116 w 628"/>
                <a:gd name="T15" fmla="*/ 228 h 552"/>
                <a:gd name="T16" fmla="*/ 60 w 628"/>
                <a:gd name="T17" fmla="*/ 228 h 552"/>
                <a:gd name="T18" fmla="*/ 30 w 628"/>
                <a:gd name="T19" fmla="*/ 196 h 552"/>
                <a:gd name="T20" fmla="*/ 38 w 628"/>
                <a:gd name="T21" fmla="*/ 172 h 552"/>
                <a:gd name="T22" fmla="*/ 48 w 628"/>
                <a:gd name="T23" fmla="*/ 168 h 552"/>
                <a:gd name="T24" fmla="*/ 80 w 628"/>
                <a:gd name="T25" fmla="*/ 160 h 552"/>
                <a:gd name="T26" fmla="*/ 112 w 628"/>
                <a:gd name="T27" fmla="*/ 176 h 552"/>
                <a:gd name="T28" fmla="*/ 112 w 628"/>
                <a:gd name="T29" fmla="*/ 150 h 552"/>
                <a:gd name="T30" fmla="*/ 84 w 628"/>
                <a:gd name="T31" fmla="*/ 126 h 552"/>
                <a:gd name="T32" fmla="*/ 96 w 628"/>
                <a:gd name="T33" fmla="*/ 72 h 552"/>
                <a:gd name="T34" fmla="*/ 164 w 628"/>
                <a:gd name="T35" fmla="*/ 16 h 552"/>
                <a:gd name="T36" fmla="*/ 204 w 628"/>
                <a:gd name="T37" fmla="*/ 6 h 552"/>
                <a:gd name="T38" fmla="*/ 366 w 628"/>
                <a:gd name="T39" fmla="*/ 48 h 552"/>
                <a:gd name="T40" fmla="*/ 446 w 628"/>
                <a:gd name="T41" fmla="*/ 376 h 552"/>
                <a:gd name="T42" fmla="*/ 556 w 628"/>
                <a:gd name="T43" fmla="*/ 430 h 552"/>
                <a:gd name="T44" fmla="*/ 628 w 628"/>
                <a:gd name="T45" fmla="*/ 514 h 552"/>
                <a:gd name="T46" fmla="*/ 608 w 628"/>
                <a:gd name="T47" fmla="*/ 518 h 552"/>
                <a:gd name="T48" fmla="*/ 580 w 628"/>
                <a:gd name="T49" fmla="*/ 472 h 552"/>
                <a:gd name="T50" fmla="*/ 534 w 628"/>
                <a:gd name="T51" fmla="*/ 428 h 552"/>
                <a:gd name="T52" fmla="*/ 510 w 628"/>
                <a:gd name="T53" fmla="*/ 426 h 552"/>
                <a:gd name="T54" fmla="*/ 506 w 628"/>
                <a:gd name="T55" fmla="*/ 428 h 552"/>
                <a:gd name="T56" fmla="*/ 466 w 628"/>
                <a:gd name="T57" fmla="*/ 410 h 552"/>
                <a:gd name="T58" fmla="*/ 428 w 628"/>
                <a:gd name="T59" fmla="*/ 394 h 552"/>
                <a:gd name="T60" fmla="*/ 330 w 628"/>
                <a:gd name="T61" fmla="*/ 368 h 552"/>
                <a:gd name="T62" fmla="*/ 306 w 628"/>
                <a:gd name="T63" fmla="*/ 352 h 552"/>
                <a:gd name="T64" fmla="*/ 290 w 628"/>
                <a:gd name="T65" fmla="*/ 396 h 552"/>
                <a:gd name="T66" fmla="*/ 244 w 628"/>
                <a:gd name="T67" fmla="*/ 420 h 552"/>
                <a:gd name="T68" fmla="*/ 242 w 628"/>
                <a:gd name="T69" fmla="*/ 404 h 552"/>
                <a:gd name="T70" fmla="*/ 260 w 628"/>
                <a:gd name="T71" fmla="*/ 364 h 552"/>
                <a:gd name="T72" fmla="*/ 282 w 628"/>
                <a:gd name="T73" fmla="*/ 344 h 552"/>
                <a:gd name="T74" fmla="*/ 268 w 628"/>
                <a:gd name="T75" fmla="*/ 320 h 552"/>
                <a:gd name="T76" fmla="*/ 228 w 628"/>
                <a:gd name="T77" fmla="*/ 386 h 552"/>
                <a:gd name="T78" fmla="*/ 196 w 628"/>
                <a:gd name="T79" fmla="*/ 452 h 552"/>
                <a:gd name="T80" fmla="*/ 142 w 628"/>
                <a:gd name="T81" fmla="*/ 490 h 552"/>
                <a:gd name="T82" fmla="*/ 74 w 628"/>
                <a:gd name="T83" fmla="*/ 526 h 552"/>
                <a:gd name="T84" fmla="*/ 16 w 628"/>
                <a:gd name="T85" fmla="*/ 546 h 552"/>
                <a:gd name="T86" fmla="*/ 10 w 628"/>
                <a:gd name="T87" fmla="*/ 536 h 552"/>
                <a:gd name="T88" fmla="*/ 82 w 628"/>
                <a:gd name="T89" fmla="*/ 510 h 552"/>
                <a:gd name="T90" fmla="*/ 140 w 628"/>
                <a:gd name="T91" fmla="*/ 466 h 5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28" h="552">
                  <a:moveTo>
                    <a:pt x="140" y="466"/>
                  </a:moveTo>
                  <a:lnTo>
                    <a:pt x="144" y="444"/>
                  </a:lnTo>
                  <a:lnTo>
                    <a:pt x="160" y="420"/>
                  </a:lnTo>
                  <a:lnTo>
                    <a:pt x="130" y="430"/>
                  </a:lnTo>
                  <a:lnTo>
                    <a:pt x="120" y="438"/>
                  </a:lnTo>
                  <a:lnTo>
                    <a:pt x="114" y="424"/>
                  </a:lnTo>
                  <a:lnTo>
                    <a:pt x="100" y="416"/>
                  </a:lnTo>
                  <a:lnTo>
                    <a:pt x="70" y="424"/>
                  </a:lnTo>
                  <a:lnTo>
                    <a:pt x="74" y="406"/>
                  </a:lnTo>
                  <a:lnTo>
                    <a:pt x="72" y="376"/>
                  </a:lnTo>
                  <a:lnTo>
                    <a:pt x="66" y="380"/>
                  </a:lnTo>
                  <a:lnTo>
                    <a:pt x="52" y="388"/>
                  </a:lnTo>
                  <a:lnTo>
                    <a:pt x="40" y="378"/>
                  </a:lnTo>
                  <a:lnTo>
                    <a:pt x="38" y="348"/>
                  </a:lnTo>
                  <a:lnTo>
                    <a:pt x="22" y="322"/>
                  </a:lnTo>
                  <a:lnTo>
                    <a:pt x="30" y="302"/>
                  </a:lnTo>
                  <a:lnTo>
                    <a:pt x="42" y="288"/>
                  </a:lnTo>
                  <a:lnTo>
                    <a:pt x="54" y="278"/>
                  </a:lnTo>
                  <a:lnTo>
                    <a:pt x="64" y="278"/>
                  </a:lnTo>
                  <a:lnTo>
                    <a:pt x="88" y="268"/>
                  </a:lnTo>
                  <a:lnTo>
                    <a:pt x="98" y="270"/>
                  </a:lnTo>
                  <a:lnTo>
                    <a:pt x="112" y="258"/>
                  </a:lnTo>
                  <a:lnTo>
                    <a:pt x="106" y="236"/>
                  </a:lnTo>
                  <a:lnTo>
                    <a:pt x="116" y="228"/>
                  </a:lnTo>
                  <a:lnTo>
                    <a:pt x="108" y="224"/>
                  </a:lnTo>
                  <a:lnTo>
                    <a:pt x="88" y="232"/>
                  </a:lnTo>
                  <a:lnTo>
                    <a:pt x="60" y="228"/>
                  </a:lnTo>
                  <a:lnTo>
                    <a:pt x="40" y="224"/>
                  </a:lnTo>
                  <a:lnTo>
                    <a:pt x="30" y="196"/>
                  </a:lnTo>
                  <a:lnTo>
                    <a:pt x="18" y="180"/>
                  </a:lnTo>
                  <a:lnTo>
                    <a:pt x="38" y="172"/>
                  </a:lnTo>
                  <a:lnTo>
                    <a:pt x="48" y="168"/>
                  </a:lnTo>
                  <a:lnTo>
                    <a:pt x="70" y="156"/>
                  </a:lnTo>
                  <a:lnTo>
                    <a:pt x="80" y="160"/>
                  </a:lnTo>
                  <a:lnTo>
                    <a:pt x="80" y="176"/>
                  </a:lnTo>
                  <a:lnTo>
                    <a:pt x="102" y="182"/>
                  </a:lnTo>
                  <a:lnTo>
                    <a:pt x="112" y="176"/>
                  </a:lnTo>
                  <a:lnTo>
                    <a:pt x="140" y="168"/>
                  </a:lnTo>
                  <a:lnTo>
                    <a:pt x="110" y="162"/>
                  </a:lnTo>
                  <a:lnTo>
                    <a:pt x="112" y="150"/>
                  </a:lnTo>
                  <a:lnTo>
                    <a:pt x="94" y="146"/>
                  </a:lnTo>
                  <a:lnTo>
                    <a:pt x="90" y="136"/>
                  </a:lnTo>
                  <a:lnTo>
                    <a:pt x="84" y="126"/>
                  </a:lnTo>
                  <a:lnTo>
                    <a:pt x="52" y="90"/>
                  </a:lnTo>
                  <a:lnTo>
                    <a:pt x="62" y="74"/>
                  </a:lnTo>
                  <a:lnTo>
                    <a:pt x="96" y="72"/>
                  </a:lnTo>
                  <a:lnTo>
                    <a:pt x="106" y="56"/>
                  </a:lnTo>
                  <a:lnTo>
                    <a:pt x="126" y="34"/>
                  </a:lnTo>
                  <a:lnTo>
                    <a:pt x="164" y="16"/>
                  </a:lnTo>
                  <a:lnTo>
                    <a:pt x="178" y="14"/>
                  </a:lnTo>
                  <a:lnTo>
                    <a:pt x="192" y="0"/>
                  </a:lnTo>
                  <a:lnTo>
                    <a:pt x="204" y="6"/>
                  </a:lnTo>
                  <a:lnTo>
                    <a:pt x="246" y="26"/>
                  </a:lnTo>
                  <a:lnTo>
                    <a:pt x="306" y="44"/>
                  </a:lnTo>
                  <a:lnTo>
                    <a:pt x="366" y="48"/>
                  </a:lnTo>
                  <a:lnTo>
                    <a:pt x="386" y="58"/>
                  </a:lnTo>
                  <a:lnTo>
                    <a:pt x="418" y="378"/>
                  </a:lnTo>
                  <a:lnTo>
                    <a:pt x="446" y="376"/>
                  </a:lnTo>
                  <a:lnTo>
                    <a:pt x="480" y="416"/>
                  </a:lnTo>
                  <a:lnTo>
                    <a:pt x="510" y="384"/>
                  </a:lnTo>
                  <a:lnTo>
                    <a:pt x="556" y="430"/>
                  </a:lnTo>
                  <a:lnTo>
                    <a:pt x="584" y="470"/>
                  </a:lnTo>
                  <a:lnTo>
                    <a:pt x="624" y="484"/>
                  </a:lnTo>
                  <a:lnTo>
                    <a:pt x="628" y="514"/>
                  </a:lnTo>
                  <a:lnTo>
                    <a:pt x="616" y="522"/>
                  </a:lnTo>
                  <a:lnTo>
                    <a:pt x="618" y="506"/>
                  </a:lnTo>
                  <a:lnTo>
                    <a:pt x="608" y="518"/>
                  </a:lnTo>
                  <a:lnTo>
                    <a:pt x="590" y="506"/>
                  </a:lnTo>
                  <a:lnTo>
                    <a:pt x="584" y="486"/>
                  </a:lnTo>
                  <a:lnTo>
                    <a:pt x="580" y="472"/>
                  </a:lnTo>
                  <a:lnTo>
                    <a:pt x="560" y="460"/>
                  </a:lnTo>
                  <a:lnTo>
                    <a:pt x="556" y="442"/>
                  </a:lnTo>
                  <a:lnTo>
                    <a:pt x="534" y="428"/>
                  </a:lnTo>
                  <a:lnTo>
                    <a:pt x="512" y="400"/>
                  </a:lnTo>
                  <a:lnTo>
                    <a:pt x="522" y="428"/>
                  </a:lnTo>
                  <a:lnTo>
                    <a:pt x="510" y="426"/>
                  </a:lnTo>
                  <a:lnTo>
                    <a:pt x="502" y="414"/>
                  </a:lnTo>
                  <a:lnTo>
                    <a:pt x="490" y="412"/>
                  </a:lnTo>
                  <a:lnTo>
                    <a:pt x="506" y="428"/>
                  </a:lnTo>
                  <a:lnTo>
                    <a:pt x="496" y="436"/>
                  </a:lnTo>
                  <a:lnTo>
                    <a:pt x="472" y="418"/>
                  </a:lnTo>
                  <a:lnTo>
                    <a:pt x="466" y="410"/>
                  </a:lnTo>
                  <a:lnTo>
                    <a:pt x="442" y="402"/>
                  </a:lnTo>
                  <a:lnTo>
                    <a:pt x="444" y="384"/>
                  </a:lnTo>
                  <a:lnTo>
                    <a:pt x="428" y="394"/>
                  </a:lnTo>
                  <a:lnTo>
                    <a:pt x="410" y="390"/>
                  </a:lnTo>
                  <a:lnTo>
                    <a:pt x="362" y="386"/>
                  </a:lnTo>
                  <a:lnTo>
                    <a:pt x="330" y="368"/>
                  </a:lnTo>
                  <a:lnTo>
                    <a:pt x="328" y="358"/>
                  </a:lnTo>
                  <a:lnTo>
                    <a:pt x="314" y="362"/>
                  </a:lnTo>
                  <a:lnTo>
                    <a:pt x="306" y="352"/>
                  </a:lnTo>
                  <a:lnTo>
                    <a:pt x="296" y="368"/>
                  </a:lnTo>
                  <a:lnTo>
                    <a:pt x="300" y="388"/>
                  </a:lnTo>
                  <a:lnTo>
                    <a:pt x="290" y="396"/>
                  </a:lnTo>
                  <a:lnTo>
                    <a:pt x="282" y="392"/>
                  </a:lnTo>
                  <a:lnTo>
                    <a:pt x="266" y="412"/>
                  </a:lnTo>
                  <a:lnTo>
                    <a:pt x="244" y="420"/>
                  </a:lnTo>
                  <a:lnTo>
                    <a:pt x="242" y="412"/>
                  </a:lnTo>
                  <a:lnTo>
                    <a:pt x="254" y="402"/>
                  </a:lnTo>
                  <a:lnTo>
                    <a:pt x="242" y="404"/>
                  </a:lnTo>
                  <a:lnTo>
                    <a:pt x="246" y="386"/>
                  </a:lnTo>
                  <a:lnTo>
                    <a:pt x="250" y="372"/>
                  </a:lnTo>
                  <a:lnTo>
                    <a:pt x="260" y="364"/>
                  </a:lnTo>
                  <a:lnTo>
                    <a:pt x="286" y="366"/>
                  </a:lnTo>
                  <a:lnTo>
                    <a:pt x="272" y="358"/>
                  </a:lnTo>
                  <a:lnTo>
                    <a:pt x="282" y="344"/>
                  </a:lnTo>
                  <a:lnTo>
                    <a:pt x="268" y="352"/>
                  </a:lnTo>
                  <a:lnTo>
                    <a:pt x="264" y="350"/>
                  </a:lnTo>
                  <a:lnTo>
                    <a:pt x="268" y="320"/>
                  </a:lnTo>
                  <a:lnTo>
                    <a:pt x="260" y="352"/>
                  </a:lnTo>
                  <a:lnTo>
                    <a:pt x="242" y="366"/>
                  </a:lnTo>
                  <a:lnTo>
                    <a:pt x="228" y="386"/>
                  </a:lnTo>
                  <a:lnTo>
                    <a:pt x="202" y="420"/>
                  </a:lnTo>
                  <a:lnTo>
                    <a:pt x="214" y="430"/>
                  </a:lnTo>
                  <a:lnTo>
                    <a:pt x="196" y="452"/>
                  </a:lnTo>
                  <a:lnTo>
                    <a:pt x="162" y="474"/>
                  </a:lnTo>
                  <a:lnTo>
                    <a:pt x="156" y="486"/>
                  </a:lnTo>
                  <a:lnTo>
                    <a:pt x="142" y="490"/>
                  </a:lnTo>
                  <a:lnTo>
                    <a:pt x="118" y="512"/>
                  </a:lnTo>
                  <a:lnTo>
                    <a:pt x="102" y="518"/>
                  </a:lnTo>
                  <a:lnTo>
                    <a:pt x="74" y="526"/>
                  </a:lnTo>
                  <a:lnTo>
                    <a:pt x="40" y="538"/>
                  </a:lnTo>
                  <a:lnTo>
                    <a:pt x="28" y="544"/>
                  </a:lnTo>
                  <a:lnTo>
                    <a:pt x="16" y="546"/>
                  </a:lnTo>
                  <a:lnTo>
                    <a:pt x="6" y="552"/>
                  </a:lnTo>
                  <a:lnTo>
                    <a:pt x="0" y="544"/>
                  </a:lnTo>
                  <a:lnTo>
                    <a:pt x="10" y="536"/>
                  </a:lnTo>
                  <a:lnTo>
                    <a:pt x="34" y="532"/>
                  </a:lnTo>
                  <a:lnTo>
                    <a:pt x="60" y="514"/>
                  </a:lnTo>
                  <a:lnTo>
                    <a:pt x="82" y="510"/>
                  </a:lnTo>
                  <a:lnTo>
                    <a:pt x="102" y="496"/>
                  </a:lnTo>
                  <a:lnTo>
                    <a:pt x="124" y="482"/>
                  </a:lnTo>
                  <a:lnTo>
                    <a:pt x="140" y="466"/>
                  </a:lnTo>
                  <a:close/>
                </a:path>
              </a:pathLst>
            </a:custGeom>
            <a:grp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101" name="Freeform 761"/>
            <p:cNvSpPr>
              <a:spLocks/>
            </p:cNvSpPr>
            <p:nvPr/>
          </p:nvSpPr>
          <p:spPr bwMode="auto">
            <a:xfrm>
              <a:off x="748" y="3666"/>
              <a:ext cx="46" cy="54"/>
            </a:xfrm>
            <a:custGeom>
              <a:avLst/>
              <a:gdLst>
                <a:gd name="T0" fmla="*/ 40 w 46"/>
                <a:gd name="T1" fmla="*/ 0 h 54"/>
                <a:gd name="T2" fmla="*/ 30 w 46"/>
                <a:gd name="T3" fmla="*/ 12 h 54"/>
                <a:gd name="T4" fmla="*/ 30 w 46"/>
                <a:gd name="T5" fmla="*/ 18 h 54"/>
                <a:gd name="T6" fmla="*/ 16 w 46"/>
                <a:gd name="T7" fmla="*/ 22 h 54"/>
                <a:gd name="T8" fmla="*/ 16 w 46"/>
                <a:gd name="T9" fmla="*/ 34 h 54"/>
                <a:gd name="T10" fmla="*/ 8 w 46"/>
                <a:gd name="T11" fmla="*/ 28 h 54"/>
                <a:gd name="T12" fmla="*/ 0 w 46"/>
                <a:gd name="T13" fmla="*/ 36 h 54"/>
                <a:gd name="T14" fmla="*/ 4 w 46"/>
                <a:gd name="T15" fmla="*/ 52 h 54"/>
                <a:gd name="T16" fmla="*/ 4 w 46"/>
                <a:gd name="T17" fmla="*/ 52 h 54"/>
                <a:gd name="T18" fmla="*/ 14 w 46"/>
                <a:gd name="T19" fmla="*/ 54 h 54"/>
                <a:gd name="T20" fmla="*/ 14 w 46"/>
                <a:gd name="T21" fmla="*/ 54 h 54"/>
                <a:gd name="T22" fmla="*/ 22 w 46"/>
                <a:gd name="T23" fmla="*/ 50 h 54"/>
                <a:gd name="T24" fmla="*/ 28 w 46"/>
                <a:gd name="T25" fmla="*/ 44 h 54"/>
                <a:gd name="T26" fmla="*/ 42 w 46"/>
                <a:gd name="T27" fmla="*/ 34 h 54"/>
                <a:gd name="T28" fmla="*/ 36 w 46"/>
                <a:gd name="T29" fmla="*/ 20 h 54"/>
                <a:gd name="T30" fmla="*/ 36 w 46"/>
                <a:gd name="T31" fmla="*/ 14 h 54"/>
                <a:gd name="T32" fmla="*/ 44 w 46"/>
                <a:gd name="T33" fmla="*/ 12 h 54"/>
                <a:gd name="T34" fmla="*/ 44 w 46"/>
                <a:gd name="T35" fmla="*/ 12 h 54"/>
                <a:gd name="T36" fmla="*/ 46 w 46"/>
                <a:gd name="T37" fmla="*/ 8 h 54"/>
                <a:gd name="T38" fmla="*/ 46 w 46"/>
                <a:gd name="T39" fmla="*/ 8 h 54"/>
                <a:gd name="T40" fmla="*/ 40 w 46"/>
                <a:gd name="T41" fmla="*/ 0 h 54"/>
                <a:gd name="T42" fmla="*/ 40 w 46"/>
                <a:gd name="T43" fmla="*/ 0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6" h="54">
                  <a:moveTo>
                    <a:pt x="40" y="0"/>
                  </a:moveTo>
                  <a:lnTo>
                    <a:pt x="30" y="12"/>
                  </a:lnTo>
                  <a:lnTo>
                    <a:pt x="30" y="18"/>
                  </a:lnTo>
                  <a:lnTo>
                    <a:pt x="16" y="22"/>
                  </a:lnTo>
                  <a:lnTo>
                    <a:pt x="16" y="34"/>
                  </a:lnTo>
                  <a:lnTo>
                    <a:pt x="8" y="28"/>
                  </a:lnTo>
                  <a:lnTo>
                    <a:pt x="0" y="36"/>
                  </a:lnTo>
                  <a:lnTo>
                    <a:pt x="4" y="52"/>
                  </a:lnTo>
                  <a:lnTo>
                    <a:pt x="14" y="54"/>
                  </a:lnTo>
                  <a:lnTo>
                    <a:pt x="22" y="50"/>
                  </a:lnTo>
                  <a:lnTo>
                    <a:pt x="28" y="44"/>
                  </a:lnTo>
                  <a:lnTo>
                    <a:pt x="42" y="34"/>
                  </a:lnTo>
                  <a:lnTo>
                    <a:pt x="36" y="20"/>
                  </a:lnTo>
                  <a:lnTo>
                    <a:pt x="36" y="14"/>
                  </a:lnTo>
                  <a:lnTo>
                    <a:pt x="44" y="12"/>
                  </a:lnTo>
                  <a:lnTo>
                    <a:pt x="46" y="8"/>
                  </a:lnTo>
                  <a:lnTo>
                    <a:pt x="40" y="0"/>
                  </a:lnTo>
                  <a:close/>
                </a:path>
              </a:pathLst>
            </a:custGeom>
            <a:grp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102" name="Freeform 762"/>
            <p:cNvSpPr>
              <a:spLocks/>
            </p:cNvSpPr>
            <p:nvPr/>
          </p:nvSpPr>
          <p:spPr bwMode="auto">
            <a:xfrm>
              <a:off x="1102" y="3690"/>
              <a:ext cx="50" cy="68"/>
            </a:xfrm>
            <a:custGeom>
              <a:avLst/>
              <a:gdLst>
                <a:gd name="T0" fmla="*/ 16 w 50"/>
                <a:gd name="T1" fmla="*/ 2 h 68"/>
                <a:gd name="T2" fmla="*/ 4 w 50"/>
                <a:gd name="T3" fmla="*/ 0 h 68"/>
                <a:gd name="T4" fmla="*/ 0 w 50"/>
                <a:gd name="T5" fmla="*/ 10 h 68"/>
                <a:gd name="T6" fmla="*/ 4 w 50"/>
                <a:gd name="T7" fmla="*/ 24 h 68"/>
                <a:gd name="T8" fmla="*/ 18 w 50"/>
                <a:gd name="T9" fmla="*/ 34 h 68"/>
                <a:gd name="T10" fmla="*/ 28 w 50"/>
                <a:gd name="T11" fmla="*/ 50 h 68"/>
                <a:gd name="T12" fmla="*/ 44 w 50"/>
                <a:gd name="T13" fmla="*/ 60 h 68"/>
                <a:gd name="T14" fmla="*/ 50 w 50"/>
                <a:gd name="T15" fmla="*/ 68 h 68"/>
                <a:gd name="T16" fmla="*/ 46 w 50"/>
                <a:gd name="T17" fmla="*/ 50 h 68"/>
                <a:gd name="T18" fmla="*/ 40 w 50"/>
                <a:gd name="T19" fmla="*/ 44 h 68"/>
                <a:gd name="T20" fmla="*/ 34 w 50"/>
                <a:gd name="T21" fmla="*/ 26 h 68"/>
                <a:gd name="T22" fmla="*/ 24 w 50"/>
                <a:gd name="T23" fmla="*/ 8 h 68"/>
                <a:gd name="T24" fmla="*/ 16 w 50"/>
                <a:gd name="T25" fmla="*/ 2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0" h="68">
                  <a:moveTo>
                    <a:pt x="16" y="2"/>
                  </a:moveTo>
                  <a:lnTo>
                    <a:pt x="4" y="0"/>
                  </a:lnTo>
                  <a:lnTo>
                    <a:pt x="0" y="10"/>
                  </a:lnTo>
                  <a:lnTo>
                    <a:pt x="4" y="24"/>
                  </a:lnTo>
                  <a:lnTo>
                    <a:pt x="18" y="34"/>
                  </a:lnTo>
                  <a:lnTo>
                    <a:pt x="28" y="50"/>
                  </a:lnTo>
                  <a:lnTo>
                    <a:pt x="44" y="60"/>
                  </a:lnTo>
                  <a:lnTo>
                    <a:pt x="50" y="68"/>
                  </a:lnTo>
                  <a:lnTo>
                    <a:pt x="46" y="50"/>
                  </a:lnTo>
                  <a:lnTo>
                    <a:pt x="40" y="44"/>
                  </a:lnTo>
                  <a:lnTo>
                    <a:pt x="34" y="26"/>
                  </a:lnTo>
                  <a:lnTo>
                    <a:pt x="24" y="8"/>
                  </a:lnTo>
                  <a:lnTo>
                    <a:pt x="16" y="2"/>
                  </a:lnTo>
                  <a:close/>
                </a:path>
              </a:pathLst>
            </a:custGeom>
            <a:grp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103" name="Freeform 763"/>
            <p:cNvSpPr>
              <a:spLocks/>
            </p:cNvSpPr>
            <p:nvPr/>
          </p:nvSpPr>
          <p:spPr bwMode="auto">
            <a:xfrm>
              <a:off x="470" y="3778"/>
              <a:ext cx="70" cy="34"/>
            </a:xfrm>
            <a:custGeom>
              <a:avLst/>
              <a:gdLst>
                <a:gd name="T0" fmla="*/ 70 w 70"/>
                <a:gd name="T1" fmla="*/ 6 h 34"/>
                <a:gd name="T2" fmla="*/ 66 w 70"/>
                <a:gd name="T3" fmla="*/ 0 h 34"/>
                <a:gd name="T4" fmla="*/ 56 w 70"/>
                <a:gd name="T5" fmla="*/ 4 h 34"/>
                <a:gd name="T6" fmla="*/ 48 w 70"/>
                <a:gd name="T7" fmla="*/ 6 h 34"/>
                <a:gd name="T8" fmla="*/ 34 w 70"/>
                <a:gd name="T9" fmla="*/ 14 h 34"/>
                <a:gd name="T10" fmla="*/ 34 w 70"/>
                <a:gd name="T11" fmla="*/ 14 h 34"/>
                <a:gd name="T12" fmla="*/ 14 w 70"/>
                <a:gd name="T13" fmla="*/ 16 h 34"/>
                <a:gd name="T14" fmla="*/ 14 w 70"/>
                <a:gd name="T15" fmla="*/ 16 h 34"/>
                <a:gd name="T16" fmla="*/ 12 w 70"/>
                <a:gd name="T17" fmla="*/ 18 h 34"/>
                <a:gd name="T18" fmla="*/ 6 w 70"/>
                <a:gd name="T19" fmla="*/ 24 h 34"/>
                <a:gd name="T20" fmla="*/ 0 w 70"/>
                <a:gd name="T21" fmla="*/ 34 h 34"/>
                <a:gd name="T22" fmla="*/ 18 w 70"/>
                <a:gd name="T23" fmla="*/ 24 h 34"/>
                <a:gd name="T24" fmla="*/ 40 w 70"/>
                <a:gd name="T25" fmla="*/ 18 h 34"/>
                <a:gd name="T26" fmla="*/ 56 w 70"/>
                <a:gd name="T27" fmla="*/ 14 h 34"/>
                <a:gd name="T28" fmla="*/ 70 w 70"/>
                <a:gd name="T29" fmla="*/ 6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0" h="34">
                  <a:moveTo>
                    <a:pt x="70" y="6"/>
                  </a:moveTo>
                  <a:lnTo>
                    <a:pt x="66" y="0"/>
                  </a:lnTo>
                  <a:lnTo>
                    <a:pt x="56" y="4"/>
                  </a:lnTo>
                  <a:lnTo>
                    <a:pt x="48" y="6"/>
                  </a:lnTo>
                  <a:lnTo>
                    <a:pt x="34" y="14"/>
                  </a:lnTo>
                  <a:lnTo>
                    <a:pt x="14" y="16"/>
                  </a:lnTo>
                  <a:lnTo>
                    <a:pt x="12" y="18"/>
                  </a:lnTo>
                  <a:lnTo>
                    <a:pt x="6" y="24"/>
                  </a:lnTo>
                  <a:lnTo>
                    <a:pt x="0" y="34"/>
                  </a:lnTo>
                  <a:lnTo>
                    <a:pt x="18" y="24"/>
                  </a:lnTo>
                  <a:lnTo>
                    <a:pt x="40" y="18"/>
                  </a:lnTo>
                  <a:lnTo>
                    <a:pt x="56" y="14"/>
                  </a:lnTo>
                  <a:lnTo>
                    <a:pt x="70" y="6"/>
                  </a:lnTo>
                  <a:close/>
                </a:path>
              </a:pathLst>
            </a:custGeom>
            <a:grp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104" name="Freeform 764"/>
            <p:cNvSpPr>
              <a:spLocks/>
            </p:cNvSpPr>
            <p:nvPr/>
          </p:nvSpPr>
          <p:spPr bwMode="auto">
            <a:xfrm>
              <a:off x="360" y="3800"/>
              <a:ext cx="50" cy="16"/>
            </a:xfrm>
            <a:custGeom>
              <a:avLst/>
              <a:gdLst>
                <a:gd name="T0" fmla="*/ 50 w 50"/>
                <a:gd name="T1" fmla="*/ 8 h 16"/>
                <a:gd name="T2" fmla="*/ 24 w 50"/>
                <a:gd name="T3" fmla="*/ 6 h 16"/>
                <a:gd name="T4" fmla="*/ 12 w 50"/>
                <a:gd name="T5" fmla="*/ 0 h 16"/>
                <a:gd name="T6" fmla="*/ 0 w 50"/>
                <a:gd name="T7" fmla="*/ 6 h 16"/>
                <a:gd name="T8" fmla="*/ 12 w 50"/>
                <a:gd name="T9" fmla="*/ 8 h 16"/>
                <a:gd name="T10" fmla="*/ 32 w 50"/>
                <a:gd name="T11" fmla="*/ 16 h 16"/>
                <a:gd name="T12" fmla="*/ 50 w 50"/>
                <a:gd name="T13" fmla="*/ 8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16">
                  <a:moveTo>
                    <a:pt x="50" y="8"/>
                  </a:moveTo>
                  <a:lnTo>
                    <a:pt x="24" y="6"/>
                  </a:lnTo>
                  <a:lnTo>
                    <a:pt x="12" y="0"/>
                  </a:lnTo>
                  <a:lnTo>
                    <a:pt x="0" y="6"/>
                  </a:lnTo>
                  <a:lnTo>
                    <a:pt x="12" y="8"/>
                  </a:lnTo>
                  <a:lnTo>
                    <a:pt x="32" y="16"/>
                  </a:lnTo>
                  <a:lnTo>
                    <a:pt x="50" y="8"/>
                  </a:lnTo>
                  <a:close/>
                </a:path>
              </a:pathLst>
            </a:custGeom>
            <a:grp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105" name="Freeform 765"/>
            <p:cNvSpPr>
              <a:spLocks/>
            </p:cNvSpPr>
            <p:nvPr/>
          </p:nvSpPr>
          <p:spPr bwMode="auto">
            <a:xfrm>
              <a:off x="294" y="3794"/>
              <a:ext cx="34" cy="14"/>
            </a:xfrm>
            <a:custGeom>
              <a:avLst/>
              <a:gdLst>
                <a:gd name="T0" fmla="*/ 34 w 34"/>
                <a:gd name="T1" fmla="*/ 10 h 14"/>
                <a:gd name="T2" fmla="*/ 0 w 34"/>
                <a:gd name="T3" fmla="*/ 0 h 14"/>
                <a:gd name="T4" fmla="*/ 2 w 34"/>
                <a:gd name="T5" fmla="*/ 8 h 14"/>
                <a:gd name="T6" fmla="*/ 12 w 34"/>
                <a:gd name="T7" fmla="*/ 8 h 14"/>
                <a:gd name="T8" fmla="*/ 26 w 34"/>
                <a:gd name="T9" fmla="*/ 14 h 14"/>
                <a:gd name="T10" fmla="*/ 34 w 34"/>
                <a:gd name="T11" fmla="*/ 1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4">
                  <a:moveTo>
                    <a:pt x="34" y="10"/>
                  </a:moveTo>
                  <a:lnTo>
                    <a:pt x="0" y="0"/>
                  </a:lnTo>
                  <a:lnTo>
                    <a:pt x="2" y="8"/>
                  </a:lnTo>
                  <a:lnTo>
                    <a:pt x="12" y="8"/>
                  </a:lnTo>
                  <a:lnTo>
                    <a:pt x="26" y="14"/>
                  </a:lnTo>
                  <a:lnTo>
                    <a:pt x="34" y="10"/>
                  </a:lnTo>
                  <a:close/>
                </a:path>
              </a:pathLst>
            </a:custGeom>
            <a:grp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106" name="Freeform 766"/>
            <p:cNvSpPr>
              <a:spLocks/>
            </p:cNvSpPr>
            <p:nvPr/>
          </p:nvSpPr>
          <p:spPr bwMode="auto">
            <a:xfrm>
              <a:off x="548" y="3584"/>
              <a:ext cx="28" cy="20"/>
            </a:xfrm>
            <a:custGeom>
              <a:avLst/>
              <a:gdLst>
                <a:gd name="T0" fmla="*/ 28 w 28"/>
                <a:gd name="T1" fmla="*/ 6 h 20"/>
                <a:gd name="T2" fmla="*/ 18 w 28"/>
                <a:gd name="T3" fmla="*/ 0 h 20"/>
                <a:gd name="T4" fmla="*/ 0 w 28"/>
                <a:gd name="T5" fmla="*/ 2 h 20"/>
                <a:gd name="T6" fmla="*/ 2 w 28"/>
                <a:gd name="T7" fmla="*/ 8 h 20"/>
                <a:gd name="T8" fmla="*/ 10 w 28"/>
                <a:gd name="T9" fmla="*/ 16 h 20"/>
                <a:gd name="T10" fmla="*/ 18 w 28"/>
                <a:gd name="T11" fmla="*/ 20 h 20"/>
                <a:gd name="T12" fmla="*/ 28 w 28"/>
                <a:gd name="T13" fmla="*/ 14 h 20"/>
                <a:gd name="T14" fmla="*/ 28 w 28"/>
                <a:gd name="T15" fmla="*/ 6 h 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20">
                  <a:moveTo>
                    <a:pt x="28" y="6"/>
                  </a:moveTo>
                  <a:lnTo>
                    <a:pt x="18" y="0"/>
                  </a:lnTo>
                  <a:lnTo>
                    <a:pt x="0" y="2"/>
                  </a:lnTo>
                  <a:lnTo>
                    <a:pt x="2" y="8"/>
                  </a:lnTo>
                  <a:lnTo>
                    <a:pt x="10" y="16"/>
                  </a:lnTo>
                  <a:lnTo>
                    <a:pt x="18" y="20"/>
                  </a:lnTo>
                  <a:lnTo>
                    <a:pt x="28" y="14"/>
                  </a:lnTo>
                  <a:lnTo>
                    <a:pt x="28" y="6"/>
                  </a:lnTo>
                  <a:close/>
                </a:path>
              </a:pathLst>
            </a:custGeom>
            <a:grp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107" name="Freeform 767"/>
            <p:cNvSpPr>
              <a:spLocks/>
            </p:cNvSpPr>
            <p:nvPr/>
          </p:nvSpPr>
          <p:spPr bwMode="auto">
            <a:xfrm>
              <a:off x="504" y="3458"/>
              <a:ext cx="44" cy="30"/>
            </a:xfrm>
            <a:custGeom>
              <a:avLst/>
              <a:gdLst>
                <a:gd name="T0" fmla="*/ 4 w 44"/>
                <a:gd name="T1" fmla="*/ 0 h 30"/>
                <a:gd name="T2" fmla="*/ 16 w 44"/>
                <a:gd name="T3" fmla="*/ 8 h 30"/>
                <a:gd name="T4" fmla="*/ 22 w 44"/>
                <a:gd name="T5" fmla="*/ 6 h 30"/>
                <a:gd name="T6" fmla="*/ 30 w 44"/>
                <a:gd name="T7" fmla="*/ 18 h 30"/>
                <a:gd name="T8" fmla="*/ 44 w 44"/>
                <a:gd name="T9" fmla="*/ 24 h 30"/>
                <a:gd name="T10" fmla="*/ 44 w 44"/>
                <a:gd name="T11" fmla="*/ 30 h 30"/>
                <a:gd name="T12" fmla="*/ 28 w 44"/>
                <a:gd name="T13" fmla="*/ 30 h 30"/>
                <a:gd name="T14" fmla="*/ 14 w 44"/>
                <a:gd name="T15" fmla="*/ 16 h 30"/>
                <a:gd name="T16" fmla="*/ 6 w 44"/>
                <a:gd name="T17" fmla="*/ 16 h 30"/>
                <a:gd name="T18" fmla="*/ 0 w 44"/>
                <a:gd name="T19" fmla="*/ 10 h 30"/>
                <a:gd name="T20" fmla="*/ 4 w 44"/>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 h="30">
                  <a:moveTo>
                    <a:pt x="4" y="0"/>
                  </a:moveTo>
                  <a:lnTo>
                    <a:pt x="16" y="8"/>
                  </a:lnTo>
                  <a:lnTo>
                    <a:pt x="22" y="6"/>
                  </a:lnTo>
                  <a:lnTo>
                    <a:pt x="30" y="18"/>
                  </a:lnTo>
                  <a:lnTo>
                    <a:pt x="44" y="24"/>
                  </a:lnTo>
                  <a:lnTo>
                    <a:pt x="44" y="30"/>
                  </a:lnTo>
                  <a:lnTo>
                    <a:pt x="28" y="30"/>
                  </a:lnTo>
                  <a:lnTo>
                    <a:pt x="14" y="16"/>
                  </a:lnTo>
                  <a:lnTo>
                    <a:pt x="6" y="16"/>
                  </a:lnTo>
                  <a:lnTo>
                    <a:pt x="0" y="10"/>
                  </a:lnTo>
                  <a:lnTo>
                    <a:pt x="4" y="0"/>
                  </a:lnTo>
                  <a:close/>
                </a:path>
              </a:pathLst>
            </a:custGeom>
            <a:grp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108" name="Freeform 768"/>
            <p:cNvSpPr>
              <a:spLocks/>
            </p:cNvSpPr>
            <p:nvPr/>
          </p:nvSpPr>
          <p:spPr bwMode="auto">
            <a:xfrm>
              <a:off x="864" y="3602"/>
              <a:ext cx="28" cy="24"/>
            </a:xfrm>
            <a:custGeom>
              <a:avLst/>
              <a:gdLst>
                <a:gd name="T0" fmla="*/ 22 w 28"/>
                <a:gd name="T1" fmla="*/ 0 h 24"/>
                <a:gd name="T2" fmla="*/ 10 w 28"/>
                <a:gd name="T3" fmla="*/ 6 h 24"/>
                <a:gd name="T4" fmla="*/ 2 w 28"/>
                <a:gd name="T5" fmla="*/ 20 h 24"/>
                <a:gd name="T6" fmla="*/ 0 w 28"/>
                <a:gd name="T7" fmla="*/ 24 h 24"/>
                <a:gd name="T8" fmla="*/ 8 w 28"/>
                <a:gd name="T9" fmla="*/ 20 h 24"/>
                <a:gd name="T10" fmla="*/ 14 w 28"/>
                <a:gd name="T11" fmla="*/ 10 h 24"/>
                <a:gd name="T12" fmla="*/ 24 w 28"/>
                <a:gd name="T13" fmla="*/ 6 h 24"/>
                <a:gd name="T14" fmla="*/ 28 w 28"/>
                <a:gd name="T15" fmla="*/ 6 h 24"/>
                <a:gd name="T16" fmla="*/ 22 w 28"/>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24">
                  <a:moveTo>
                    <a:pt x="22" y="0"/>
                  </a:moveTo>
                  <a:lnTo>
                    <a:pt x="10" y="6"/>
                  </a:lnTo>
                  <a:lnTo>
                    <a:pt x="2" y="20"/>
                  </a:lnTo>
                  <a:lnTo>
                    <a:pt x="0" y="24"/>
                  </a:lnTo>
                  <a:lnTo>
                    <a:pt x="8" y="20"/>
                  </a:lnTo>
                  <a:lnTo>
                    <a:pt x="14" y="10"/>
                  </a:lnTo>
                  <a:lnTo>
                    <a:pt x="24" y="6"/>
                  </a:lnTo>
                  <a:lnTo>
                    <a:pt x="28" y="6"/>
                  </a:lnTo>
                  <a:lnTo>
                    <a:pt x="22" y="0"/>
                  </a:lnTo>
                  <a:close/>
                </a:path>
              </a:pathLst>
            </a:custGeom>
            <a:grp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sp>
          <p:nvSpPr>
            <p:cNvPr id="109" name="Freeform 769"/>
            <p:cNvSpPr>
              <a:spLocks/>
            </p:cNvSpPr>
            <p:nvPr/>
          </p:nvSpPr>
          <p:spPr bwMode="auto">
            <a:xfrm>
              <a:off x="1062" y="3658"/>
              <a:ext cx="38" cy="58"/>
            </a:xfrm>
            <a:custGeom>
              <a:avLst/>
              <a:gdLst>
                <a:gd name="T0" fmla="*/ 4 w 38"/>
                <a:gd name="T1" fmla="*/ 0 h 58"/>
                <a:gd name="T2" fmla="*/ 0 w 38"/>
                <a:gd name="T3" fmla="*/ 14 h 58"/>
                <a:gd name="T4" fmla="*/ 16 w 38"/>
                <a:gd name="T5" fmla="*/ 30 h 58"/>
                <a:gd name="T6" fmla="*/ 26 w 38"/>
                <a:gd name="T7" fmla="*/ 46 h 58"/>
                <a:gd name="T8" fmla="*/ 32 w 38"/>
                <a:gd name="T9" fmla="*/ 58 h 58"/>
                <a:gd name="T10" fmla="*/ 34 w 38"/>
                <a:gd name="T11" fmla="*/ 44 h 58"/>
                <a:gd name="T12" fmla="*/ 36 w 38"/>
                <a:gd name="T13" fmla="*/ 24 h 58"/>
                <a:gd name="T14" fmla="*/ 38 w 38"/>
                <a:gd name="T15" fmla="*/ 12 h 58"/>
                <a:gd name="T16" fmla="*/ 30 w 38"/>
                <a:gd name="T17" fmla="*/ 4 h 58"/>
                <a:gd name="T18" fmla="*/ 24 w 38"/>
                <a:gd name="T19" fmla="*/ 6 h 58"/>
                <a:gd name="T20" fmla="*/ 4 w 38"/>
                <a:gd name="T21" fmla="*/ 0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58">
                  <a:moveTo>
                    <a:pt x="4" y="0"/>
                  </a:moveTo>
                  <a:lnTo>
                    <a:pt x="0" y="14"/>
                  </a:lnTo>
                  <a:lnTo>
                    <a:pt x="16" y="30"/>
                  </a:lnTo>
                  <a:lnTo>
                    <a:pt x="26" y="46"/>
                  </a:lnTo>
                  <a:lnTo>
                    <a:pt x="32" y="58"/>
                  </a:lnTo>
                  <a:lnTo>
                    <a:pt x="34" y="44"/>
                  </a:lnTo>
                  <a:lnTo>
                    <a:pt x="36" y="24"/>
                  </a:lnTo>
                  <a:lnTo>
                    <a:pt x="38" y="12"/>
                  </a:lnTo>
                  <a:lnTo>
                    <a:pt x="30" y="4"/>
                  </a:lnTo>
                  <a:lnTo>
                    <a:pt x="24" y="6"/>
                  </a:lnTo>
                  <a:lnTo>
                    <a:pt x="4" y="0"/>
                  </a:lnTo>
                  <a:close/>
                </a:path>
              </a:pathLst>
            </a:custGeom>
            <a:grpFill/>
            <a:ln w="3175">
              <a:solidFill>
                <a:srgbClr val="404040"/>
              </a:solidFill>
              <a:prstDash val="solid"/>
              <a:round/>
              <a:headEnd/>
              <a:tailEnd/>
            </a:ln>
          </p:spPr>
          <p:txBody>
            <a:bodyPr/>
            <a:lstStyle/>
            <a:p>
              <a:pPr eaLnBrk="0" fontAlgn="base" hangingPunct="0">
                <a:spcBef>
                  <a:spcPct val="0"/>
                </a:spcBef>
                <a:spcAft>
                  <a:spcPct val="0"/>
                </a:spcAft>
              </a:pPr>
              <a:endParaRPr lang="en-US">
                <a:solidFill>
                  <a:prstClr val="black"/>
                </a:solidFill>
              </a:endParaRPr>
            </a:p>
          </p:txBody>
        </p:sp>
      </p:grpSp>
    </p:spTree>
    <p:extLst>
      <p:ext uri="{BB962C8B-B14F-4D97-AF65-F5344CB8AC3E}">
        <p14:creationId xmlns:p14="http://schemas.microsoft.com/office/powerpoint/2010/main" val="1378940797"/>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0"/>
            <a:ext cx="5715000" cy="2819400"/>
          </a:xfrm>
        </p:spPr>
        <p:txBody>
          <a:bodyPr rtlCol="0">
            <a:noAutofit/>
          </a:bodyPr>
          <a:lstStyle/>
          <a:p>
            <a:pPr eaLnBrk="1" fontAlgn="auto" hangingPunct="1">
              <a:spcAft>
                <a:spcPts val="0"/>
              </a:spcAft>
              <a:defRPr/>
            </a:pPr>
            <a:r>
              <a:rPr lang="en-US" dirty="0" smtClean="0"/>
              <a:t>What Matters to Drivers in the Great Lakes</a:t>
            </a:r>
            <a:endParaRPr lang="en-US" dirty="0"/>
          </a:p>
        </p:txBody>
      </p:sp>
    </p:spTree>
    <p:extLst>
      <p:ext uri="{BB962C8B-B14F-4D97-AF65-F5344CB8AC3E}">
        <p14:creationId xmlns:p14="http://schemas.microsoft.com/office/powerpoint/2010/main" val="675800726"/>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p:cNvSpPr>
            <a:spLocks noGrp="1"/>
          </p:cNvSpPr>
          <p:nvPr>
            <p:ph type="title"/>
          </p:nvPr>
        </p:nvSpPr>
        <p:spPr>
          <a:xfrm>
            <a:off x="381008" y="508000"/>
            <a:ext cx="8284369" cy="1371600"/>
          </a:xfrm>
        </p:spPr>
        <p:txBody>
          <a:bodyPr/>
          <a:lstStyle/>
          <a:p>
            <a:pPr eaLnBrk="1" hangingPunct="1"/>
            <a:r>
              <a:rPr lang="en-US" altLang="en-US" smtClean="0">
                <a:solidFill>
                  <a:srgbClr val="404040"/>
                </a:solidFill>
                <a:latin typeface="Arial" charset="0"/>
                <a:cs typeface="Arial" charset="0"/>
              </a:rPr>
              <a:t>Common Roadway Issues &amp; Frequency in the Great Lakes</a:t>
            </a:r>
            <a:endParaRPr lang="en-US" altLang="en-US" smtClean="0">
              <a:solidFill>
                <a:srgbClr val="595959"/>
              </a:solidFill>
              <a:latin typeface="Arial" charset="0"/>
              <a:cs typeface="Arial" charset="0"/>
            </a:endParaRPr>
          </a:p>
        </p:txBody>
      </p:sp>
      <p:sp>
        <p:nvSpPr>
          <p:cNvPr id="2" name="Slide Number Placeholder 1"/>
          <p:cNvSpPr>
            <a:spLocks noGrp="1"/>
          </p:cNvSpPr>
          <p:nvPr>
            <p:ph type="sldNum" sz="quarter" idx="10"/>
          </p:nvPr>
        </p:nvSpPr>
        <p:spPr/>
        <p:txBody>
          <a:bodyPr/>
          <a:lstStyle>
            <a:lvl1pPr>
              <a:defRPr>
                <a:solidFill>
                  <a:schemeClr val="tx1"/>
                </a:solidFill>
                <a:latin typeface="Franklin Gothic Book" pitchFamily="34" charset="0"/>
              </a:defRPr>
            </a:lvl1pPr>
            <a:lvl2pPr marL="742950" indent="-285750">
              <a:defRPr>
                <a:solidFill>
                  <a:schemeClr val="tx1"/>
                </a:solidFill>
                <a:latin typeface="Franklin Gothic Book" pitchFamily="34" charset="0"/>
              </a:defRPr>
            </a:lvl2pPr>
            <a:lvl3pPr marL="1143000" indent="-228600">
              <a:defRPr>
                <a:solidFill>
                  <a:schemeClr val="tx1"/>
                </a:solidFill>
                <a:latin typeface="Franklin Gothic Book" pitchFamily="34" charset="0"/>
              </a:defRPr>
            </a:lvl3pPr>
            <a:lvl4pPr marL="1600200" indent="-228600">
              <a:defRPr>
                <a:solidFill>
                  <a:schemeClr val="tx1"/>
                </a:solidFill>
                <a:latin typeface="Franklin Gothic Book" pitchFamily="34" charset="0"/>
              </a:defRPr>
            </a:lvl4pPr>
            <a:lvl5pPr marL="2057400" indent="-228600">
              <a:defRPr>
                <a:solidFill>
                  <a:schemeClr val="tx1"/>
                </a:solidFill>
                <a:latin typeface="Franklin Gothic Book" pitchFamily="34" charset="0"/>
              </a:defRPr>
            </a:lvl5pPr>
            <a:lvl6pPr marL="2514600" indent="-228600" eaLnBrk="0" fontAlgn="base" hangingPunct="0">
              <a:spcBef>
                <a:spcPct val="0"/>
              </a:spcBef>
              <a:spcAft>
                <a:spcPct val="0"/>
              </a:spcAft>
              <a:defRPr>
                <a:solidFill>
                  <a:schemeClr val="tx1"/>
                </a:solidFill>
                <a:latin typeface="Franklin Gothic Book" pitchFamily="34" charset="0"/>
              </a:defRPr>
            </a:lvl6pPr>
            <a:lvl7pPr marL="2971800" indent="-228600" eaLnBrk="0" fontAlgn="base" hangingPunct="0">
              <a:spcBef>
                <a:spcPct val="0"/>
              </a:spcBef>
              <a:spcAft>
                <a:spcPct val="0"/>
              </a:spcAft>
              <a:defRPr>
                <a:solidFill>
                  <a:schemeClr val="tx1"/>
                </a:solidFill>
                <a:latin typeface="Franklin Gothic Book" pitchFamily="34" charset="0"/>
              </a:defRPr>
            </a:lvl7pPr>
            <a:lvl8pPr marL="3429000" indent="-228600" eaLnBrk="0" fontAlgn="base" hangingPunct="0">
              <a:spcBef>
                <a:spcPct val="0"/>
              </a:spcBef>
              <a:spcAft>
                <a:spcPct val="0"/>
              </a:spcAft>
              <a:defRPr>
                <a:solidFill>
                  <a:schemeClr val="tx1"/>
                </a:solidFill>
                <a:latin typeface="Franklin Gothic Book" pitchFamily="34" charset="0"/>
              </a:defRPr>
            </a:lvl8pPr>
            <a:lvl9pPr marL="3886200" indent="-228600" eaLnBrk="0" fontAlgn="base" hangingPunct="0">
              <a:spcBef>
                <a:spcPct val="0"/>
              </a:spcBef>
              <a:spcAft>
                <a:spcPct val="0"/>
              </a:spcAft>
              <a:defRPr>
                <a:solidFill>
                  <a:schemeClr val="tx1"/>
                </a:solidFill>
                <a:latin typeface="Franklin Gothic Book" pitchFamily="34" charset="0"/>
              </a:defRPr>
            </a:lvl9pPr>
          </a:lstStyle>
          <a:p>
            <a:pPr defTabSz="914400"/>
            <a:fld id="{89154BF4-F36F-4769-9AE0-6259C8DC2E94}" type="slidenum">
              <a:rPr lang="en-US" altLang="en-US">
                <a:solidFill>
                  <a:srgbClr val="404040"/>
                </a:solidFill>
                <a:latin typeface="Arial" charset="0"/>
              </a:rPr>
              <a:pPr defTabSz="914400"/>
              <a:t>6</a:t>
            </a:fld>
            <a:endParaRPr lang="en-US" altLang="en-US">
              <a:solidFill>
                <a:srgbClr val="404040"/>
              </a:solidFill>
              <a:latin typeface="Arial" charset="0"/>
            </a:endParaRPr>
          </a:p>
        </p:txBody>
      </p:sp>
      <p:cxnSp>
        <p:nvCxnSpPr>
          <p:cNvPr id="8" name="Straight Connector 7"/>
          <p:cNvCxnSpPr/>
          <p:nvPr/>
        </p:nvCxnSpPr>
        <p:spPr>
          <a:xfrm>
            <a:off x="4572000" y="2117733"/>
            <a:ext cx="0" cy="3978275"/>
          </a:xfrm>
          <a:prstGeom prst="line">
            <a:avLst/>
          </a:prstGeom>
          <a:ln w="12700">
            <a:solidFill>
              <a:schemeClr val="tx1">
                <a:lumMod val="75000"/>
                <a:lumOff val="25000"/>
              </a:schemeClr>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9" name="Content Placeholder 2"/>
          <p:cNvGraphicFramePr>
            <a:graphicFrameLocks/>
          </p:cNvGraphicFramePr>
          <p:nvPr>
            <p:extLst>
              <p:ext uri="{D42A27DB-BD31-4B8C-83A1-F6EECF244321}">
                <p14:modId xmlns:p14="http://schemas.microsoft.com/office/powerpoint/2010/main" val="2885734380"/>
              </p:ext>
            </p:extLst>
          </p:nvPr>
        </p:nvGraphicFramePr>
        <p:xfrm>
          <a:off x="-2344" y="1600201"/>
          <a:ext cx="4550569" cy="4664075"/>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p:cNvSpPr/>
          <p:nvPr/>
        </p:nvSpPr>
        <p:spPr>
          <a:xfrm>
            <a:off x="76200" y="1905003"/>
            <a:ext cx="933450" cy="2911475"/>
          </a:xfrm>
          <a:prstGeom prst="rect">
            <a:avLst/>
          </a:prstGeom>
          <a:noFill/>
          <a:ln w="38100">
            <a:solidFill>
              <a:srgbClr val="FFAC33"/>
            </a:solidFill>
            <a:prstDash val="dash"/>
            <a:miter lim="800000"/>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a:solidFill>
                <a:prstClr val="black"/>
              </a:solidFill>
            </a:endParaRPr>
          </a:p>
        </p:txBody>
      </p:sp>
      <p:sp>
        <p:nvSpPr>
          <p:cNvPr id="11" name="TextBox 10"/>
          <p:cNvSpPr txBox="1"/>
          <p:nvPr/>
        </p:nvSpPr>
        <p:spPr>
          <a:xfrm>
            <a:off x="4914900" y="3282958"/>
            <a:ext cx="4000500" cy="954107"/>
          </a:xfrm>
          <a:prstGeom prst="rect">
            <a:avLst/>
          </a:prstGeom>
          <a:noFill/>
        </p:spPr>
        <p:txBody>
          <a:bodyPr>
            <a:spAutoFit/>
          </a:bodyPr>
          <a:lstStyle/>
          <a:p>
            <a:pPr>
              <a:defRPr/>
            </a:pPr>
            <a:r>
              <a:rPr lang="en-US" sz="2000" b="1" cap="all" dirty="0">
                <a:solidFill>
                  <a:srgbClr val="00B87F"/>
                </a:solidFill>
                <a:latin typeface="Arial" panose="020B0604020202020204" pitchFamily="34" charset="0"/>
                <a:cs typeface="Arial" panose="020B0604020202020204" pitchFamily="34" charset="0"/>
              </a:rPr>
              <a:t>Maintenance-RELATED ISSUES</a:t>
            </a:r>
          </a:p>
          <a:p>
            <a:pPr>
              <a:defRPr/>
            </a:pPr>
            <a:r>
              <a:rPr lang="en-US" sz="1600" i="1" dirty="0">
                <a:solidFill>
                  <a:prstClr val="black">
                    <a:lumMod val="75000"/>
                    <a:lumOff val="25000"/>
                  </a:prstClr>
                </a:solidFill>
                <a:latin typeface="Arial" panose="020B0604020202020204" pitchFamily="34" charset="0"/>
                <a:cs typeface="Arial" panose="020B0604020202020204" pitchFamily="34" charset="0"/>
              </a:rPr>
              <a:t>82% of drivers on a daily or weekly basis</a:t>
            </a:r>
          </a:p>
        </p:txBody>
      </p:sp>
      <p:sp>
        <p:nvSpPr>
          <p:cNvPr id="12" name="TextBox 11"/>
          <p:cNvSpPr txBox="1"/>
          <p:nvPr/>
        </p:nvSpPr>
        <p:spPr>
          <a:xfrm>
            <a:off x="4914900" y="4229100"/>
            <a:ext cx="4000500" cy="647700"/>
          </a:xfrm>
          <a:prstGeom prst="rect">
            <a:avLst/>
          </a:prstGeom>
          <a:noFill/>
        </p:spPr>
        <p:txBody>
          <a:bodyPr>
            <a:spAutoFit/>
          </a:bodyPr>
          <a:lstStyle/>
          <a:p>
            <a:pPr>
              <a:defRPr/>
            </a:pPr>
            <a:r>
              <a:rPr lang="en-US" sz="2000" b="1" cap="all" dirty="0">
                <a:solidFill>
                  <a:srgbClr val="00B87F"/>
                </a:solidFill>
                <a:latin typeface="Arial" panose="020B0604020202020204" pitchFamily="34" charset="0"/>
                <a:cs typeface="Arial" panose="020B0604020202020204" pitchFamily="34" charset="0"/>
              </a:rPr>
              <a:t>WATER IN THE ROADWAY</a:t>
            </a:r>
          </a:p>
          <a:p>
            <a:pPr>
              <a:defRPr/>
            </a:pPr>
            <a:r>
              <a:rPr lang="en-US" sz="1600" i="1" dirty="0">
                <a:solidFill>
                  <a:prstClr val="black">
                    <a:lumMod val="75000"/>
                    <a:lumOff val="25000"/>
                  </a:prstClr>
                </a:solidFill>
                <a:latin typeface="Arial" panose="020B0604020202020204" pitchFamily="34" charset="0"/>
                <a:cs typeface="Arial" panose="020B0604020202020204" pitchFamily="34" charset="0"/>
              </a:rPr>
              <a:t>13% of drivers on a daily basis</a:t>
            </a:r>
          </a:p>
        </p:txBody>
      </p:sp>
    </p:spTree>
    <p:extLst>
      <p:ext uri="{BB962C8B-B14F-4D97-AF65-F5344CB8AC3E}">
        <p14:creationId xmlns:p14="http://schemas.microsoft.com/office/powerpoint/2010/main" val="26691666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3810000"/>
            <a:ext cx="8686800" cy="1676400"/>
          </a:xfrm>
        </p:spPr>
        <p:txBody>
          <a:bodyPr/>
          <a:lstStyle/>
          <a:p>
            <a:pPr eaLnBrk="1" hangingPunct="1"/>
            <a:r>
              <a:rPr lang="en-US" altLang="en-US" dirty="0" smtClean="0">
                <a:latin typeface="Arial" charset="0"/>
                <a:cs typeface="Arial" charset="0"/>
              </a:rPr>
              <a:t>To better understand trade-offs drivers were willing to make to ensure smooth, well-maintained roads, we asked a series of questions.</a:t>
            </a:r>
          </a:p>
        </p:txBody>
      </p:sp>
      <p:sp>
        <p:nvSpPr>
          <p:cNvPr id="20483"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itchFamily="34" charset="0"/>
              </a:defRPr>
            </a:lvl1pPr>
            <a:lvl2pPr marL="742950" indent="-285750">
              <a:defRPr>
                <a:solidFill>
                  <a:schemeClr val="tx1"/>
                </a:solidFill>
                <a:latin typeface="Franklin Gothic Book" pitchFamily="34" charset="0"/>
              </a:defRPr>
            </a:lvl2pPr>
            <a:lvl3pPr marL="1143000" indent="-228600">
              <a:defRPr>
                <a:solidFill>
                  <a:schemeClr val="tx1"/>
                </a:solidFill>
                <a:latin typeface="Franklin Gothic Book" pitchFamily="34" charset="0"/>
              </a:defRPr>
            </a:lvl3pPr>
            <a:lvl4pPr marL="1600200" indent="-228600">
              <a:defRPr>
                <a:solidFill>
                  <a:schemeClr val="tx1"/>
                </a:solidFill>
                <a:latin typeface="Franklin Gothic Book" pitchFamily="34" charset="0"/>
              </a:defRPr>
            </a:lvl4pPr>
            <a:lvl5pPr marL="2057400" indent="-228600">
              <a:defRPr>
                <a:solidFill>
                  <a:schemeClr val="tx1"/>
                </a:solidFill>
                <a:latin typeface="Franklin Gothic Book" pitchFamily="34" charset="0"/>
              </a:defRPr>
            </a:lvl5pPr>
            <a:lvl6pPr marL="2514600" indent="-228600" eaLnBrk="0" fontAlgn="base" hangingPunct="0">
              <a:spcBef>
                <a:spcPct val="0"/>
              </a:spcBef>
              <a:spcAft>
                <a:spcPct val="0"/>
              </a:spcAft>
              <a:defRPr>
                <a:solidFill>
                  <a:schemeClr val="tx1"/>
                </a:solidFill>
                <a:latin typeface="Franklin Gothic Book" pitchFamily="34" charset="0"/>
              </a:defRPr>
            </a:lvl6pPr>
            <a:lvl7pPr marL="2971800" indent="-228600" eaLnBrk="0" fontAlgn="base" hangingPunct="0">
              <a:spcBef>
                <a:spcPct val="0"/>
              </a:spcBef>
              <a:spcAft>
                <a:spcPct val="0"/>
              </a:spcAft>
              <a:defRPr>
                <a:solidFill>
                  <a:schemeClr val="tx1"/>
                </a:solidFill>
                <a:latin typeface="Franklin Gothic Book" pitchFamily="34" charset="0"/>
              </a:defRPr>
            </a:lvl7pPr>
            <a:lvl8pPr marL="3429000" indent="-228600" eaLnBrk="0" fontAlgn="base" hangingPunct="0">
              <a:spcBef>
                <a:spcPct val="0"/>
              </a:spcBef>
              <a:spcAft>
                <a:spcPct val="0"/>
              </a:spcAft>
              <a:defRPr>
                <a:solidFill>
                  <a:schemeClr val="tx1"/>
                </a:solidFill>
                <a:latin typeface="Franklin Gothic Book" pitchFamily="34" charset="0"/>
              </a:defRPr>
            </a:lvl8pPr>
            <a:lvl9pPr marL="3886200" indent="-228600" eaLnBrk="0" fontAlgn="base" hangingPunct="0">
              <a:spcBef>
                <a:spcPct val="0"/>
              </a:spcBef>
              <a:spcAft>
                <a:spcPct val="0"/>
              </a:spcAft>
              <a:defRPr>
                <a:solidFill>
                  <a:schemeClr val="tx1"/>
                </a:solidFill>
                <a:latin typeface="Franklin Gothic Book" pitchFamily="34" charset="0"/>
              </a:defRPr>
            </a:lvl9pPr>
          </a:lstStyle>
          <a:p>
            <a:pPr defTabSz="914400"/>
            <a:fld id="{30CA4354-2DAF-4BFD-B274-4F660EF8B14F}" type="slidenum">
              <a:rPr lang="en-US" altLang="en-US">
                <a:solidFill>
                  <a:prstClr val="white"/>
                </a:solidFill>
                <a:latin typeface="Arial" charset="0"/>
              </a:rPr>
              <a:pPr defTabSz="914400"/>
              <a:t>7</a:t>
            </a:fld>
            <a:endParaRPr lang="en-US" altLang="en-US">
              <a:solidFill>
                <a:prstClr val="white"/>
              </a:solidFill>
              <a:latin typeface="Arial" charset="0"/>
            </a:endParaRPr>
          </a:p>
        </p:txBody>
      </p:sp>
    </p:spTree>
    <p:extLst>
      <p:ext uri="{BB962C8B-B14F-4D97-AF65-F5344CB8AC3E}">
        <p14:creationId xmlns:p14="http://schemas.microsoft.com/office/powerpoint/2010/main" val="2094164281"/>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2"/>
          <p:cNvSpPr>
            <a:spLocks noGrp="1"/>
          </p:cNvSpPr>
          <p:nvPr>
            <p:ph type="title"/>
          </p:nvPr>
        </p:nvSpPr>
        <p:spPr>
          <a:xfrm>
            <a:off x="397066" y="0"/>
            <a:ext cx="9144000" cy="1371600"/>
          </a:xfrm>
        </p:spPr>
        <p:txBody>
          <a:bodyPr/>
          <a:lstStyle/>
          <a:p>
            <a:pPr eaLnBrk="1" hangingPunct="1"/>
            <a:r>
              <a:rPr lang="en-US" altLang="en-US" dirty="0" smtClean="0">
                <a:solidFill>
                  <a:srgbClr val="404040"/>
                </a:solidFill>
                <a:latin typeface="Arial" charset="0"/>
                <a:cs typeface="Arial" charset="0"/>
              </a:rPr>
              <a:t>Maintenance Preferences in the Great Lakes</a:t>
            </a:r>
          </a:p>
        </p:txBody>
      </p:sp>
      <p:graphicFrame>
        <p:nvGraphicFramePr>
          <p:cNvPr id="8" name="Content Placeholder 7"/>
          <p:cNvGraphicFramePr>
            <a:graphicFrameLocks noGrp="1"/>
          </p:cNvGraphicFramePr>
          <p:nvPr>
            <p:ph idx="4294967295"/>
            <p:extLst>
              <p:ext uri="{D42A27DB-BD31-4B8C-83A1-F6EECF244321}">
                <p14:modId xmlns:p14="http://schemas.microsoft.com/office/powerpoint/2010/main" val="248923721"/>
              </p:ext>
            </p:extLst>
          </p:nvPr>
        </p:nvGraphicFramePr>
        <p:xfrm>
          <a:off x="5557848" y="2255846"/>
          <a:ext cx="2288381" cy="2960687"/>
        </p:xfrm>
        <a:graphic>
          <a:graphicData uri="http://schemas.openxmlformats.org/drawingml/2006/chart">
            <c:chart xmlns:c="http://schemas.openxmlformats.org/drawingml/2006/chart" xmlns:r="http://schemas.openxmlformats.org/officeDocument/2006/relationships" r:id="rId4"/>
          </a:graphicData>
        </a:graphic>
      </p:graphicFrame>
      <p:grpSp>
        <p:nvGrpSpPr>
          <p:cNvPr id="9" name="Group 8"/>
          <p:cNvGrpSpPr>
            <a:grpSpLocks/>
          </p:cNvGrpSpPr>
          <p:nvPr/>
        </p:nvGrpSpPr>
        <p:grpSpPr bwMode="auto">
          <a:xfrm>
            <a:off x="571500" y="971809"/>
            <a:ext cx="8079560" cy="5450533"/>
            <a:chOff x="2193656" y="1924612"/>
            <a:chExt cx="5573034" cy="2818800"/>
          </a:xfrm>
        </p:grpSpPr>
        <p:sp>
          <p:nvSpPr>
            <p:cNvPr id="17" name="TextBox 16"/>
            <p:cNvSpPr txBox="1"/>
            <p:nvPr/>
          </p:nvSpPr>
          <p:spPr>
            <a:xfrm>
              <a:off x="5899168" y="3974802"/>
              <a:ext cx="1350073" cy="206921"/>
            </a:xfrm>
            <a:prstGeom prst="rect">
              <a:avLst/>
            </a:prstGeom>
            <a:noFill/>
          </p:spPr>
          <p:txBody>
            <a:bodyPr>
              <a:spAutoFit/>
            </a:bodyPr>
            <a:lstStyle/>
            <a:p>
              <a:pPr>
                <a:defRPr/>
              </a:pPr>
              <a:r>
                <a:rPr lang="en-US" sz="2000" b="1" i="1" dirty="0">
                  <a:solidFill>
                    <a:prstClr val="black">
                      <a:lumMod val="75000"/>
                      <a:lumOff val="25000"/>
                    </a:prstClr>
                  </a:solidFill>
                  <a:latin typeface="Arial" panose="020B0604020202020204" pitchFamily="34" charset="0"/>
                  <a:cs typeface="Arial" panose="020B0604020202020204" pitchFamily="34" charset="0"/>
                </a:rPr>
                <a:t>Not sure</a:t>
              </a:r>
            </a:p>
          </p:txBody>
        </p:sp>
        <p:grpSp>
          <p:nvGrpSpPr>
            <p:cNvPr id="22544" name="Group 4"/>
            <p:cNvGrpSpPr>
              <a:grpSpLocks/>
            </p:cNvGrpSpPr>
            <p:nvPr/>
          </p:nvGrpSpPr>
          <p:grpSpPr bwMode="auto">
            <a:xfrm>
              <a:off x="2193656" y="1924612"/>
              <a:ext cx="5573034" cy="2818800"/>
              <a:chOff x="2193656" y="1924612"/>
              <a:chExt cx="5573034" cy="2818800"/>
            </a:xfrm>
          </p:grpSpPr>
          <p:graphicFrame>
            <p:nvGraphicFramePr>
              <p:cNvPr id="22545" name="Content Placeholder 7"/>
              <p:cNvGraphicFramePr>
                <a:graphicFrameLocks/>
              </p:cNvGraphicFramePr>
              <p:nvPr>
                <p:extLst>
                  <p:ext uri="{D42A27DB-BD31-4B8C-83A1-F6EECF244321}">
                    <p14:modId xmlns:p14="http://schemas.microsoft.com/office/powerpoint/2010/main" val="523042002"/>
                  </p:ext>
                </p:extLst>
              </p:nvPr>
            </p:nvGraphicFramePr>
            <p:xfrm>
              <a:off x="3127169" y="1924612"/>
              <a:ext cx="3770646" cy="2728848"/>
            </p:xfrm>
            <a:graphic>
              <a:graphicData uri="http://schemas.openxmlformats.org/presentationml/2006/ole">
                <mc:AlternateContent xmlns:mc="http://schemas.openxmlformats.org/markup-compatibility/2006">
                  <mc:Choice xmlns:v="urn:schemas-microsoft-com:vml" Requires="v">
                    <p:oleObj spid="_x0000_s3080" name="Chart" r:id="rId5" imgW="3255546" imgH="3029975" progId="Excel.Chart.8">
                      <p:embed/>
                    </p:oleObj>
                  </mc:Choice>
                  <mc:Fallback>
                    <p:oleObj name="Chart" r:id="rId5" imgW="3255546" imgH="3029975"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7169" y="1924612"/>
                            <a:ext cx="3770646" cy="2728848"/>
                          </a:xfrm>
                          <a:prstGeom prst="rect">
                            <a:avLst/>
                          </a:prstGeom>
                          <a:noFill/>
                          <a:extLst/>
                        </p:spPr>
                      </p:pic>
                    </p:oleObj>
                  </mc:Fallback>
                </mc:AlternateContent>
              </a:graphicData>
            </a:graphic>
          </p:graphicFrame>
          <p:sp>
            <p:nvSpPr>
              <p:cNvPr id="16" name="TextBox 15"/>
              <p:cNvSpPr txBox="1"/>
              <p:nvPr/>
            </p:nvSpPr>
            <p:spPr>
              <a:xfrm>
                <a:off x="5226965" y="4377321"/>
                <a:ext cx="2539725" cy="366091"/>
              </a:xfrm>
              <a:prstGeom prst="rect">
                <a:avLst/>
              </a:prstGeom>
              <a:noFill/>
            </p:spPr>
            <p:txBody>
              <a:bodyPr>
                <a:spAutoFit/>
              </a:bodyPr>
              <a:lstStyle/>
              <a:p>
                <a:pPr>
                  <a:defRPr/>
                </a:pPr>
                <a:r>
                  <a:rPr lang="en-US" sz="2000" b="1" i="1" dirty="0">
                    <a:solidFill>
                      <a:prstClr val="black">
                        <a:lumMod val="75000"/>
                        <a:lumOff val="25000"/>
                      </a:prstClr>
                    </a:solidFill>
                    <a:latin typeface="Arial" panose="020B0604020202020204" pitchFamily="34" charset="0"/>
                    <a:cs typeface="Arial" panose="020B0604020202020204" pitchFamily="34" charset="0"/>
                  </a:rPr>
                  <a:t>Lanes fully shut down for maintenance</a:t>
                </a:r>
              </a:p>
            </p:txBody>
          </p:sp>
          <p:sp>
            <p:nvSpPr>
              <p:cNvPr id="18" name="TextBox 17"/>
              <p:cNvSpPr txBox="1"/>
              <p:nvPr/>
            </p:nvSpPr>
            <p:spPr>
              <a:xfrm>
                <a:off x="2193656" y="2426478"/>
                <a:ext cx="1913927" cy="525261"/>
              </a:xfrm>
              <a:prstGeom prst="rect">
                <a:avLst/>
              </a:prstGeom>
              <a:noFill/>
            </p:spPr>
            <p:txBody>
              <a:bodyPr>
                <a:spAutoFit/>
              </a:bodyPr>
              <a:lstStyle/>
              <a:p>
                <a:pPr>
                  <a:defRPr/>
                </a:pPr>
                <a:r>
                  <a:rPr lang="en-US" sz="2000" b="1" i="1" dirty="0">
                    <a:solidFill>
                      <a:prstClr val="black">
                        <a:lumMod val="75000"/>
                        <a:lumOff val="25000"/>
                      </a:prstClr>
                    </a:solidFill>
                    <a:latin typeface="Arial" panose="020B0604020202020204" pitchFamily="34" charset="0"/>
                    <a:cs typeface="Arial" panose="020B0604020202020204" pitchFamily="34" charset="0"/>
                  </a:rPr>
                  <a:t>Lanes receive repairs during off peak hours</a:t>
                </a:r>
              </a:p>
            </p:txBody>
          </p:sp>
        </p:grpSp>
      </p:grpSp>
      <p:sp>
        <p:nvSpPr>
          <p:cNvPr id="4" name="Slide Number Placeholder 3"/>
          <p:cNvSpPr>
            <a:spLocks noGrp="1"/>
          </p:cNvSpPr>
          <p:nvPr>
            <p:ph type="sldNum" sz="quarter" idx="10"/>
          </p:nvPr>
        </p:nvSpPr>
        <p:spPr/>
        <p:txBody>
          <a:bodyPr/>
          <a:lstStyle>
            <a:lvl1pPr defTabSz="457200">
              <a:defRPr>
                <a:solidFill>
                  <a:schemeClr val="tx1"/>
                </a:solidFill>
                <a:latin typeface="Franklin Gothic Book" pitchFamily="34" charset="0"/>
              </a:defRPr>
            </a:lvl1pPr>
            <a:lvl2pPr marL="742950" indent="-285750" defTabSz="457200">
              <a:defRPr>
                <a:solidFill>
                  <a:schemeClr val="tx1"/>
                </a:solidFill>
                <a:latin typeface="Franklin Gothic Book" pitchFamily="34" charset="0"/>
              </a:defRPr>
            </a:lvl2pPr>
            <a:lvl3pPr marL="1143000" indent="-228600" defTabSz="457200">
              <a:defRPr>
                <a:solidFill>
                  <a:schemeClr val="tx1"/>
                </a:solidFill>
                <a:latin typeface="Franklin Gothic Book" pitchFamily="34" charset="0"/>
              </a:defRPr>
            </a:lvl3pPr>
            <a:lvl4pPr marL="1600200" indent="-228600" defTabSz="457200">
              <a:defRPr>
                <a:solidFill>
                  <a:schemeClr val="tx1"/>
                </a:solidFill>
                <a:latin typeface="Franklin Gothic Book" pitchFamily="34" charset="0"/>
              </a:defRPr>
            </a:lvl4pPr>
            <a:lvl5pPr marL="2057400" indent="-228600" defTabSz="457200">
              <a:defRPr>
                <a:solidFill>
                  <a:schemeClr val="tx1"/>
                </a:solidFill>
                <a:latin typeface="Franklin Gothic Book" pitchFamily="34" charset="0"/>
              </a:defRPr>
            </a:lvl5pPr>
            <a:lvl6pPr marL="2514600" indent="-228600" defTabSz="457200" eaLnBrk="0" fontAlgn="base" hangingPunct="0">
              <a:spcBef>
                <a:spcPct val="0"/>
              </a:spcBef>
              <a:spcAft>
                <a:spcPct val="0"/>
              </a:spcAft>
              <a:defRPr>
                <a:solidFill>
                  <a:schemeClr val="tx1"/>
                </a:solidFill>
                <a:latin typeface="Franklin Gothic Book" pitchFamily="34" charset="0"/>
              </a:defRPr>
            </a:lvl6pPr>
            <a:lvl7pPr marL="2971800" indent="-228600" defTabSz="457200" eaLnBrk="0" fontAlgn="base" hangingPunct="0">
              <a:spcBef>
                <a:spcPct val="0"/>
              </a:spcBef>
              <a:spcAft>
                <a:spcPct val="0"/>
              </a:spcAft>
              <a:defRPr>
                <a:solidFill>
                  <a:schemeClr val="tx1"/>
                </a:solidFill>
                <a:latin typeface="Franklin Gothic Book" pitchFamily="34" charset="0"/>
              </a:defRPr>
            </a:lvl7pPr>
            <a:lvl8pPr marL="3429000" indent="-228600" defTabSz="457200" eaLnBrk="0" fontAlgn="base" hangingPunct="0">
              <a:spcBef>
                <a:spcPct val="0"/>
              </a:spcBef>
              <a:spcAft>
                <a:spcPct val="0"/>
              </a:spcAft>
              <a:defRPr>
                <a:solidFill>
                  <a:schemeClr val="tx1"/>
                </a:solidFill>
                <a:latin typeface="Franklin Gothic Book" pitchFamily="34" charset="0"/>
              </a:defRPr>
            </a:lvl8pPr>
            <a:lvl9pPr marL="3886200" indent="-228600" defTabSz="457200" eaLnBrk="0" fontAlgn="base" hangingPunct="0">
              <a:spcBef>
                <a:spcPct val="0"/>
              </a:spcBef>
              <a:spcAft>
                <a:spcPct val="0"/>
              </a:spcAft>
              <a:defRPr>
                <a:solidFill>
                  <a:schemeClr val="tx1"/>
                </a:solidFill>
                <a:latin typeface="Franklin Gothic Book" pitchFamily="34" charset="0"/>
              </a:defRPr>
            </a:lvl9pPr>
          </a:lstStyle>
          <a:p>
            <a:fld id="{C2B11BCF-0B11-4136-B991-7EC0EFBEC4FD}" type="slidenum">
              <a:rPr lang="en-US" altLang="en-US">
                <a:solidFill>
                  <a:srgbClr val="404040"/>
                </a:solidFill>
                <a:latin typeface="Arial" charset="0"/>
              </a:rPr>
              <a:pPr/>
              <a:t>8</a:t>
            </a:fld>
            <a:endParaRPr lang="en-US" altLang="en-US">
              <a:solidFill>
                <a:srgbClr val="404040"/>
              </a:solidFill>
              <a:latin typeface="Arial" charset="0"/>
            </a:endParaRPr>
          </a:p>
        </p:txBody>
      </p:sp>
    </p:spTree>
    <p:extLst>
      <p:ext uri="{BB962C8B-B14F-4D97-AF65-F5344CB8AC3E}">
        <p14:creationId xmlns:p14="http://schemas.microsoft.com/office/powerpoint/2010/main" val="31502829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2"/>
          <p:cNvSpPr>
            <a:spLocks noGrp="1"/>
          </p:cNvSpPr>
          <p:nvPr>
            <p:ph type="title"/>
          </p:nvPr>
        </p:nvSpPr>
        <p:spPr>
          <a:xfrm>
            <a:off x="381008" y="0"/>
            <a:ext cx="8284369" cy="1371600"/>
          </a:xfrm>
        </p:spPr>
        <p:txBody>
          <a:bodyPr/>
          <a:lstStyle/>
          <a:p>
            <a:pPr eaLnBrk="1" hangingPunct="1"/>
            <a:r>
              <a:rPr lang="en-US" altLang="en-US" dirty="0" smtClean="0">
                <a:solidFill>
                  <a:srgbClr val="404040"/>
                </a:solidFill>
                <a:latin typeface="Arial" charset="0"/>
                <a:cs typeface="Arial" charset="0"/>
              </a:rPr>
              <a:t>Maintenance Preferences in the Great Lakes</a:t>
            </a:r>
          </a:p>
        </p:txBody>
      </p:sp>
      <p:grpSp>
        <p:nvGrpSpPr>
          <p:cNvPr id="6" name="Group 5"/>
          <p:cNvGrpSpPr>
            <a:grpSpLocks/>
          </p:cNvGrpSpPr>
          <p:nvPr/>
        </p:nvGrpSpPr>
        <p:grpSpPr bwMode="auto">
          <a:xfrm>
            <a:off x="487362" y="990601"/>
            <a:ext cx="8393279" cy="4953000"/>
            <a:chOff x="3092163" y="2220191"/>
            <a:chExt cx="7656723" cy="3388237"/>
          </a:xfrm>
        </p:grpSpPr>
        <p:graphicFrame>
          <p:nvGraphicFramePr>
            <p:cNvPr id="22539" name="Content Placeholder 7"/>
            <p:cNvGraphicFramePr>
              <a:graphicFrameLocks/>
            </p:cNvGraphicFramePr>
            <p:nvPr>
              <p:extLst>
                <p:ext uri="{D42A27DB-BD31-4B8C-83A1-F6EECF244321}">
                  <p14:modId xmlns:p14="http://schemas.microsoft.com/office/powerpoint/2010/main" val="668638536"/>
                </p:ext>
              </p:extLst>
            </p:nvPr>
          </p:nvGraphicFramePr>
          <p:xfrm>
            <a:off x="4718784" y="2220191"/>
            <a:ext cx="4546865" cy="3388237"/>
          </p:xfrm>
          <a:graphic>
            <a:graphicData uri="http://schemas.openxmlformats.org/presentationml/2006/ole">
              <mc:AlternateContent xmlns:mc="http://schemas.openxmlformats.org/markup-compatibility/2006">
                <mc:Choice xmlns:v="urn:schemas-microsoft-com:vml" Requires="v">
                  <p:oleObj spid="_x0000_s4104" name="Chart" r:id="rId4" imgW="3151905" imgH="2926334" progId="Excel.Chart.8">
                    <p:embed/>
                  </p:oleObj>
                </mc:Choice>
                <mc:Fallback>
                  <p:oleObj name="Chart" r:id="rId4" imgW="3151905" imgH="2926334"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8784" y="2220191"/>
                          <a:ext cx="4546865" cy="3388237"/>
                        </a:xfrm>
                        <a:prstGeom prst="rect">
                          <a:avLst/>
                        </a:prstGeom>
                        <a:noFill/>
                        <a:ln>
                          <a:noFill/>
                        </a:ln>
                        <a:extLst/>
                      </p:spPr>
                    </p:pic>
                  </p:oleObj>
                </mc:Fallback>
              </mc:AlternateContent>
            </a:graphicData>
          </a:graphic>
        </p:graphicFrame>
        <p:sp>
          <p:nvSpPr>
            <p:cNvPr id="19" name="TextBox 18"/>
            <p:cNvSpPr txBox="1"/>
            <p:nvPr/>
          </p:nvSpPr>
          <p:spPr>
            <a:xfrm>
              <a:off x="3092163" y="2741458"/>
              <a:ext cx="2787763" cy="694792"/>
            </a:xfrm>
            <a:prstGeom prst="rect">
              <a:avLst/>
            </a:prstGeom>
            <a:noFill/>
          </p:spPr>
          <p:txBody>
            <a:bodyPr>
              <a:spAutoFit/>
            </a:bodyPr>
            <a:lstStyle/>
            <a:p>
              <a:pPr>
                <a:defRPr/>
              </a:pPr>
              <a:r>
                <a:rPr lang="en-US" sz="2000" b="1" i="1" dirty="0">
                  <a:solidFill>
                    <a:prstClr val="black">
                      <a:lumMod val="75000"/>
                      <a:lumOff val="25000"/>
                    </a:prstClr>
                  </a:solidFill>
                  <a:latin typeface="Arial" panose="020B0604020202020204" pitchFamily="34" charset="0"/>
                  <a:cs typeface="Arial" panose="020B0604020202020204" pitchFamily="34" charset="0"/>
                </a:rPr>
                <a:t>Smooth road surface, periodic construction delays</a:t>
              </a:r>
            </a:p>
          </p:txBody>
        </p:sp>
        <p:sp>
          <p:nvSpPr>
            <p:cNvPr id="20" name="TextBox 19"/>
            <p:cNvSpPr txBox="1"/>
            <p:nvPr/>
          </p:nvSpPr>
          <p:spPr>
            <a:xfrm>
              <a:off x="8173856" y="4597900"/>
              <a:ext cx="2575030" cy="694792"/>
            </a:xfrm>
            <a:prstGeom prst="rect">
              <a:avLst/>
            </a:prstGeom>
            <a:noFill/>
          </p:spPr>
          <p:txBody>
            <a:bodyPr>
              <a:spAutoFit/>
            </a:bodyPr>
            <a:lstStyle/>
            <a:p>
              <a:pPr>
                <a:defRPr/>
              </a:pPr>
              <a:r>
                <a:rPr lang="en-US" sz="2000" b="1" i="1" dirty="0">
                  <a:solidFill>
                    <a:prstClr val="black">
                      <a:lumMod val="75000"/>
                      <a:lumOff val="25000"/>
                    </a:prstClr>
                  </a:solidFill>
                  <a:latin typeface="Arial" panose="020B0604020202020204" pitchFamily="34" charset="0"/>
                  <a:cs typeface="Arial" panose="020B0604020202020204" pitchFamily="34" charset="0"/>
                </a:rPr>
                <a:t>Less smooth road surface, no construction delays</a:t>
              </a:r>
            </a:p>
          </p:txBody>
        </p:sp>
        <p:sp>
          <p:nvSpPr>
            <p:cNvPr id="21" name="TextBox 20"/>
            <p:cNvSpPr txBox="1"/>
            <p:nvPr/>
          </p:nvSpPr>
          <p:spPr>
            <a:xfrm>
              <a:off x="8590934" y="3523359"/>
              <a:ext cx="1349430" cy="273706"/>
            </a:xfrm>
            <a:prstGeom prst="rect">
              <a:avLst/>
            </a:prstGeom>
            <a:noFill/>
          </p:spPr>
          <p:txBody>
            <a:bodyPr>
              <a:spAutoFit/>
            </a:bodyPr>
            <a:lstStyle/>
            <a:p>
              <a:pPr>
                <a:defRPr/>
              </a:pPr>
              <a:r>
                <a:rPr lang="en-US" sz="2000" b="1" i="1" dirty="0">
                  <a:solidFill>
                    <a:prstClr val="black">
                      <a:lumMod val="75000"/>
                      <a:lumOff val="25000"/>
                    </a:prstClr>
                  </a:solidFill>
                  <a:latin typeface="Arial" panose="020B0604020202020204" pitchFamily="34" charset="0"/>
                  <a:cs typeface="Arial" panose="020B0604020202020204" pitchFamily="34" charset="0"/>
                </a:rPr>
                <a:t>Not sure</a:t>
              </a:r>
              <a:endParaRPr lang="en-US" sz="1400" b="1" i="1" dirty="0">
                <a:solidFill>
                  <a:prstClr val="black">
                    <a:lumMod val="75000"/>
                    <a:lumOff val="25000"/>
                  </a:prstClr>
                </a:solidFill>
                <a:latin typeface="Arial" panose="020B0604020202020204" pitchFamily="34" charset="0"/>
                <a:cs typeface="Arial" panose="020B0604020202020204" pitchFamily="34" charset="0"/>
              </a:endParaRPr>
            </a:p>
          </p:txBody>
        </p:sp>
      </p:grpSp>
      <p:sp>
        <p:nvSpPr>
          <p:cNvPr id="4" name="Slide Number Placeholder 3"/>
          <p:cNvSpPr>
            <a:spLocks noGrp="1"/>
          </p:cNvSpPr>
          <p:nvPr>
            <p:ph type="sldNum" sz="quarter" idx="10"/>
          </p:nvPr>
        </p:nvSpPr>
        <p:spPr/>
        <p:txBody>
          <a:bodyPr/>
          <a:lstStyle>
            <a:lvl1pPr defTabSz="457200">
              <a:defRPr>
                <a:solidFill>
                  <a:schemeClr val="tx1"/>
                </a:solidFill>
                <a:latin typeface="Franklin Gothic Book" pitchFamily="34" charset="0"/>
              </a:defRPr>
            </a:lvl1pPr>
            <a:lvl2pPr marL="742950" indent="-285750" defTabSz="457200">
              <a:defRPr>
                <a:solidFill>
                  <a:schemeClr val="tx1"/>
                </a:solidFill>
                <a:latin typeface="Franklin Gothic Book" pitchFamily="34" charset="0"/>
              </a:defRPr>
            </a:lvl2pPr>
            <a:lvl3pPr marL="1143000" indent="-228600" defTabSz="457200">
              <a:defRPr>
                <a:solidFill>
                  <a:schemeClr val="tx1"/>
                </a:solidFill>
                <a:latin typeface="Franklin Gothic Book" pitchFamily="34" charset="0"/>
              </a:defRPr>
            </a:lvl3pPr>
            <a:lvl4pPr marL="1600200" indent="-228600" defTabSz="457200">
              <a:defRPr>
                <a:solidFill>
                  <a:schemeClr val="tx1"/>
                </a:solidFill>
                <a:latin typeface="Franklin Gothic Book" pitchFamily="34" charset="0"/>
              </a:defRPr>
            </a:lvl4pPr>
            <a:lvl5pPr marL="2057400" indent="-228600" defTabSz="457200">
              <a:defRPr>
                <a:solidFill>
                  <a:schemeClr val="tx1"/>
                </a:solidFill>
                <a:latin typeface="Franklin Gothic Book" pitchFamily="34" charset="0"/>
              </a:defRPr>
            </a:lvl5pPr>
            <a:lvl6pPr marL="2514600" indent="-228600" defTabSz="457200" eaLnBrk="0" fontAlgn="base" hangingPunct="0">
              <a:spcBef>
                <a:spcPct val="0"/>
              </a:spcBef>
              <a:spcAft>
                <a:spcPct val="0"/>
              </a:spcAft>
              <a:defRPr>
                <a:solidFill>
                  <a:schemeClr val="tx1"/>
                </a:solidFill>
                <a:latin typeface="Franklin Gothic Book" pitchFamily="34" charset="0"/>
              </a:defRPr>
            </a:lvl6pPr>
            <a:lvl7pPr marL="2971800" indent="-228600" defTabSz="457200" eaLnBrk="0" fontAlgn="base" hangingPunct="0">
              <a:spcBef>
                <a:spcPct val="0"/>
              </a:spcBef>
              <a:spcAft>
                <a:spcPct val="0"/>
              </a:spcAft>
              <a:defRPr>
                <a:solidFill>
                  <a:schemeClr val="tx1"/>
                </a:solidFill>
                <a:latin typeface="Franklin Gothic Book" pitchFamily="34" charset="0"/>
              </a:defRPr>
            </a:lvl7pPr>
            <a:lvl8pPr marL="3429000" indent="-228600" defTabSz="457200" eaLnBrk="0" fontAlgn="base" hangingPunct="0">
              <a:spcBef>
                <a:spcPct val="0"/>
              </a:spcBef>
              <a:spcAft>
                <a:spcPct val="0"/>
              </a:spcAft>
              <a:defRPr>
                <a:solidFill>
                  <a:schemeClr val="tx1"/>
                </a:solidFill>
                <a:latin typeface="Franklin Gothic Book" pitchFamily="34" charset="0"/>
              </a:defRPr>
            </a:lvl8pPr>
            <a:lvl9pPr marL="3886200" indent="-228600" defTabSz="457200" eaLnBrk="0" fontAlgn="base" hangingPunct="0">
              <a:spcBef>
                <a:spcPct val="0"/>
              </a:spcBef>
              <a:spcAft>
                <a:spcPct val="0"/>
              </a:spcAft>
              <a:defRPr>
                <a:solidFill>
                  <a:schemeClr val="tx1"/>
                </a:solidFill>
                <a:latin typeface="Franklin Gothic Book" pitchFamily="34" charset="0"/>
              </a:defRPr>
            </a:lvl9pPr>
          </a:lstStyle>
          <a:p>
            <a:fld id="{C2B11BCF-0B11-4136-B991-7EC0EFBEC4FD}" type="slidenum">
              <a:rPr lang="en-US" altLang="en-US">
                <a:solidFill>
                  <a:srgbClr val="404040"/>
                </a:solidFill>
                <a:latin typeface="Arial" charset="0"/>
              </a:rPr>
              <a:pPr/>
              <a:t>9</a:t>
            </a:fld>
            <a:endParaRPr lang="en-US" altLang="en-US">
              <a:solidFill>
                <a:srgbClr val="404040"/>
              </a:solidFill>
              <a:latin typeface="Arial" charset="0"/>
            </a:endParaRPr>
          </a:p>
        </p:txBody>
      </p:sp>
    </p:spTree>
    <p:extLst>
      <p:ext uri="{BB962C8B-B14F-4D97-AF65-F5344CB8AC3E}">
        <p14:creationId xmlns:p14="http://schemas.microsoft.com/office/powerpoint/2010/main" val="37208475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Edelman Custom">
      <a:dk1>
        <a:sysClr val="windowText" lastClr="000000"/>
      </a:dk1>
      <a:lt1>
        <a:sysClr val="window" lastClr="FFFFFF"/>
      </a:lt1>
      <a:dk2>
        <a:srgbClr val="0083CA"/>
      </a:dk2>
      <a:lt2>
        <a:srgbClr val="EEECE1"/>
      </a:lt2>
      <a:accent1>
        <a:srgbClr val="0083CA"/>
      </a:accent1>
      <a:accent2>
        <a:srgbClr val="003473"/>
      </a:accent2>
      <a:accent3>
        <a:srgbClr val="C00000"/>
      </a:accent3>
      <a:accent4>
        <a:srgbClr val="8E0000"/>
      </a:accent4>
      <a:accent5>
        <a:srgbClr val="974806"/>
      </a:accent5>
      <a:accent6>
        <a:srgbClr val="E36C09"/>
      </a:accent6>
      <a:hlink>
        <a:srgbClr val="003473"/>
      </a:hlink>
      <a:folHlink>
        <a:srgbClr val="00347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Edelman Custom">
      <a:dk1>
        <a:sysClr val="windowText" lastClr="000000"/>
      </a:dk1>
      <a:lt1>
        <a:sysClr val="window" lastClr="FFFFFF"/>
      </a:lt1>
      <a:dk2>
        <a:srgbClr val="0083CA"/>
      </a:dk2>
      <a:lt2>
        <a:srgbClr val="EEECE1"/>
      </a:lt2>
      <a:accent1>
        <a:srgbClr val="0083CA"/>
      </a:accent1>
      <a:accent2>
        <a:srgbClr val="003473"/>
      </a:accent2>
      <a:accent3>
        <a:srgbClr val="C00000"/>
      </a:accent3>
      <a:accent4>
        <a:srgbClr val="8E0000"/>
      </a:accent4>
      <a:accent5>
        <a:srgbClr val="974806"/>
      </a:accent5>
      <a:accent6>
        <a:srgbClr val="E36C09"/>
      </a:accent6>
      <a:hlink>
        <a:srgbClr val="003473"/>
      </a:hlink>
      <a:folHlink>
        <a:srgbClr val="00347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TotalTime>
  <Words>2142</Words>
  <Application>Microsoft Office PowerPoint</Application>
  <PresentationFormat>On-screen Show (4:3)</PresentationFormat>
  <Paragraphs>194</Paragraphs>
  <Slides>19</Slides>
  <Notes>19</Notes>
  <HiddenSlides>2</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19</vt:i4>
      </vt:variant>
    </vt:vector>
  </HeadingPairs>
  <TitlesOfParts>
    <vt:vector size="22" baseType="lpstr">
      <vt:lpstr>2_Office Theme</vt:lpstr>
      <vt:lpstr>3_Office Theme</vt:lpstr>
      <vt:lpstr>Chart</vt:lpstr>
      <vt:lpstr>Ensuring drivability: challenges and solutions for America’s roads  A survey of pavement officials and the driving public</vt:lpstr>
      <vt:lpstr>As our nation’s infrastructure ages, smart decisions need to be made about our future.</vt:lpstr>
      <vt:lpstr>Survey Methodology</vt:lpstr>
      <vt:lpstr>Regional Composition</vt:lpstr>
      <vt:lpstr>What Matters to Drivers in the Great Lakes</vt:lpstr>
      <vt:lpstr>Common Roadway Issues &amp; Frequency in the Great Lakes</vt:lpstr>
      <vt:lpstr>To better understand trade-offs drivers were willing to make to ensure smooth, well-maintained roads, we asked a series of questions.</vt:lpstr>
      <vt:lpstr>Maintenance Preferences in the Great Lakes</vt:lpstr>
      <vt:lpstr>Maintenance Preferences in the Great Lakes</vt:lpstr>
      <vt:lpstr>Maintenance Preferences in the Great Lakes</vt:lpstr>
      <vt:lpstr>PowerPoint Presentation</vt:lpstr>
      <vt:lpstr>What Matters to Decision Makers  Almost half of road owners surveyed (48%) identified transportation funding as their top challenge. </vt:lpstr>
      <vt:lpstr>What Matters to Decision Makers  How they can most efficiently deliver and maintain a consistent level of service to drivers. </vt:lpstr>
      <vt:lpstr>What Matters to Decision Makers  emphasis on a pavement’s structural durability, life-cycle costs, and performance. </vt:lpstr>
      <vt:lpstr>Support/Oppose New Funding Mechanism in the Great Lakes</vt:lpstr>
      <vt:lpstr>With the public willing to support increased funding as long as it funds well-maintained roads, how can DOTs ensure they’re delivering the drivability motorists want?</vt:lpstr>
      <vt:lpstr>Drivers of Road Preference</vt:lpstr>
      <vt:lpstr>Asphalt Delivers Drivability</vt:lpstr>
      <vt:lpstr>Maintenance Preferences in the Great Lakes</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Becsey</dc:creator>
  <cp:lastModifiedBy>Chuck Mills</cp:lastModifiedBy>
  <cp:revision>9</cp:revision>
  <cp:lastPrinted>2015-03-02T17:05:27Z</cp:lastPrinted>
  <dcterms:created xsi:type="dcterms:W3CDTF">2015-03-02T16:59:49Z</dcterms:created>
  <dcterms:modified xsi:type="dcterms:W3CDTF">2015-03-11T15:55:33Z</dcterms:modified>
</cp:coreProperties>
</file>