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 id="2147483681" r:id="rId2"/>
    <p:sldMasterId id="2147483693" r:id="rId3"/>
  </p:sldMasterIdLst>
  <p:notesMasterIdLst>
    <p:notesMasterId r:id="rId86"/>
  </p:notesMasterIdLst>
  <p:handoutMasterIdLst>
    <p:handoutMasterId r:id="rId87"/>
  </p:handoutMasterIdLst>
  <p:sldIdLst>
    <p:sldId id="1230" r:id="rId4"/>
    <p:sldId id="1182" r:id="rId5"/>
    <p:sldId id="1191" r:id="rId6"/>
    <p:sldId id="1197" r:id="rId7"/>
    <p:sldId id="1198" r:id="rId8"/>
    <p:sldId id="1199" r:id="rId9"/>
    <p:sldId id="1200" r:id="rId10"/>
    <p:sldId id="1201" r:id="rId11"/>
    <p:sldId id="1202" r:id="rId12"/>
    <p:sldId id="1203" r:id="rId13"/>
    <p:sldId id="1204" r:id="rId14"/>
    <p:sldId id="1205" r:id="rId15"/>
    <p:sldId id="1256" r:id="rId16"/>
    <p:sldId id="1188" r:id="rId17"/>
    <p:sldId id="1207" r:id="rId18"/>
    <p:sldId id="1208" r:id="rId19"/>
    <p:sldId id="1209" r:id="rId20"/>
    <p:sldId id="1286" r:id="rId21"/>
    <p:sldId id="1276" r:id="rId22"/>
    <p:sldId id="1272" r:id="rId23"/>
    <p:sldId id="1273" r:id="rId24"/>
    <p:sldId id="1274" r:id="rId25"/>
    <p:sldId id="1275" r:id="rId26"/>
    <p:sldId id="1285" r:id="rId27"/>
    <p:sldId id="1284" r:id="rId28"/>
    <p:sldId id="1283" r:id="rId29"/>
    <p:sldId id="1277" r:id="rId30"/>
    <p:sldId id="1278" r:id="rId31"/>
    <p:sldId id="1279" r:id="rId32"/>
    <p:sldId id="1280" r:id="rId33"/>
    <p:sldId id="1281" r:id="rId34"/>
    <p:sldId id="1258" r:id="rId35"/>
    <p:sldId id="1238" r:id="rId36"/>
    <p:sldId id="1239" r:id="rId37"/>
    <p:sldId id="1240" r:id="rId38"/>
    <p:sldId id="1287" r:id="rId39"/>
    <p:sldId id="1288" r:id="rId40"/>
    <p:sldId id="1289" r:id="rId41"/>
    <p:sldId id="1290" r:id="rId42"/>
    <p:sldId id="1291" r:id="rId43"/>
    <p:sldId id="1293" r:id="rId44"/>
    <p:sldId id="1294" r:id="rId45"/>
    <p:sldId id="1295" r:id="rId46"/>
    <p:sldId id="1296" r:id="rId47"/>
    <p:sldId id="1297" r:id="rId48"/>
    <p:sldId id="1298" r:id="rId49"/>
    <p:sldId id="1236" r:id="rId50"/>
    <p:sldId id="1237" r:id="rId51"/>
    <p:sldId id="1233" r:id="rId52"/>
    <p:sldId id="1246" r:id="rId53"/>
    <p:sldId id="1250" r:id="rId54"/>
    <p:sldId id="1251" r:id="rId55"/>
    <p:sldId id="1252" r:id="rId56"/>
    <p:sldId id="1292" r:id="rId57"/>
    <p:sldId id="1210" r:id="rId58"/>
    <p:sldId id="1212" r:id="rId59"/>
    <p:sldId id="1217" r:id="rId60"/>
    <p:sldId id="1216" r:id="rId61"/>
    <p:sldId id="1215" r:id="rId62"/>
    <p:sldId id="1218" r:id="rId63"/>
    <p:sldId id="1219" r:id="rId64"/>
    <p:sldId id="1221" r:id="rId65"/>
    <p:sldId id="1214" r:id="rId66"/>
    <p:sldId id="1222" r:id="rId67"/>
    <p:sldId id="1223" r:id="rId68"/>
    <p:sldId id="1299" r:id="rId69"/>
    <p:sldId id="1300" r:id="rId70"/>
    <p:sldId id="1301" r:id="rId71"/>
    <p:sldId id="1302" r:id="rId72"/>
    <p:sldId id="1259" r:id="rId73"/>
    <p:sldId id="1269" r:id="rId74"/>
    <p:sldId id="1261" r:id="rId75"/>
    <p:sldId id="1262" r:id="rId76"/>
    <p:sldId id="1263" r:id="rId77"/>
    <p:sldId id="1264" r:id="rId78"/>
    <p:sldId id="1265" r:id="rId79"/>
    <p:sldId id="1266" r:id="rId80"/>
    <p:sldId id="1267" r:id="rId81"/>
    <p:sldId id="1268" r:id="rId82"/>
    <p:sldId id="1270" r:id="rId83"/>
    <p:sldId id="1271" r:id="rId84"/>
    <p:sldId id="1206" r:id="rId85"/>
  </p:sldIdLst>
  <p:sldSz cx="10287000" cy="6858000" type="35mm"/>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C22"/>
    <a:srgbClr val="000000"/>
    <a:srgbClr val="042BA3"/>
    <a:srgbClr val="FCFEB9"/>
    <a:srgbClr val="FDE3BA"/>
    <a:srgbClr val="FCD1C1"/>
    <a:srgbClr val="FAFD00"/>
    <a:srgbClr val="3365F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6" autoAdjust="0"/>
    <p:restoredTop sz="85280" autoAdjust="0"/>
  </p:normalViewPr>
  <p:slideViewPr>
    <p:cSldViewPr>
      <p:cViewPr varScale="1">
        <p:scale>
          <a:sx n="42" d="100"/>
          <a:sy n="42" d="100"/>
        </p:scale>
        <p:origin x="-941" y="-86"/>
      </p:cViewPr>
      <p:guideLst>
        <p:guide orient="horz" pos="2160"/>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2243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42" y="4416432"/>
            <a:ext cx="5140325"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80" tIns="45282" rIns="92180" bIns="452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899" name="Rectangle 3"/>
          <p:cNvSpPr>
            <a:spLocks noGrp="1" noRot="1" noChangeAspect="1" noChangeArrowheads="1" noTextEdit="1"/>
          </p:cNvSpPr>
          <p:nvPr>
            <p:ph type="sldImg" idx="2"/>
          </p:nvPr>
        </p:nvSpPr>
        <p:spPr bwMode="auto">
          <a:xfrm>
            <a:off x="900113" y="703263"/>
            <a:ext cx="521017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746703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C9EDD5E8-B4B9-45A0-AB46-3E962ECD2182}" type="slidenum">
              <a:rPr lang="en-US"/>
              <a:pPr/>
              <a:t>1</a:t>
            </a:fld>
            <a:endParaRPr lang="en-US"/>
          </a:p>
        </p:txBody>
      </p:sp>
      <p:sp>
        <p:nvSpPr>
          <p:cNvPr id="30722" name="Rectangle 2"/>
          <p:cNvSpPr>
            <a:spLocks noGrp="1" noRot="1" noChangeAspect="1" noChangeArrowheads="1" noTextEdit="1"/>
          </p:cNvSpPr>
          <p:nvPr>
            <p:ph type="sldImg"/>
          </p:nvPr>
        </p:nvSpPr>
        <p:spPr>
          <a:xfrm>
            <a:off x="890588" y="696913"/>
            <a:ext cx="5229225" cy="3486150"/>
          </a:xfrm>
          <a:ln/>
        </p:spPr>
      </p:sp>
      <p:sp>
        <p:nvSpPr>
          <p:cNvPr id="30723" name="Rectangle 3"/>
          <p:cNvSpPr>
            <a:spLocks noGrp="1" noChangeArrowheads="1"/>
          </p:cNvSpPr>
          <p:nvPr>
            <p:ph type="body" idx="1"/>
          </p:nvPr>
        </p:nvSpPr>
        <p:spPr/>
        <p:txBody>
          <a:bodyPr/>
          <a:lstStyle/>
          <a:p>
            <a:endParaRPr lang="en-US" altLang="ja-JP"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169A9722-66F1-48A4-ABA1-1E9597328E6C}" type="slidenum">
              <a:rPr lang="en-US"/>
              <a:pPr/>
              <a:t>10</a:t>
            </a:fld>
            <a:endParaRPr lang="en-US"/>
          </a:p>
        </p:txBody>
      </p:sp>
      <p:sp>
        <p:nvSpPr>
          <p:cNvPr id="126978" name="Rectangle 2"/>
          <p:cNvSpPr>
            <a:spLocks noGrp="1" noRot="1" noChangeAspect="1" noChangeArrowheads="1" noTextEdit="1"/>
          </p:cNvSpPr>
          <p:nvPr>
            <p:ph type="sldImg"/>
          </p:nvPr>
        </p:nvSpPr>
        <p:spPr>
          <a:xfrm>
            <a:off x="900113" y="703263"/>
            <a:ext cx="5210175" cy="3473450"/>
          </a:xfrm>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32D98954-B7B5-4588-9A56-1E2B370A34FD}" type="slidenum">
              <a:rPr lang="en-US"/>
              <a:pPr/>
              <a:t>11</a:t>
            </a:fld>
            <a:endParaRPr lang="en-US"/>
          </a:p>
        </p:txBody>
      </p:sp>
      <p:sp>
        <p:nvSpPr>
          <p:cNvPr id="129026" name="Rectangle 2"/>
          <p:cNvSpPr>
            <a:spLocks noGrp="1" noRot="1" noChangeAspect="1" noChangeArrowheads="1" noTextEdit="1"/>
          </p:cNvSpPr>
          <p:nvPr>
            <p:ph type="sldImg"/>
          </p:nvPr>
        </p:nvSpPr>
        <p:spPr>
          <a:xfrm>
            <a:off x="900113" y="703263"/>
            <a:ext cx="5210175" cy="3473450"/>
          </a:xfrm>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A2D65569-7C00-4087-B6DB-D74B3C5C2695}" type="slidenum">
              <a:rPr lang="en-US"/>
              <a:pPr/>
              <a:t>12</a:t>
            </a:fld>
            <a:endParaRPr lang="en-US"/>
          </a:p>
        </p:txBody>
      </p:sp>
      <p:sp>
        <p:nvSpPr>
          <p:cNvPr id="124930" name="Rectangle 2"/>
          <p:cNvSpPr>
            <a:spLocks noGrp="1" noRot="1" noChangeAspect="1" noChangeArrowheads="1" noTextEdit="1"/>
          </p:cNvSpPr>
          <p:nvPr>
            <p:ph type="sldImg"/>
          </p:nvPr>
        </p:nvSpPr>
        <p:spPr>
          <a:xfrm>
            <a:off x="900113" y="703263"/>
            <a:ext cx="5210175" cy="3473450"/>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r>
              <a:rPr lang="en-US" sz="2000" b="1" kern="1200" dirty="0" smtClean="0">
                <a:solidFill>
                  <a:schemeClr val="tx1"/>
                </a:solidFill>
                <a:effectLst/>
                <a:latin typeface="Times New Roman" pitchFamily="18" charset="0"/>
                <a:ea typeface="+mn-ea"/>
                <a:cs typeface="+mn-cs"/>
              </a:rPr>
              <a:t>We support the concept of using a “mix of fixes” approach to pavement management:</a:t>
            </a:r>
            <a:endParaRPr lang="en-US" sz="2000" kern="1200" dirty="0" smtClean="0">
              <a:solidFill>
                <a:schemeClr val="tx1"/>
              </a:solidFill>
              <a:effectLst/>
              <a:latin typeface="Times New Roman" pitchFamily="18" charset="0"/>
              <a:ea typeface="+mn-ea"/>
              <a:cs typeface="+mn-cs"/>
            </a:endParaRPr>
          </a:p>
          <a:p>
            <a:endParaRPr lang="en-US" sz="2000" kern="1200" dirty="0" smtClean="0">
              <a:solidFill>
                <a:schemeClr val="tx1"/>
              </a:solidFill>
              <a:effectLst/>
              <a:latin typeface="Times New Roman" pitchFamily="18" charset="0"/>
              <a:ea typeface="+mn-ea"/>
              <a:cs typeface="+mn-cs"/>
            </a:endParaRPr>
          </a:p>
          <a:p>
            <a:r>
              <a:rPr lang="en-US" sz="2000" kern="1200" dirty="0" smtClean="0">
                <a:solidFill>
                  <a:schemeClr val="tx1"/>
                </a:solidFill>
                <a:effectLst/>
                <a:latin typeface="Times New Roman" pitchFamily="18" charset="0"/>
                <a:ea typeface="+mn-ea"/>
                <a:cs typeface="+mn-cs"/>
              </a:rPr>
              <a:t>Preventive maintenance  -  (Crack Filling, Surface treatments, thin overlays)</a:t>
            </a:r>
          </a:p>
          <a:p>
            <a:r>
              <a:rPr lang="en-US" sz="2000" kern="1200" dirty="0" smtClean="0">
                <a:solidFill>
                  <a:schemeClr val="tx1"/>
                </a:solidFill>
                <a:effectLst/>
                <a:latin typeface="Times New Roman" pitchFamily="18" charset="0"/>
                <a:ea typeface="+mn-ea"/>
                <a:cs typeface="+mn-cs"/>
              </a:rPr>
              <a:t>Rehabilitation  -  Conventional overlays (3 to 6.5 inches, usually with base preparation) </a:t>
            </a:r>
          </a:p>
          <a:p>
            <a:r>
              <a:rPr lang="en-US" sz="2000" kern="1200" dirty="0" smtClean="0">
                <a:solidFill>
                  <a:schemeClr val="tx1"/>
                </a:solidFill>
                <a:effectLst/>
                <a:latin typeface="Times New Roman" pitchFamily="18" charset="0"/>
                <a:ea typeface="+mn-ea"/>
                <a:cs typeface="+mn-cs"/>
              </a:rPr>
              <a:t>Reconstruction  -  Full depth pavement removal and replacement (10 – 13 inches) </a:t>
            </a:r>
          </a:p>
          <a:p>
            <a:endParaRPr lang="en-US" sz="2000" b="1" kern="1200" dirty="0" smtClean="0">
              <a:solidFill>
                <a:schemeClr val="tx1"/>
              </a:solidFill>
              <a:effectLst/>
              <a:latin typeface="Times New Roman" pitchFamily="18" charset="0"/>
              <a:ea typeface="+mn-ea"/>
              <a:cs typeface="+mn-cs"/>
            </a:endParaRPr>
          </a:p>
          <a:p>
            <a:r>
              <a:rPr lang="en-US" sz="2000" b="1" kern="1200" dirty="0" smtClean="0">
                <a:solidFill>
                  <a:schemeClr val="tx1"/>
                </a:solidFill>
                <a:effectLst/>
                <a:latin typeface="Times New Roman" pitchFamily="18" charset="0"/>
                <a:ea typeface="+mn-ea"/>
                <a:cs typeface="+mn-cs"/>
              </a:rPr>
              <a:t>This Provides a system for pavement owners to select an optimal combination of fixes to achieve system condition goals at the lowest total cost. </a:t>
            </a:r>
            <a:endParaRPr lang="en-US" sz="2000" kern="1200" dirty="0" smtClean="0">
              <a:solidFill>
                <a:schemeClr val="tx1"/>
              </a:solidFill>
              <a:effectLst/>
              <a:latin typeface="Times New Roman" pitchFamily="18" charset="0"/>
              <a:ea typeface="+mn-ea"/>
              <a:cs typeface="+mn-cs"/>
            </a:endParaRPr>
          </a:p>
          <a:p>
            <a:endParaRPr lang="en-US" sz="2000" b="1" kern="1200" dirty="0" smtClean="0">
              <a:solidFill>
                <a:schemeClr val="tx1"/>
              </a:solidFill>
              <a:effectLst/>
              <a:latin typeface="Times New Roman" pitchFamily="18" charset="0"/>
              <a:ea typeface="+mn-ea"/>
              <a:cs typeface="+mn-cs"/>
            </a:endParaRPr>
          </a:p>
          <a:p>
            <a:r>
              <a:rPr lang="en-US" sz="2000" b="1" kern="1200" dirty="0" smtClean="0">
                <a:solidFill>
                  <a:schemeClr val="tx1"/>
                </a:solidFill>
                <a:effectLst/>
                <a:latin typeface="Times New Roman" pitchFamily="18" charset="0"/>
                <a:ea typeface="+mn-ea"/>
                <a:cs typeface="+mn-cs"/>
              </a:rPr>
              <a:t>It is important to acknowledge that pavements do eventually wear out.  We are going to have to reconstruct and rehabilitate some of the roads – we can’t just rely on preventive maintenance to achieve sustainable pavement conditions.</a:t>
            </a:r>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xfrm>
            <a:off x="3970338" y="8829675"/>
            <a:ext cx="3038475" cy="465138"/>
          </a:xfrm>
          <a:prstGeom prst="rect">
            <a:avLst/>
          </a:prstGeom>
          <a:noFill/>
        </p:spPr>
        <p:txBody>
          <a:bodyPr/>
          <a:lstStyle>
            <a:lvl1pPr>
              <a:defRPr b="1">
                <a:solidFill>
                  <a:srgbClr val="FF9900"/>
                </a:solidFill>
                <a:latin typeface="Times New Roman" pitchFamily="18" charset="0"/>
              </a:defRPr>
            </a:lvl1pPr>
            <a:lvl2pPr marL="742950" indent="-285750">
              <a:defRPr b="1">
                <a:solidFill>
                  <a:srgbClr val="FF9900"/>
                </a:solidFill>
                <a:latin typeface="Times New Roman" pitchFamily="18" charset="0"/>
              </a:defRPr>
            </a:lvl2pPr>
            <a:lvl3pPr marL="1143000" indent="-228600">
              <a:defRPr b="1">
                <a:solidFill>
                  <a:srgbClr val="FF9900"/>
                </a:solidFill>
                <a:latin typeface="Times New Roman" pitchFamily="18" charset="0"/>
              </a:defRPr>
            </a:lvl3pPr>
            <a:lvl4pPr marL="1600200" indent="-228600">
              <a:defRPr b="1">
                <a:solidFill>
                  <a:srgbClr val="FF9900"/>
                </a:solidFill>
                <a:latin typeface="Times New Roman" pitchFamily="18" charset="0"/>
              </a:defRPr>
            </a:lvl4pPr>
            <a:lvl5pPr marL="2057400" indent="-228600">
              <a:defRPr b="1">
                <a:solidFill>
                  <a:srgbClr val="FF9900"/>
                </a:solidFill>
                <a:latin typeface="Times New Roman" pitchFamily="18" charset="0"/>
              </a:defRPr>
            </a:lvl5pPr>
            <a:lvl6pPr marL="2514600" indent="-228600" eaLnBrk="0" fontAlgn="base" hangingPunct="0">
              <a:spcBef>
                <a:spcPct val="0"/>
              </a:spcBef>
              <a:spcAft>
                <a:spcPct val="0"/>
              </a:spcAft>
              <a:defRPr b="1">
                <a:solidFill>
                  <a:srgbClr val="FF9900"/>
                </a:solidFill>
                <a:latin typeface="Times New Roman" pitchFamily="18" charset="0"/>
              </a:defRPr>
            </a:lvl6pPr>
            <a:lvl7pPr marL="2971800" indent="-228600" eaLnBrk="0" fontAlgn="base" hangingPunct="0">
              <a:spcBef>
                <a:spcPct val="0"/>
              </a:spcBef>
              <a:spcAft>
                <a:spcPct val="0"/>
              </a:spcAft>
              <a:defRPr b="1">
                <a:solidFill>
                  <a:srgbClr val="FF9900"/>
                </a:solidFill>
                <a:latin typeface="Times New Roman" pitchFamily="18" charset="0"/>
              </a:defRPr>
            </a:lvl7pPr>
            <a:lvl8pPr marL="3429000" indent="-228600" eaLnBrk="0" fontAlgn="base" hangingPunct="0">
              <a:spcBef>
                <a:spcPct val="0"/>
              </a:spcBef>
              <a:spcAft>
                <a:spcPct val="0"/>
              </a:spcAft>
              <a:defRPr b="1">
                <a:solidFill>
                  <a:srgbClr val="FF9900"/>
                </a:solidFill>
                <a:latin typeface="Times New Roman" pitchFamily="18" charset="0"/>
              </a:defRPr>
            </a:lvl8pPr>
            <a:lvl9pPr marL="3886200" indent="-228600" eaLnBrk="0" fontAlgn="base" hangingPunct="0">
              <a:spcBef>
                <a:spcPct val="0"/>
              </a:spcBef>
              <a:spcAft>
                <a:spcPct val="0"/>
              </a:spcAft>
              <a:defRPr b="1">
                <a:solidFill>
                  <a:srgbClr val="FF9900"/>
                </a:solidFill>
                <a:latin typeface="Times New Roman" pitchFamily="18" charset="0"/>
              </a:defRPr>
            </a:lvl9pPr>
          </a:lstStyle>
          <a:p>
            <a:fld id="{87DC020A-75E8-47B7-ADA6-C049BE9D2E43}" type="slidenum">
              <a:rPr lang="en-US" altLang="en-US" b="0">
                <a:solidFill>
                  <a:prstClr val="black"/>
                </a:solidFill>
              </a:rPr>
              <a:pPr/>
              <a:t>18</a:t>
            </a:fld>
            <a:endParaRPr lang="en-US" altLang="en-US" b="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r>
              <a:rPr lang="en-US" altLang="en-US" smtClean="0"/>
              <a:t>Minimum lift thickness is not always good!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xfrm>
            <a:off x="3970338" y="8829675"/>
            <a:ext cx="3038475" cy="465138"/>
          </a:xfrm>
          <a:prstGeom prst="rect">
            <a:avLst/>
          </a:prstGeom>
          <a:noFill/>
        </p:spPr>
        <p:txBody>
          <a:bodyPr/>
          <a:lstStyle>
            <a:lvl1pPr>
              <a:defRPr b="1">
                <a:solidFill>
                  <a:srgbClr val="FF9900"/>
                </a:solidFill>
                <a:latin typeface="Times New Roman" pitchFamily="18" charset="0"/>
              </a:defRPr>
            </a:lvl1pPr>
            <a:lvl2pPr marL="742950" indent="-285750">
              <a:defRPr b="1">
                <a:solidFill>
                  <a:srgbClr val="FF9900"/>
                </a:solidFill>
                <a:latin typeface="Times New Roman" pitchFamily="18" charset="0"/>
              </a:defRPr>
            </a:lvl2pPr>
            <a:lvl3pPr marL="1143000" indent="-228600">
              <a:defRPr b="1">
                <a:solidFill>
                  <a:srgbClr val="FF9900"/>
                </a:solidFill>
                <a:latin typeface="Times New Roman" pitchFamily="18" charset="0"/>
              </a:defRPr>
            </a:lvl3pPr>
            <a:lvl4pPr marL="1600200" indent="-228600">
              <a:defRPr b="1">
                <a:solidFill>
                  <a:srgbClr val="FF9900"/>
                </a:solidFill>
                <a:latin typeface="Times New Roman" pitchFamily="18" charset="0"/>
              </a:defRPr>
            </a:lvl4pPr>
            <a:lvl5pPr marL="2057400" indent="-228600">
              <a:defRPr b="1">
                <a:solidFill>
                  <a:srgbClr val="FF9900"/>
                </a:solidFill>
                <a:latin typeface="Times New Roman" pitchFamily="18" charset="0"/>
              </a:defRPr>
            </a:lvl5pPr>
            <a:lvl6pPr marL="2514600" indent="-228600" eaLnBrk="0" fontAlgn="base" hangingPunct="0">
              <a:spcBef>
                <a:spcPct val="0"/>
              </a:spcBef>
              <a:spcAft>
                <a:spcPct val="0"/>
              </a:spcAft>
              <a:defRPr b="1">
                <a:solidFill>
                  <a:srgbClr val="FF9900"/>
                </a:solidFill>
                <a:latin typeface="Times New Roman" pitchFamily="18" charset="0"/>
              </a:defRPr>
            </a:lvl6pPr>
            <a:lvl7pPr marL="2971800" indent="-228600" eaLnBrk="0" fontAlgn="base" hangingPunct="0">
              <a:spcBef>
                <a:spcPct val="0"/>
              </a:spcBef>
              <a:spcAft>
                <a:spcPct val="0"/>
              </a:spcAft>
              <a:defRPr b="1">
                <a:solidFill>
                  <a:srgbClr val="FF9900"/>
                </a:solidFill>
                <a:latin typeface="Times New Roman" pitchFamily="18" charset="0"/>
              </a:defRPr>
            </a:lvl7pPr>
            <a:lvl8pPr marL="3429000" indent="-228600" eaLnBrk="0" fontAlgn="base" hangingPunct="0">
              <a:spcBef>
                <a:spcPct val="0"/>
              </a:spcBef>
              <a:spcAft>
                <a:spcPct val="0"/>
              </a:spcAft>
              <a:defRPr b="1">
                <a:solidFill>
                  <a:srgbClr val="FF9900"/>
                </a:solidFill>
                <a:latin typeface="Times New Roman" pitchFamily="18" charset="0"/>
              </a:defRPr>
            </a:lvl8pPr>
            <a:lvl9pPr marL="3886200" indent="-228600" eaLnBrk="0" fontAlgn="base" hangingPunct="0">
              <a:spcBef>
                <a:spcPct val="0"/>
              </a:spcBef>
              <a:spcAft>
                <a:spcPct val="0"/>
              </a:spcAft>
              <a:defRPr b="1">
                <a:solidFill>
                  <a:srgbClr val="FF9900"/>
                </a:solidFill>
                <a:latin typeface="Times New Roman" pitchFamily="18" charset="0"/>
              </a:defRPr>
            </a:lvl9pPr>
          </a:lstStyle>
          <a:p>
            <a:fld id="{4991AAD5-E76F-4A45-A25A-A430C0BF5BD0}" type="slidenum">
              <a:rPr lang="en-US" altLang="en-US" b="0" smtClean="0">
                <a:solidFill>
                  <a:schemeClr val="tx1"/>
                </a:solidFill>
              </a:rPr>
              <a:pPr/>
              <a:t>19</a:t>
            </a:fld>
            <a:endParaRPr lang="en-US" altLang="en-US" b="0" smtClean="0">
              <a:solidFill>
                <a:schemeClr val="tx1"/>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en-US" altLang="en-US" smtClean="0"/>
              <a:t>Good example  -  especially if a shorter term fix  ( 7-9 yrs)</a:t>
            </a:r>
          </a:p>
          <a:p>
            <a:pPr eaLnBrk="1" hangingPunct="1"/>
            <a:endParaRPr lang="en-US" altLang="en-US" smtClean="0"/>
          </a:p>
          <a:p>
            <a:pPr eaLnBrk="1" hangingPunct="1"/>
            <a:r>
              <a:rPr lang="en-US" altLang="en-US" smtClean="0"/>
              <a:t>Or 58-34, consider using 58-28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900113" y="703263"/>
            <a:ext cx="5210175" cy="3473450"/>
          </a:xfrm>
          <a:ln/>
        </p:spPr>
      </p:sp>
      <p:sp>
        <p:nvSpPr>
          <p:cNvPr id="71684" name="Rectangle 3"/>
          <p:cNvSpPr>
            <a:spLocks noGrp="1" noChangeArrowheads="1"/>
          </p:cNvSpPr>
          <p:nvPr>
            <p:ph type="body" idx="1"/>
          </p:nvPr>
        </p:nvSpPr>
        <p:spPr>
          <a:noFill/>
        </p:spPr>
        <p:txBody>
          <a:bodyPr/>
          <a:lstStyle/>
          <a:p>
            <a:pPr eaLnBrk="1" hangingPunct="1"/>
            <a:endParaRPr lang="en-US" sz="2000" b="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xfrm>
            <a:off x="3970338" y="8829675"/>
            <a:ext cx="3038475" cy="465138"/>
          </a:xfrm>
          <a:prstGeom prst="rect">
            <a:avLst/>
          </a:prstGeom>
          <a:noFill/>
        </p:spPr>
        <p:txBody>
          <a:bodyPr/>
          <a:lstStyle>
            <a:lvl1pPr>
              <a:defRPr b="1">
                <a:solidFill>
                  <a:srgbClr val="FF9900"/>
                </a:solidFill>
                <a:latin typeface="Times New Roman" pitchFamily="18" charset="0"/>
              </a:defRPr>
            </a:lvl1pPr>
            <a:lvl2pPr marL="742950" indent="-285750">
              <a:defRPr b="1">
                <a:solidFill>
                  <a:srgbClr val="FF9900"/>
                </a:solidFill>
                <a:latin typeface="Times New Roman" pitchFamily="18" charset="0"/>
              </a:defRPr>
            </a:lvl2pPr>
            <a:lvl3pPr marL="1143000" indent="-228600">
              <a:defRPr b="1">
                <a:solidFill>
                  <a:srgbClr val="FF9900"/>
                </a:solidFill>
                <a:latin typeface="Times New Roman" pitchFamily="18" charset="0"/>
              </a:defRPr>
            </a:lvl3pPr>
            <a:lvl4pPr marL="1600200" indent="-228600">
              <a:defRPr b="1">
                <a:solidFill>
                  <a:srgbClr val="FF9900"/>
                </a:solidFill>
                <a:latin typeface="Times New Roman" pitchFamily="18" charset="0"/>
              </a:defRPr>
            </a:lvl4pPr>
            <a:lvl5pPr marL="2057400" indent="-228600">
              <a:defRPr b="1">
                <a:solidFill>
                  <a:srgbClr val="FF9900"/>
                </a:solidFill>
                <a:latin typeface="Times New Roman" pitchFamily="18" charset="0"/>
              </a:defRPr>
            </a:lvl5pPr>
            <a:lvl6pPr marL="2514600" indent="-228600" eaLnBrk="0" fontAlgn="base" hangingPunct="0">
              <a:spcBef>
                <a:spcPct val="0"/>
              </a:spcBef>
              <a:spcAft>
                <a:spcPct val="0"/>
              </a:spcAft>
              <a:defRPr b="1">
                <a:solidFill>
                  <a:srgbClr val="FF9900"/>
                </a:solidFill>
                <a:latin typeface="Times New Roman" pitchFamily="18" charset="0"/>
              </a:defRPr>
            </a:lvl6pPr>
            <a:lvl7pPr marL="2971800" indent="-228600" eaLnBrk="0" fontAlgn="base" hangingPunct="0">
              <a:spcBef>
                <a:spcPct val="0"/>
              </a:spcBef>
              <a:spcAft>
                <a:spcPct val="0"/>
              </a:spcAft>
              <a:defRPr b="1">
                <a:solidFill>
                  <a:srgbClr val="FF9900"/>
                </a:solidFill>
                <a:latin typeface="Times New Roman" pitchFamily="18" charset="0"/>
              </a:defRPr>
            </a:lvl7pPr>
            <a:lvl8pPr marL="3429000" indent="-228600" eaLnBrk="0" fontAlgn="base" hangingPunct="0">
              <a:spcBef>
                <a:spcPct val="0"/>
              </a:spcBef>
              <a:spcAft>
                <a:spcPct val="0"/>
              </a:spcAft>
              <a:defRPr b="1">
                <a:solidFill>
                  <a:srgbClr val="FF9900"/>
                </a:solidFill>
                <a:latin typeface="Times New Roman" pitchFamily="18" charset="0"/>
              </a:defRPr>
            </a:lvl8pPr>
            <a:lvl9pPr marL="3886200" indent="-228600" eaLnBrk="0" fontAlgn="base" hangingPunct="0">
              <a:spcBef>
                <a:spcPct val="0"/>
              </a:spcBef>
              <a:spcAft>
                <a:spcPct val="0"/>
              </a:spcAft>
              <a:defRPr b="1">
                <a:solidFill>
                  <a:srgbClr val="FF9900"/>
                </a:solidFill>
                <a:latin typeface="Times New Roman" pitchFamily="18" charset="0"/>
              </a:defRPr>
            </a:lvl9pPr>
          </a:lstStyle>
          <a:p>
            <a:fld id="{67D86916-B3DC-4E39-AFA9-A4BB69887B98}" type="slidenum">
              <a:rPr lang="en-US" altLang="en-US" b="0" smtClean="0">
                <a:solidFill>
                  <a:schemeClr val="tx1"/>
                </a:solidFill>
              </a:rPr>
              <a:pPr/>
              <a:t>20</a:t>
            </a:fld>
            <a:endParaRPr lang="en-US" altLang="en-US" b="0" smtClean="0">
              <a:solidFill>
                <a:schemeClr val="tx1"/>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ltLang="en-US" smtClean="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xfrm>
            <a:off x="3970338" y="8829675"/>
            <a:ext cx="3038475" cy="465138"/>
          </a:xfrm>
          <a:prstGeom prst="rect">
            <a:avLst/>
          </a:prstGeom>
          <a:noFill/>
        </p:spPr>
        <p:txBody>
          <a:bodyPr/>
          <a:lstStyle>
            <a:lvl1pPr>
              <a:defRPr b="1">
                <a:solidFill>
                  <a:srgbClr val="FF9900"/>
                </a:solidFill>
                <a:latin typeface="Times New Roman" pitchFamily="18" charset="0"/>
              </a:defRPr>
            </a:lvl1pPr>
            <a:lvl2pPr marL="742950" indent="-285750">
              <a:defRPr b="1">
                <a:solidFill>
                  <a:srgbClr val="FF9900"/>
                </a:solidFill>
                <a:latin typeface="Times New Roman" pitchFamily="18" charset="0"/>
              </a:defRPr>
            </a:lvl2pPr>
            <a:lvl3pPr marL="1143000" indent="-228600">
              <a:defRPr b="1">
                <a:solidFill>
                  <a:srgbClr val="FF9900"/>
                </a:solidFill>
                <a:latin typeface="Times New Roman" pitchFamily="18" charset="0"/>
              </a:defRPr>
            </a:lvl3pPr>
            <a:lvl4pPr marL="1600200" indent="-228600">
              <a:defRPr b="1">
                <a:solidFill>
                  <a:srgbClr val="FF9900"/>
                </a:solidFill>
                <a:latin typeface="Times New Roman" pitchFamily="18" charset="0"/>
              </a:defRPr>
            </a:lvl4pPr>
            <a:lvl5pPr marL="2057400" indent="-228600">
              <a:defRPr b="1">
                <a:solidFill>
                  <a:srgbClr val="FF9900"/>
                </a:solidFill>
                <a:latin typeface="Times New Roman" pitchFamily="18" charset="0"/>
              </a:defRPr>
            </a:lvl5pPr>
            <a:lvl6pPr marL="2514600" indent="-228600" eaLnBrk="0" fontAlgn="base" hangingPunct="0">
              <a:spcBef>
                <a:spcPct val="0"/>
              </a:spcBef>
              <a:spcAft>
                <a:spcPct val="0"/>
              </a:spcAft>
              <a:defRPr b="1">
                <a:solidFill>
                  <a:srgbClr val="FF9900"/>
                </a:solidFill>
                <a:latin typeface="Times New Roman" pitchFamily="18" charset="0"/>
              </a:defRPr>
            </a:lvl6pPr>
            <a:lvl7pPr marL="2971800" indent="-228600" eaLnBrk="0" fontAlgn="base" hangingPunct="0">
              <a:spcBef>
                <a:spcPct val="0"/>
              </a:spcBef>
              <a:spcAft>
                <a:spcPct val="0"/>
              </a:spcAft>
              <a:defRPr b="1">
                <a:solidFill>
                  <a:srgbClr val="FF9900"/>
                </a:solidFill>
                <a:latin typeface="Times New Roman" pitchFamily="18" charset="0"/>
              </a:defRPr>
            </a:lvl7pPr>
            <a:lvl8pPr marL="3429000" indent="-228600" eaLnBrk="0" fontAlgn="base" hangingPunct="0">
              <a:spcBef>
                <a:spcPct val="0"/>
              </a:spcBef>
              <a:spcAft>
                <a:spcPct val="0"/>
              </a:spcAft>
              <a:defRPr b="1">
                <a:solidFill>
                  <a:srgbClr val="FF9900"/>
                </a:solidFill>
                <a:latin typeface="Times New Roman" pitchFamily="18" charset="0"/>
              </a:defRPr>
            </a:lvl8pPr>
            <a:lvl9pPr marL="3886200" indent="-228600" eaLnBrk="0" fontAlgn="base" hangingPunct="0">
              <a:spcBef>
                <a:spcPct val="0"/>
              </a:spcBef>
              <a:spcAft>
                <a:spcPct val="0"/>
              </a:spcAft>
              <a:defRPr b="1">
                <a:solidFill>
                  <a:srgbClr val="FF9900"/>
                </a:solidFill>
                <a:latin typeface="Times New Roman" pitchFamily="18" charset="0"/>
              </a:defRPr>
            </a:lvl9pPr>
          </a:lstStyle>
          <a:p>
            <a:fld id="{D2C8251E-5CD1-43CD-BCFB-317601D80E8B}" type="slidenum">
              <a:rPr lang="en-US" altLang="en-US" b="0" smtClean="0">
                <a:solidFill>
                  <a:schemeClr val="tx1"/>
                </a:solidFill>
              </a:rPr>
              <a:pPr/>
              <a:t>21</a:t>
            </a:fld>
            <a:endParaRPr lang="en-US" altLang="en-US" b="0" smtClean="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en-US" altLang="en-US" smtClean="0">
                <a:cs typeface="Times New Roman" pitchFamily="18" charset="0"/>
              </a:rPr>
              <a:t>Example, 4C mix – NMAS is ½ inch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xfrm>
            <a:off x="3970338" y="8829675"/>
            <a:ext cx="3038475" cy="465138"/>
          </a:xfrm>
          <a:prstGeom prst="rect">
            <a:avLst/>
          </a:prstGeom>
          <a:noFill/>
        </p:spPr>
        <p:txBody>
          <a:bodyPr/>
          <a:lstStyle>
            <a:lvl1pPr>
              <a:defRPr b="1">
                <a:solidFill>
                  <a:srgbClr val="FF9900"/>
                </a:solidFill>
                <a:latin typeface="Times New Roman" pitchFamily="18" charset="0"/>
              </a:defRPr>
            </a:lvl1pPr>
            <a:lvl2pPr marL="742950" indent="-285750">
              <a:defRPr b="1">
                <a:solidFill>
                  <a:srgbClr val="FF9900"/>
                </a:solidFill>
                <a:latin typeface="Times New Roman" pitchFamily="18" charset="0"/>
              </a:defRPr>
            </a:lvl2pPr>
            <a:lvl3pPr marL="1143000" indent="-228600">
              <a:defRPr b="1">
                <a:solidFill>
                  <a:srgbClr val="FF9900"/>
                </a:solidFill>
                <a:latin typeface="Times New Roman" pitchFamily="18" charset="0"/>
              </a:defRPr>
            </a:lvl3pPr>
            <a:lvl4pPr marL="1600200" indent="-228600">
              <a:defRPr b="1">
                <a:solidFill>
                  <a:srgbClr val="FF9900"/>
                </a:solidFill>
                <a:latin typeface="Times New Roman" pitchFamily="18" charset="0"/>
              </a:defRPr>
            </a:lvl4pPr>
            <a:lvl5pPr marL="2057400" indent="-228600">
              <a:defRPr b="1">
                <a:solidFill>
                  <a:srgbClr val="FF9900"/>
                </a:solidFill>
                <a:latin typeface="Times New Roman" pitchFamily="18" charset="0"/>
              </a:defRPr>
            </a:lvl5pPr>
            <a:lvl6pPr marL="2514600" indent="-228600" eaLnBrk="0" fontAlgn="base" hangingPunct="0">
              <a:spcBef>
                <a:spcPct val="0"/>
              </a:spcBef>
              <a:spcAft>
                <a:spcPct val="0"/>
              </a:spcAft>
              <a:defRPr b="1">
                <a:solidFill>
                  <a:srgbClr val="FF9900"/>
                </a:solidFill>
                <a:latin typeface="Times New Roman" pitchFamily="18" charset="0"/>
              </a:defRPr>
            </a:lvl6pPr>
            <a:lvl7pPr marL="2971800" indent="-228600" eaLnBrk="0" fontAlgn="base" hangingPunct="0">
              <a:spcBef>
                <a:spcPct val="0"/>
              </a:spcBef>
              <a:spcAft>
                <a:spcPct val="0"/>
              </a:spcAft>
              <a:defRPr b="1">
                <a:solidFill>
                  <a:srgbClr val="FF9900"/>
                </a:solidFill>
                <a:latin typeface="Times New Roman" pitchFamily="18" charset="0"/>
              </a:defRPr>
            </a:lvl7pPr>
            <a:lvl8pPr marL="3429000" indent="-228600" eaLnBrk="0" fontAlgn="base" hangingPunct="0">
              <a:spcBef>
                <a:spcPct val="0"/>
              </a:spcBef>
              <a:spcAft>
                <a:spcPct val="0"/>
              </a:spcAft>
              <a:defRPr b="1">
                <a:solidFill>
                  <a:srgbClr val="FF9900"/>
                </a:solidFill>
                <a:latin typeface="Times New Roman" pitchFamily="18" charset="0"/>
              </a:defRPr>
            </a:lvl8pPr>
            <a:lvl9pPr marL="3886200" indent="-228600" eaLnBrk="0" fontAlgn="base" hangingPunct="0">
              <a:spcBef>
                <a:spcPct val="0"/>
              </a:spcBef>
              <a:spcAft>
                <a:spcPct val="0"/>
              </a:spcAft>
              <a:defRPr b="1">
                <a:solidFill>
                  <a:srgbClr val="FF9900"/>
                </a:solidFill>
                <a:latin typeface="Times New Roman" pitchFamily="18" charset="0"/>
              </a:defRPr>
            </a:lvl9pPr>
          </a:lstStyle>
          <a:p>
            <a:fld id="{12E5F623-CDDA-45AD-AACB-5680864D1D35}" type="slidenum">
              <a:rPr lang="en-US" altLang="en-US" b="0" smtClean="0">
                <a:solidFill>
                  <a:schemeClr val="tx1"/>
                </a:solidFill>
              </a:rPr>
              <a:pPr/>
              <a:t>22</a:t>
            </a:fld>
            <a:endParaRPr lang="en-US" altLang="en-US" b="0" smtClean="0">
              <a:solidFill>
                <a:schemeClr val="tx1"/>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r>
              <a:rPr lang="en-US" altLang="en-US" smtClean="0"/>
              <a:t>HMA Mixture Type Application Rates</a:t>
            </a:r>
          </a:p>
          <a:p>
            <a:pPr eaLnBrk="1" hangingPunct="1"/>
            <a:endParaRPr lang="en-US" altLang="en-US" smtClean="0"/>
          </a:p>
          <a:p>
            <a:pPr eaLnBrk="1" hangingPunct="1"/>
            <a:r>
              <a:rPr lang="en-US" altLang="en-US" smtClean="0"/>
              <a:t>Lift thicknesses based on NMAS (nominal Max Aggregate size)</a:t>
            </a:r>
          </a:p>
          <a:p>
            <a:pPr eaLnBrk="1" hangingPunct="1"/>
            <a:endParaRPr lang="en-US" altLang="en-US" smtClean="0"/>
          </a:p>
          <a:p>
            <a:pPr eaLnBrk="1" hangingPunct="1"/>
            <a:r>
              <a:rPr lang="en-US" altLang="en-US" smtClean="0"/>
              <a:t>For Marshall mixes:  Min LT, generally 3X NMAS, Max LT, generally 5X NMAS</a:t>
            </a:r>
          </a:p>
          <a:p>
            <a:pPr eaLnBrk="1" hangingPunct="1"/>
            <a:endParaRPr lang="en-US" altLang="en-US" smtClean="0"/>
          </a:p>
          <a:p>
            <a:pPr eaLnBrk="1" hangingPunct="1"/>
            <a:r>
              <a:rPr lang="en-US" altLang="en-US" smtClean="0"/>
              <a:t>For Superpave mixes:  Min LT, 4X NMAS, Max LT, 5X NMAS</a:t>
            </a:r>
          </a:p>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xfrm>
            <a:off x="3970338" y="8829675"/>
            <a:ext cx="3038475" cy="465138"/>
          </a:xfrm>
          <a:prstGeom prst="rect">
            <a:avLst/>
          </a:prstGeom>
          <a:noFill/>
        </p:spPr>
        <p:txBody>
          <a:bodyPr/>
          <a:lstStyle>
            <a:lvl1pPr>
              <a:defRPr b="1">
                <a:solidFill>
                  <a:srgbClr val="FF9900"/>
                </a:solidFill>
                <a:latin typeface="Times New Roman" pitchFamily="18" charset="0"/>
              </a:defRPr>
            </a:lvl1pPr>
            <a:lvl2pPr marL="742950" indent="-285750">
              <a:defRPr b="1">
                <a:solidFill>
                  <a:srgbClr val="FF9900"/>
                </a:solidFill>
                <a:latin typeface="Times New Roman" pitchFamily="18" charset="0"/>
              </a:defRPr>
            </a:lvl2pPr>
            <a:lvl3pPr marL="1143000" indent="-228600">
              <a:defRPr b="1">
                <a:solidFill>
                  <a:srgbClr val="FF9900"/>
                </a:solidFill>
                <a:latin typeface="Times New Roman" pitchFamily="18" charset="0"/>
              </a:defRPr>
            </a:lvl3pPr>
            <a:lvl4pPr marL="1600200" indent="-228600">
              <a:defRPr b="1">
                <a:solidFill>
                  <a:srgbClr val="FF9900"/>
                </a:solidFill>
                <a:latin typeface="Times New Roman" pitchFamily="18" charset="0"/>
              </a:defRPr>
            </a:lvl4pPr>
            <a:lvl5pPr marL="2057400" indent="-228600">
              <a:defRPr b="1">
                <a:solidFill>
                  <a:srgbClr val="FF9900"/>
                </a:solidFill>
                <a:latin typeface="Times New Roman" pitchFamily="18" charset="0"/>
              </a:defRPr>
            </a:lvl5pPr>
            <a:lvl6pPr marL="2514600" indent="-228600" eaLnBrk="0" fontAlgn="base" hangingPunct="0">
              <a:spcBef>
                <a:spcPct val="0"/>
              </a:spcBef>
              <a:spcAft>
                <a:spcPct val="0"/>
              </a:spcAft>
              <a:defRPr b="1">
                <a:solidFill>
                  <a:srgbClr val="FF9900"/>
                </a:solidFill>
                <a:latin typeface="Times New Roman" pitchFamily="18" charset="0"/>
              </a:defRPr>
            </a:lvl6pPr>
            <a:lvl7pPr marL="2971800" indent="-228600" eaLnBrk="0" fontAlgn="base" hangingPunct="0">
              <a:spcBef>
                <a:spcPct val="0"/>
              </a:spcBef>
              <a:spcAft>
                <a:spcPct val="0"/>
              </a:spcAft>
              <a:defRPr b="1">
                <a:solidFill>
                  <a:srgbClr val="FF9900"/>
                </a:solidFill>
                <a:latin typeface="Times New Roman" pitchFamily="18" charset="0"/>
              </a:defRPr>
            </a:lvl7pPr>
            <a:lvl8pPr marL="3429000" indent="-228600" eaLnBrk="0" fontAlgn="base" hangingPunct="0">
              <a:spcBef>
                <a:spcPct val="0"/>
              </a:spcBef>
              <a:spcAft>
                <a:spcPct val="0"/>
              </a:spcAft>
              <a:defRPr b="1">
                <a:solidFill>
                  <a:srgbClr val="FF9900"/>
                </a:solidFill>
                <a:latin typeface="Times New Roman" pitchFamily="18" charset="0"/>
              </a:defRPr>
            </a:lvl8pPr>
            <a:lvl9pPr marL="3886200" indent="-228600" eaLnBrk="0" fontAlgn="base" hangingPunct="0">
              <a:spcBef>
                <a:spcPct val="0"/>
              </a:spcBef>
              <a:spcAft>
                <a:spcPct val="0"/>
              </a:spcAft>
              <a:defRPr b="1">
                <a:solidFill>
                  <a:srgbClr val="FF9900"/>
                </a:solidFill>
                <a:latin typeface="Times New Roman" pitchFamily="18" charset="0"/>
              </a:defRPr>
            </a:lvl9pPr>
          </a:lstStyle>
          <a:p>
            <a:fld id="{2304A728-B4AF-4131-8860-3BF32828E014}" type="slidenum">
              <a:rPr lang="en-US" altLang="en-US" b="0" smtClean="0">
                <a:solidFill>
                  <a:schemeClr val="tx1"/>
                </a:solidFill>
              </a:rPr>
              <a:pPr/>
              <a:t>23</a:t>
            </a:fld>
            <a:endParaRPr lang="en-US" altLang="en-US" b="0" smtClean="0">
              <a:solidFill>
                <a:schemeClr val="tx1"/>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en-US" altLang="en-US" smtClean="0"/>
              <a:t>Place mixes at least at the minimum lift thickness recommended       </a:t>
            </a:r>
          </a:p>
          <a:p>
            <a:pPr lvl="1" eaLnBrk="1" hangingPunct="1">
              <a:lnSpc>
                <a:spcPct val="125000"/>
              </a:lnSpc>
            </a:pPr>
            <a:r>
              <a:rPr lang="en-US" altLang="en-US" smtClean="0"/>
              <a:t>Initial In-place Air Voids </a:t>
            </a:r>
            <a:r>
              <a:rPr lang="en-US" altLang="en-US" smtClean="0">
                <a:cs typeface="Times New Roman" pitchFamily="18" charset="0"/>
              </a:rPr>
              <a:t>&lt;8%   non permeable </a:t>
            </a:r>
          </a:p>
          <a:p>
            <a:pPr eaLnBrk="1" hangingPunct="1"/>
            <a:r>
              <a:rPr lang="en-US" altLang="en-US" smtClean="0">
                <a:cs typeface="Times New Roman" pitchFamily="18" charset="0"/>
              </a:rPr>
              <a:t>Consolidation “Room”  -   aggregate  particles have squeeze all together </a:t>
            </a:r>
          </a:p>
          <a:p>
            <a:pPr lvl="1" eaLnBrk="1" hangingPunct="1">
              <a:lnSpc>
                <a:spcPct val="125000"/>
              </a:lnSpc>
            </a:pPr>
            <a:r>
              <a:rPr lang="en-US" altLang="en-US" smtClean="0">
                <a:cs typeface="Times New Roman" pitchFamily="18" charset="0"/>
              </a:rPr>
              <a:t>Cooling Rate  - thin lifts cool quicker </a:t>
            </a:r>
          </a:p>
          <a:p>
            <a:pPr eaLnBrk="1" hangingPunct="1"/>
            <a:endParaRPr lang="en-US" altLang="en-US" smtClean="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81100" y="696913"/>
            <a:ext cx="4648200" cy="3486150"/>
          </a:xfrm>
          <a:ln/>
        </p:spPr>
      </p:sp>
      <p:sp>
        <p:nvSpPr>
          <p:cNvPr id="89091" name="Notes Placeholder 2"/>
          <p:cNvSpPr>
            <a:spLocks noGrp="1"/>
          </p:cNvSpPr>
          <p:nvPr>
            <p:ph type="body" idx="1"/>
          </p:nvPr>
        </p:nvSpPr>
        <p:spPr>
          <a:xfrm>
            <a:off x="701678" y="4416428"/>
            <a:ext cx="5607050" cy="4183063"/>
          </a:xfrm>
          <a:noFill/>
        </p:spPr>
        <p:txBody>
          <a:bodyPr lIns="93125" tIns="46565" rIns="93125" bIns="46565"/>
          <a:lstStyle/>
          <a:p>
            <a:r>
              <a:rPr lang="en-US" dirty="0" smtClean="0"/>
              <a:t>It is estimated that recycling of asphalt pavements saves the American taxpayer $1.8 billion per year.  It also saves hundreds of acres of landfill space each year.</a:t>
            </a:r>
          </a:p>
          <a:p>
            <a:endParaRPr lang="en-US" dirty="0" smtClean="0"/>
          </a:p>
          <a:p>
            <a:r>
              <a:rPr lang="en-US" dirty="0" smtClean="0"/>
              <a:t>Reclaimed asphalt pavement (RAP) can be recycled into pavement that is as high,  or even higher, in quality as pavements made of all-virgin materials. And, the same material can be recycled again and again; it never loses its value. The asphalt cement—the glue that holds the pavement</a:t>
            </a:r>
          </a:p>
          <a:p>
            <a:r>
              <a:rPr lang="en-US" dirty="0" smtClean="0"/>
              <a:t>together—retains its ability to function as glue or cement, so that it is reused for its original purpose. The aggregates in the original pavement</a:t>
            </a:r>
          </a:p>
          <a:p>
            <a:r>
              <a:rPr lang="en-US" dirty="0" smtClean="0"/>
              <a:t>are also conserved. </a:t>
            </a:r>
          </a:p>
          <a:p>
            <a:r>
              <a:rPr lang="en-US" dirty="0" smtClean="0"/>
              <a:t>HMA pavements are 100% recyclable, when you invest in HMA pavements, by using RAP you can get a return on your original investment by re-using the liquid AC and aggregates.  In contrast, when using PCC, the cement represents a cost, it can not be re-used.</a:t>
            </a:r>
          </a:p>
          <a:p>
            <a:endParaRPr lang="en-US" dirty="0" smtClean="0"/>
          </a:p>
          <a:p>
            <a:r>
              <a:rPr lang="en-US" dirty="0" smtClean="0"/>
              <a:t>Taking advantage of  these  valuable</a:t>
            </a:r>
            <a:r>
              <a:rPr lang="en-US" baseline="0" dirty="0" smtClean="0"/>
              <a:t> materials  can help stretch your pavement budget and get roads improved .</a:t>
            </a:r>
            <a:endParaRPr lang="en-US" dirty="0" smtClean="0"/>
          </a:p>
        </p:txBody>
      </p:sp>
      <p:sp>
        <p:nvSpPr>
          <p:cNvPr id="89092" name="Slide Number Placeholder 3"/>
          <p:cNvSpPr txBox="1">
            <a:spLocks noGrp="1"/>
          </p:cNvSpPr>
          <p:nvPr/>
        </p:nvSpPr>
        <p:spPr bwMode="auto">
          <a:xfrm>
            <a:off x="397034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5" rIns="93125" bIns="46565" anchor="b"/>
          <a:lstStyle>
            <a:lvl1pPr defTabSz="966788" eaLnBrk="0" hangingPunct="0">
              <a:defRPr sz="2000">
                <a:solidFill>
                  <a:schemeClr val="tx1"/>
                </a:solidFill>
                <a:latin typeface="Arial" charset="0"/>
                <a:cs typeface="Arial" charset="0"/>
              </a:defRPr>
            </a:lvl1pPr>
            <a:lvl2pPr marL="742950" indent="-285750" defTabSz="966788" eaLnBrk="0" hangingPunct="0">
              <a:defRPr sz="2000">
                <a:solidFill>
                  <a:schemeClr val="tx1"/>
                </a:solidFill>
                <a:latin typeface="Arial" charset="0"/>
                <a:cs typeface="Arial" charset="0"/>
              </a:defRPr>
            </a:lvl2pPr>
            <a:lvl3pPr marL="1143000" indent="-228600" defTabSz="966788" eaLnBrk="0" hangingPunct="0">
              <a:defRPr sz="2000">
                <a:solidFill>
                  <a:schemeClr val="tx1"/>
                </a:solidFill>
                <a:latin typeface="Arial" charset="0"/>
                <a:cs typeface="Arial" charset="0"/>
              </a:defRPr>
            </a:lvl3pPr>
            <a:lvl4pPr marL="1600200" indent="-228600" defTabSz="966788" eaLnBrk="0" hangingPunct="0">
              <a:defRPr sz="2000">
                <a:solidFill>
                  <a:schemeClr val="tx1"/>
                </a:solidFill>
                <a:latin typeface="Arial" charset="0"/>
                <a:cs typeface="Arial" charset="0"/>
              </a:defRPr>
            </a:lvl4pPr>
            <a:lvl5pPr marL="2057400" indent="-228600" defTabSz="966788" eaLnBrk="0" hangingPunct="0">
              <a:defRPr sz="2000">
                <a:solidFill>
                  <a:schemeClr val="tx1"/>
                </a:solidFill>
                <a:latin typeface="Arial" charset="0"/>
                <a:cs typeface="Arial" charset="0"/>
              </a:defRPr>
            </a:lvl5pPr>
            <a:lvl6pPr marL="2514600" indent="-228600" defTabSz="966788" eaLnBrk="0" fontAlgn="base" hangingPunct="0">
              <a:spcBef>
                <a:spcPct val="0"/>
              </a:spcBef>
              <a:spcAft>
                <a:spcPct val="0"/>
              </a:spcAft>
              <a:defRPr sz="2000">
                <a:solidFill>
                  <a:schemeClr val="tx1"/>
                </a:solidFill>
                <a:latin typeface="Arial" charset="0"/>
                <a:cs typeface="Arial" charset="0"/>
              </a:defRPr>
            </a:lvl6pPr>
            <a:lvl7pPr marL="2971800" indent="-228600" defTabSz="966788" eaLnBrk="0" fontAlgn="base" hangingPunct="0">
              <a:spcBef>
                <a:spcPct val="0"/>
              </a:spcBef>
              <a:spcAft>
                <a:spcPct val="0"/>
              </a:spcAft>
              <a:defRPr sz="2000">
                <a:solidFill>
                  <a:schemeClr val="tx1"/>
                </a:solidFill>
                <a:latin typeface="Arial" charset="0"/>
                <a:cs typeface="Arial" charset="0"/>
              </a:defRPr>
            </a:lvl7pPr>
            <a:lvl8pPr marL="3429000" indent="-228600" defTabSz="966788" eaLnBrk="0" fontAlgn="base" hangingPunct="0">
              <a:spcBef>
                <a:spcPct val="0"/>
              </a:spcBef>
              <a:spcAft>
                <a:spcPct val="0"/>
              </a:spcAft>
              <a:defRPr sz="2000">
                <a:solidFill>
                  <a:schemeClr val="tx1"/>
                </a:solidFill>
                <a:latin typeface="Arial" charset="0"/>
                <a:cs typeface="Arial" charset="0"/>
              </a:defRPr>
            </a:lvl8pPr>
            <a:lvl9pPr marL="3886200" indent="-228600" defTabSz="966788" eaLnBrk="0" fontAlgn="base" hangingPunct="0">
              <a:spcBef>
                <a:spcPct val="0"/>
              </a:spcBef>
              <a:spcAft>
                <a:spcPct val="0"/>
              </a:spcAft>
              <a:defRPr sz="2000">
                <a:solidFill>
                  <a:schemeClr val="tx1"/>
                </a:solidFill>
                <a:latin typeface="Arial" charset="0"/>
                <a:cs typeface="Arial" charset="0"/>
              </a:defRPr>
            </a:lvl9pPr>
          </a:lstStyle>
          <a:p>
            <a:pPr algn="r" eaLnBrk="1" hangingPunct="1"/>
            <a:fld id="{8C1667FA-98D7-4D9D-AF00-59CEB3684BBE}" type="slidenum">
              <a:rPr lang="en-US" sz="1200">
                <a:latin typeface="Calibri" pitchFamily="34" charset="0"/>
              </a:rPr>
              <a:pPr algn="r" eaLnBrk="1" hangingPunct="1"/>
              <a:t>24</a:t>
            </a:fld>
            <a:endParaRPr lang="en-US"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890588" y="696913"/>
            <a:ext cx="5229225" cy="3486150"/>
          </a:xfrm>
          <a:ln/>
        </p:spPr>
      </p:sp>
      <p:sp>
        <p:nvSpPr>
          <p:cNvPr id="89091" name="Notes Placeholder 2"/>
          <p:cNvSpPr>
            <a:spLocks noGrp="1"/>
          </p:cNvSpPr>
          <p:nvPr>
            <p:ph type="body" idx="1"/>
          </p:nvPr>
        </p:nvSpPr>
        <p:spPr>
          <a:xfrm>
            <a:off x="701678" y="4416428"/>
            <a:ext cx="5607050" cy="4183063"/>
          </a:xfrm>
          <a:noFill/>
        </p:spPr>
        <p:txBody>
          <a:bodyPr lIns="93125" tIns="46565" rIns="93125" bIns="46565"/>
          <a:lstStyle/>
          <a:p>
            <a:r>
              <a:rPr lang="en-US" dirty="0" smtClean="0"/>
              <a:t>The</a:t>
            </a:r>
            <a:r>
              <a:rPr lang="en-US" baseline="0" dirty="0" smtClean="0"/>
              <a:t> $ 44 / ton  in place value of the materials is probably  more than the original  price of the mix laid in place ! </a:t>
            </a:r>
          </a:p>
          <a:p>
            <a:endParaRPr lang="en-US" baseline="0" dirty="0" smtClean="0"/>
          </a:p>
          <a:p>
            <a:r>
              <a:rPr lang="en-US" baseline="0" dirty="0" smtClean="0"/>
              <a:t>Like $ in the bank . ( return on investment ) </a:t>
            </a:r>
            <a:endParaRPr lang="en-US" dirty="0" smtClean="0"/>
          </a:p>
        </p:txBody>
      </p:sp>
      <p:sp>
        <p:nvSpPr>
          <p:cNvPr id="89092" name="Slide Number Placeholder 3"/>
          <p:cNvSpPr txBox="1">
            <a:spLocks noGrp="1"/>
          </p:cNvSpPr>
          <p:nvPr/>
        </p:nvSpPr>
        <p:spPr bwMode="auto">
          <a:xfrm>
            <a:off x="397034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5" rIns="93125" bIns="46565" anchor="b"/>
          <a:lstStyle>
            <a:lvl1pPr defTabSz="966788" eaLnBrk="0" hangingPunct="0">
              <a:defRPr sz="2000">
                <a:solidFill>
                  <a:schemeClr val="tx1"/>
                </a:solidFill>
                <a:latin typeface="Arial" charset="0"/>
                <a:cs typeface="Arial" charset="0"/>
              </a:defRPr>
            </a:lvl1pPr>
            <a:lvl2pPr marL="742950" indent="-285750" defTabSz="966788" eaLnBrk="0" hangingPunct="0">
              <a:defRPr sz="2000">
                <a:solidFill>
                  <a:schemeClr val="tx1"/>
                </a:solidFill>
                <a:latin typeface="Arial" charset="0"/>
                <a:cs typeface="Arial" charset="0"/>
              </a:defRPr>
            </a:lvl2pPr>
            <a:lvl3pPr marL="1143000" indent="-228600" defTabSz="966788" eaLnBrk="0" hangingPunct="0">
              <a:defRPr sz="2000">
                <a:solidFill>
                  <a:schemeClr val="tx1"/>
                </a:solidFill>
                <a:latin typeface="Arial" charset="0"/>
                <a:cs typeface="Arial" charset="0"/>
              </a:defRPr>
            </a:lvl3pPr>
            <a:lvl4pPr marL="1600200" indent="-228600" defTabSz="966788" eaLnBrk="0" hangingPunct="0">
              <a:defRPr sz="2000">
                <a:solidFill>
                  <a:schemeClr val="tx1"/>
                </a:solidFill>
                <a:latin typeface="Arial" charset="0"/>
                <a:cs typeface="Arial" charset="0"/>
              </a:defRPr>
            </a:lvl4pPr>
            <a:lvl5pPr marL="2057400" indent="-228600" defTabSz="966788" eaLnBrk="0" hangingPunct="0">
              <a:defRPr sz="2000">
                <a:solidFill>
                  <a:schemeClr val="tx1"/>
                </a:solidFill>
                <a:latin typeface="Arial" charset="0"/>
                <a:cs typeface="Arial" charset="0"/>
              </a:defRPr>
            </a:lvl5pPr>
            <a:lvl6pPr marL="2514600" indent="-228600" defTabSz="966788" eaLnBrk="0" fontAlgn="base" hangingPunct="0">
              <a:spcBef>
                <a:spcPct val="0"/>
              </a:spcBef>
              <a:spcAft>
                <a:spcPct val="0"/>
              </a:spcAft>
              <a:defRPr sz="2000">
                <a:solidFill>
                  <a:schemeClr val="tx1"/>
                </a:solidFill>
                <a:latin typeface="Arial" charset="0"/>
                <a:cs typeface="Arial" charset="0"/>
              </a:defRPr>
            </a:lvl6pPr>
            <a:lvl7pPr marL="2971800" indent="-228600" defTabSz="966788" eaLnBrk="0" fontAlgn="base" hangingPunct="0">
              <a:spcBef>
                <a:spcPct val="0"/>
              </a:spcBef>
              <a:spcAft>
                <a:spcPct val="0"/>
              </a:spcAft>
              <a:defRPr sz="2000">
                <a:solidFill>
                  <a:schemeClr val="tx1"/>
                </a:solidFill>
                <a:latin typeface="Arial" charset="0"/>
                <a:cs typeface="Arial" charset="0"/>
              </a:defRPr>
            </a:lvl7pPr>
            <a:lvl8pPr marL="3429000" indent="-228600" defTabSz="966788" eaLnBrk="0" fontAlgn="base" hangingPunct="0">
              <a:spcBef>
                <a:spcPct val="0"/>
              </a:spcBef>
              <a:spcAft>
                <a:spcPct val="0"/>
              </a:spcAft>
              <a:defRPr sz="2000">
                <a:solidFill>
                  <a:schemeClr val="tx1"/>
                </a:solidFill>
                <a:latin typeface="Arial" charset="0"/>
                <a:cs typeface="Arial" charset="0"/>
              </a:defRPr>
            </a:lvl8pPr>
            <a:lvl9pPr marL="3886200" indent="-228600" defTabSz="966788" eaLnBrk="0" fontAlgn="base" hangingPunct="0">
              <a:spcBef>
                <a:spcPct val="0"/>
              </a:spcBef>
              <a:spcAft>
                <a:spcPct val="0"/>
              </a:spcAft>
              <a:defRPr sz="2000">
                <a:solidFill>
                  <a:schemeClr val="tx1"/>
                </a:solidFill>
                <a:latin typeface="Arial" charset="0"/>
                <a:cs typeface="Arial" charset="0"/>
              </a:defRPr>
            </a:lvl9pPr>
          </a:lstStyle>
          <a:p>
            <a:pPr algn="r" eaLnBrk="1" hangingPunct="1"/>
            <a:fld id="{8C1667FA-98D7-4D9D-AF00-59CEB3684BBE}" type="slidenum">
              <a:rPr lang="en-US" sz="1200">
                <a:latin typeface="Calibri" pitchFamily="34" charset="0"/>
              </a:rPr>
              <a:pPr algn="r" eaLnBrk="1" hangingPunct="1"/>
              <a:t>25</a:t>
            </a:fld>
            <a:endParaRPr lang="en-US" sz="12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r>
              <a:rPr lang="en-US" dirty="0" smtClean="0"/>
              <a:t>One last example</a:t>
            </a:r>
            <a:r>
              <a:rPr lang="en-US" baseline="0" dirty="0" smtClean="0"/>
              <a:t> </a:t>
            </a:r>
          </a:p>
          <a:p>
            <a:endParaRPr lang="en-US" baseline="0" dirty="0" smtClean="0"/>
          </a:p>
          <a:p>
            <a:r>
              <a:rPr lang="en-US" baseline="0" dirty="0" smtClean="0"/>
              <a:t>?????? </a:t>
            </a:r>
            <a:endParaRPr lang="en-US" dirty="0"/>
          </a:p>
        </p:txBody>
      </p:sp>
    </p:spTree>
    <p:extLst>
      <p:ext uri="{BB962C8B-B14F-4D97-AF65-F5344CB8AC3E}">
        <p14:creationId xmlns:p14="http://schemas.microsoft.com/office/powerpoint/2010/main" val="2234089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r>
              <a:rPr lang="en-US" dirty="0">
                <a:latin typeface="Times New Roman" pitchFamily="18" charset="0"/>
              </a:rPr>
              <a:t>MDOT  Requirements : </a:t>
            </a:r>
          </a:p>
          <a:p>
            <a:r>
              <a:rPr lang="en-US" dirty="0">
                <a:latin typeface="Times New Roman" pitchFamily="18" charset="0"/>
              </a:rPr>
              <a:t>Perform specified quality control testing of the RAP during the</a:t>
            </a:r>
          </a:p>
          <a:p>
            <a:r>
              <a:rPr lang="en-US" dirty="0">
                <a:latin typeface="Times New Roman" pitchFamily="18" charset="0"/>
              </a:rPr>
              <a:t>processing and stockpiling of the RAP.. </a:t>
            </a:r>
          </a:p>
          <a:p>
            <a:endParaRPr lang="en-US" dirty="0">
              <a:latin typeface="Times New Roman" pitchFamily="18" charset="0"/>
            </a:endParaRPr>
          </a:p>
          <a:p>
            <a:r>
              <a:rPr lang="en-US" dirty="0">
                <a:latin typeface="Times New Roman" pitchFamily="18" charset="0"/>
              </a:rPr>
              <a:t>Perform a complete mixture analysis, including gradation</a:t>
            </a:r>
          </a:p>
          <a:p>
            <a:r>
              <a:rPr lang="en-US" dirty="0">
                <a:latin typeface="Times New Roman" pitchFamily="18" charset="0"/>
              </a:rPr>
              <a:t>of aggregate, asphalt binder content and theoretical maximum</a:t>
            </a:r>
          </a:p>
          <a:p>
            <a:r>
              <a:rPr lang="en-US" dirty="0">
                <a:latin typeface="Times New Roman" pitchFamily="18" charset="0"/>
              </a:rPr>
              <a:t>specific gravity, for every 1000 tons of processed RAP.  ( MDOT form 1879 ) </a:t>
            </a:r>
          </a:p>
          <a:p>
            <a:endParaRPr lang="en-US" dirty="0">
              <a:latin typeface="Times New Roman" pitchFamily="18" charset="0"/>
            </a:endParaRPr>
          </a:p>
          <a:p>
            <a:r>
              <a:rPr lang="en-US" dirty="0">
                <a:latin typeface="Times New Roman" pitchFamily="18" charset="0"/>
              </a:rPr>
              <a:t>IF RAP stockpile is less than 3000 tons , need a min of 3 complete tests ( with  GMM and </a:t>
            </a:r>
            <a:r>
              <a:rPr lang="en-US" dirty="0" err="1">
                <a:latin typeface="Times New Roman" pitchFamily="18" charset="0"/>
              </a:rPr>
              <a:t>Gse</a:t>
            </a:r>
            <a:r>
              <a:rPr lang="en-US" dirty="0">
                <a:latin typeface="Times New Roman" pitchFamily="18" charset="0"/>
              </a:rPr>
              <a:t> ) </a:t>
            </a:r>
          </a:p>
          <a:p>
            <a:endParaRPr lang="en-US" dirty="0">
              <a:latin typeface="Times New Roman" pitchFamily="18" charset="0"/>
            </a:endParaRPr>
          </a:p>
          <a:p>
            <a:r>
              <a:rPr lang="en-US" dirty="0">
                <a:latin typeface="Times New Roman" pitchFamily="18" charset="0"/>
              </a:rPr>
              <a:t>(Note </a:t>
            </a:r>
            <a:r>
              <a:rPr lang="en-US" dirty="0" err="1">
                <a:latin typeface="Times New Roman" pitchFamily="18" charset="0"/>
              </a:rPr>
              <a:t>Gse</a:t>
            </a:r>
            <a:r>
              <a:rPr lang="en-US" dirty="0">
                <a:latin typeface="Times New Roman" pitchFamily="18" charset="0"/>
              </a:rPr>
              <a:t> is calculated from GMM and Ac content ) </a:t>
            </a:r>
            <a:endParaRPr lang="en-US" dirty="0" smtClean="0"/>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fld id="{750A490D-B946-4304-9EBB-C49B9EDC2C85}" type="slidenum">
              <a:rPr lang="en-US" smtClean="0"/>
              <a:t>27</a:t>
            </a:fld>
            <a:endParaRPr lang="en-US"/>
          </a:p>
        </p:txBody>
      </p:sp>
    </p:spTree>
    <p:extLst>
      <p:ext uri="{BB962C8B-B14F-4D97-AF65-F5344CB8AC3E}">
        <p14:creationId xmlns:p14="http://schemas.microsoft.com/office/powerpoint/2010/main" val="384032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r>
              <a:rPr lang="en-US" dirty="0"/>
              <a:t>MDOT  Requirements : </a:t>
            </a:r>
          </a:p>
          <a:p>
            <a:r>
              <a:rPr lang="en-US" dirty="0"/>
              <a:t>Perform specified quality control testing of the RAP during the</a:t>
            </a:r>
          </a:p>
          <a:p>
            <a:r>
              <a:rPr lang="en-US" dirty="0"/>
              <a:t>processing and stockpiling of the RAP.. </a:t>
            </a:r>
          </a:p>
          <a:p>
            <a:endParaRPr lang="en-US" dirty="0"/>
          </a:p>
          <a:p>
            <a:r>
              <a:rPr lang="en-US" dirty="0"/>
              <a:t>Perform a complete mixture analysis, including gradation</a:t>
            </a:r>
          </a:p>
          <a:p>
            <a:r>
              <a:rPr lang="en-US" dirty="0"/>
              <a:t>of aggregate, asphalt binder content and theoretical maximum</a:t>
            </a:r>
          </a:p>
          <a:p>
            <a:r>
              <a:rPr lang="en-US" dirty="0"/>
              <a:t>specific gravity, for every 1000 tons of processed RAP. </a:t>
            </a:r>
          </a:p>
        </p:txBody>
      </p:sp>
    </p:spTree>
    <p:extLst>
      <p:ext uri="{BB962C8B-B14F-4D97-AF65-F5344CB8AC3E}">
        <p14:creationId xmlns:p14="http://schemas.microsoft.com/office/powerpoint/2010/main" val="3379704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r>
              <a:rPr lang="en-US" dirty="0" smtClean="0"/>
              <a:t>Mix design must  be done incorporating RAP  and taking into account the RAP characteristics</a:t>
            </a:r>
            <a:r>
              <a:rPr lang="en-US" baseline="0" dirty="0" smtClean="0"/>
              <a:t> </a:t>
            </a:r>
          </a:p>
          <a:p>
            <a:endParaRPr lang="en-US" dirty="0" smtClean="0"/>
          </a:p>
          <a:p>
            <a:r>
              <a:rPr lang="en-US" dirty="0" smtClean="0"/>
              <a:t>15 % RAP</a:t>
            </a:r>
            <a:r>
              <a:rPr lang="en-US" baseline="0" dirty="0" smtClean="0"/>
              <a:t> mix  ( Rap has 3.6 % AC ) </a:t>
            </a:r>
          </a:p>
          <a:p>
            <a:endParaRPr lang="en-US" baseline="0" dirty="0" smtClean="0"/>
          </a:p>
          <a:p>
            <a:r>
              <a:rPr lang="en-US" baseline="0" dirty="0" smtClean="0"/>
              <a:t> Add - 5.16 % new AC  - to get 5 .7 % final design AC </a:t>
            </a:r>
            <a:endParaRPr lang="en-US" dirty="0"/>
          </a:p>
        </p:txBody>
      </p:sp>
    </p:spTree>
    <p:extLst>
      <p:ext uri="{BB962C8B-B14F-4D97-AF65-F5344CB8AC3E}">
        <p14:creationId xmlns:p14="http://schemas.microsoft.com/office/powerpoint/2010/main" val="25776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4294967295"/>
          </p:nvPr>
        </p:nvSpPr>
        <p:spPr bwMode="auto">
          <a:xfrm>
            <a:off x="3971925" y="8831263"/>
            <a:ext cx="3036888"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0" tIns="45776" rIns="91550" bIns="45776"/>
          <a:lstStyle>
            <a:lvl1pPr eaLnBrk="0" hangingPunct="0">
              <a:defRPr sz="2000">
                <a:solidFill>
                  <a:schemeClr val="tx1"/>
                </a:solidFill>
                <a:latin typeface="Arial" charset="0"/>
                <a:cs typeface="Arial" charset="0"/>
              </a:defRPr>
            </a:lvl1pPr>
            <a:lvl2pPr marL="742732" indent="-285666" eaLnBrk="0" hangingPunct="0">
              <a:defRPr sz="2000">
                <a:solidFill>
                  <a:schemeClr val="tx1"/>
                </a:solidFill>
                <a:latin typeface="Arial" charset="0"/>
                <a:cs typeface="Arial" charset="0"/>
              </a:defRPr>
            </a:lvl2pPr>
            <a:lvl3pPr marL="1142666" indent="-228534" eaLnBrk="0" hangingPunct="0">
              <a:defRPr sz="2000">
                <a:solidFill>
                  <a:schemeClr val="tx1"/>
                </a:solidFill>
                <a:latin typeface="Arial" charset="0"/>
                <a:cs typeface="Arial" charset="0"/>
              </a:defRPr>
            </a:lvl3pPr>
            <a:lvl4pPr marL="1599731" indent="-228534" eaLnBrk="0" hangingPunct="0">
              <a:defRPr sz="2000">
                <a:solidFill>
                  <a:schemeClr val="tx1"/>
                </a:solidFill>
                <a:latin typeface="Arial" charset="0"/>
                <a:cs typeface="Arial" charset="0"/>
              </a:defRPr>
            </a:lvl4pPr>
            <a:lvl5pPr marL="2056798" indent="-228534" eaLnBrk="0" hangingPunct="0">
              <a:defRPr sz="2000">
                <a:solidFill>
                  <a:schemeClr val="tx1"/>
                </a:solidFill>
                <a:latin typeface="Arial" charset="0"/>
                <a:cs typeface="Arial" charset="0"/>
              </a:defRPr>
            </a:lvl5pPr>
            <a:lvl6pPr marL="2513864" indent="-228534" eaLnBrk="0" fontAlgn="base" hangingPunct="0">
              <a:spcBef>
                <a:spcPct val="0"/>
              </a:spcBef>
              <a:spcAft>
                <a:spcPct val="0"/>
              </a:spcAft>
              <a:defRPr sz="2000">
                <a:solidFill>
                  <a:schemeClr val="tx1"/>
                </a:solidFill>
                <a:latin typeface="Arial" charset="0"/>
                <a:cs typeface="Arial" charset="0"/>
              </a:defRPr>
            </a:lvl6pPr>
            <a:lvl7pPr marL="2970929" indent="-228534" eaLnBrk="0" fontAlgn="base" hangingPunct="0">
              <a:spcBef>
                <a:spcPct val="0"/>
              </a:spcBef>
              <a:spcAft>
                <a:spcPct val="0"/>
              </a:spcAft>
              <a:defRPr sz="2000">
                <a:solidFill>
                  <a:schemeClr val="tx1"/>
                </a:solidFill>
                <a:latin typeface="Arial" charset="0"/>
                <a:cs typeface="Arial" charset="0"/>
              </a:defRPr>
            </a:lvl7pPr>
            <a:lvl8pPr marL="3427996" indent="-228534" eaLnBrk="0" fontAlgn="base" hangingPunct="0">
              <a:spcBef>
                <a:spcPct val="0"/>
              </a:spcBef>
              <a:spcAft>
                <a:spcPct val="0"/>
              </a:spcAft>
              <a:defRPr sz="2000">
                <a:solidFill>
                  <a:schemeClr val="tx1"/>
                </a:solidFill>
                <a:latin typeface="Arial" charset="0"/>
                <a:cs typeface="Arial" charset="0"/>
              </a:defRPr>
            </a:lvl8pPr>
            <a:lvl9pPr marL="3885061" indent="-228534" eaLnBrk="0" fontAlgn="base" hangingPunct="0">
              <a:spcBef>
                <a:spcPct val="0"/>
              </a:spcBef>
              <a:spcAft>
                <a:spcPct val="0"/>
              </a:spcAft>
              <a:defRPr sz="2000">
                <a:solidFill>
                  <a:schemeClr val="tx1"/>
                </a:solidFill>
                <a:latin typeface="Arial" charset="0"/>
                <a:cs typeface="Arial" charset="0"/>
              </a:defRPr>
            </a:lvl9pPr>
          </a:lstStyle>
          <a:p>
            <a:pPr eaLnBrk="1" hangingPunct="1"/>
            <a:fld id="{CB5984E6-B0E9-4ED1-9E87-956FD4EA64DD}" type="slidenum">
              <a:rPr lang="en-US"/>
              <a:pPr eaLnBrk="1" hangingPunct="1"/>
              <a:t>30</a:t>
            </a:fld>
            <a:endParaRPr lang="en-US" dirty="0"/>
          </a:p>
        </p:txBody>
      </p:sp>
      <p:sp>
        <p:nvSpPr>
          <p:cNvPr id="96259" name="Rectangle 2"/>
          <p:cNvSpPr>
            <a:spLocks noGrp="1" noRot="1" noChangeAspect="1" noChangeArrowheads="1" noTextEdit="1"/>
          </p:cNvSpPr>
          <p:nvPr>
            <p:ph type="sldImg"/>
          </p:nvPr>
        </p:nvSpPr>
        <p:spPr>
          <a:xfrm>
            <a:off x="1189038" y="703263"/>
            <a:ext cx="4632325" cy="3473450"/>
          </a:xfrm>
          <a:ln/>
        </p:spPr>
      </p:sp>
      <p:sp>
        <p:nvSpPr>
          <p:cNvPr id="96260" name="Rectangle 3"/>
          <p:cNvSpPr>
            <a:spLocks noGrp="1" noChangeArrowheads="1"/>
          </p:cNvSpPr>
          <p:nvPr>
            <p:ph type="body" idx="1"/>
          </p:nvPr>
        </p:nvSpPr>
        <p:spPr>
          <a:noFill/>
        </p:spPr>
        <p:txBody>
          <a:bodyPr/>
          <a:lstStyle/>
          <a:p>
            <a:r>
              <a:rPr lang="en-US" dirty="0" smtClean="0"/>
              <a:t>RAP has a higher</a:t>
            </a:r>
            <a:r>
              <a:rPr lang="en-US" baseline="0" dirty="0" smtClean="0"/>
              <a:t> dust content than the other aggregates used in todays asphalt mixes </a:t>
            </a:r>
          </a:p>
          <a:p>
            <a:endParaRPr lang="en-US" baseline="0" dirty="0" smtClean="0"/>
          </a:p>
          <a:p>
            <a:r>
              <a:rPr lang="en-US" baseline="0" dirty="0" smtClean="0"/>
              <a:t>Has to be managed and controlled just like any other component in the mix  in order to meet mix  volumetric properties </a:t>
            </a:r>
          </a:p>
          <a:p>
            <a:endParaRPr lang="en-US" baseline="0" dirty="0" smtClean="0"/>
          </a:p>
          <a:p>
            <a:pPr lvl="1" eaLnBrk="1" hangingPunct="1">
              <a:lnSpc>
                <a:spcPct val="80000"/>
              </a:lnSpc>
            </a:pPr>
            <a:r>
              <a:rPr lang="en-US" sz="2300" dirty="0"/>
              <a:t>Good processing practices can be used to overcome this issue</a:t>
            </a:r>
          </a:p>
          <a:p>
            <a:pPr lvl="1" eaLnBrk="1" hangingPunct="1">
              <a:lnSpc>
                <a:spcPct val="80000"/>
              </a:lnSpc>
            </a:pPr>
            <a:endParaRPr lang="en-US" sz="2300" dirty="0"/>
          </a:p>
          <a:p>
            <a:pPr lvl="2" eaLnBrk="1" hangingPunct="1">
              <a:lnSpc>
                <a:spcPct val="80000"/>
              </a:lnSpc>
            </a:pPr>
            <a:r>
              <a:rPr lang="en-US" sz="1900" dirty="0"/>
              <a:t>Minimize generating dust in RAP stockpiles</a:t>
            </a:r>
          </a:p>
          <a:p>
            <a:pPr lvl="2" eaLnBrk="1" hangingPunct="1">
              <a:lnSpc>
                <a:spcPct val="80000"/>
              </a:lnSpc>
            </a:pPr>
            <a:endParaRPr lang="en-US" sz="1900" dirty="0"/>
          </a:p>
          <a:p>
            <a:pPr lvl="2" eaLnBrk="1" hangingPunct="1">
              <a:lnSpc>
                <a:spcPct val="80000"/>
              </a:lnSpc>
            </a:pPr>
            <a:r>
              <a:rPr lang="en-US" sz="1900" dirty="0"/>
              <a:t>Fractionate RAP for mix design flexibility and gradation control</a:t>
            </a:r>
          </a:p>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9" tIns="44070" rIns="88139" bIns="44070"/>
          <a:lstStyle/>
          <a:p>
            <a:fld id="{750A490D-B946-4304-9EBB-C49B9EDC2C85}" type="slidenum">
              <a:rPr lang="en-US" smtClean="0"/>
              <a:t>31</a:t>
            </a:fld>
            <a:endParaRPr lang="en-US"/>
          </a:p>
        </p:txBody>
      </p:sp>
    </p:spTree>
    <p:extLst>
      <p:ext uri="{BB962C8B-B14F-4D97-AF65-F5344CB8AC3E}">
        <p14:creationId xmlns:p14="http://schemas.microsoft.com/office/powerpoint/2010/main" val="1419983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6367CE13-BF78-439D-99F0-81F40508D10B}" type="slidenum">
              <a:rPr lang="en-US" altLang="en-US"/>
              <a:pPr/>
              <a:t>33</a:t>
            </a:fld>
            <a:endParaRPr lang="en-US"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pPr>
              <a:buFontTx/>
              <a:buChar char="•"/>
            </a:pPr>
            <a:r>
              <a:rPr lang="en-US" altLang="en-US"/>
              <a:t>Concrete rubblization followed by an HMA overlay improves ride quality by removing bumps caused by faulting in joints and cracks.</a:t>
            </a:r>
          </a:p>
          <a:p>
            <a:pPr>
              <a:buFontTx/>
              <a:buChar char="•"/>
            </a:pPr>
            <a:r>
              <a:rPr lang="en-US" altLang="en-US"/>
              <a:t>It corrects surface defects in the roadway providing improved  surface drainage. The elimination of joints and faults keeps water from ponding as readily. Surface friction is improved by reducing hydroplaning potential.</a:t>
            </a:r>
          </a:p>
          <a:p>
            <a:pPr>
              <a:buFontTx/>
              <a:buChar char="•"/>
            </a:pPr>
            <a:r>
              <a:rPr lang="en-US" altLang="en-US"/>
              <a:t>Deterioration of the structure is slowed by preventing the intrusion of surface water into the old concrete. This is especially important when durability cracking is present in the old PCC. By eliminating the water, the action of freeze-thaw cycles is greatly diminished.</a:t>
            </a:r>
          </a:p>
          <a:p>
            <a:pPr>
              <a:buFontTx/>
              <a:buChar char="•"/>
            </a:pPr>
            <a:r>
              <a:rPr lang="en-US" altLang="en-US"/>
              <a:t>Because a substantial structural overlay is placed on the rubblized concrete, the pavement is strengthened for future traffic.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79DAB6B6-87D3-4D68-9BF5-C8778066A5E0}" type="slidenum">
              <a:rPr lang="en-US" altLang="en-US"/>
              <a:pPr/>
              <a:t>34</a:t>
            </a:fld>
            <a:endParaRPr lang="en-US" alt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pPr>
              <a:buFontTx/>
              <a:buChar char="•"/>
            </a:pPr>
            <a:r>
              <a:rPr lang="en-US" altLang="en-US"/>
              <a:t>As with any pavement design, rubblization requires good site investigation, planning and design in order to be successful.</a:t>
            </a:r>
          </a:p>
          <a:p>
            <a:pPr>
              <a:buFontTx/>
              <a:buChar char="•"/>
            </a:pPr>
            <a:r>
              <a:rPr lang="en-US" altLang="en-US"/>
              <a:t>The type of concrete pavement and its thickness will dictate the effort necessary to fracture the slab. For instance, a thin, plain jointed concrete pavement will require less fracture energy than a thick continuously reinforced concrete pavement.</a:t>
            </a:r>
          </a:p>
          <a:p>
            <a:pPr>
              <a:buFontTx/>
              <a:buChar char="•"/>
            </a:pPr>
            <a:r>
              <a:rPr lang="en-US" altLang="en-US"/>
              <a:t>The adequacy of drainage, types of surface distress and structural integrity of the existing pavement need to be considered in the rubblization and overlay thickness design.</a:t>
            </a:r>
          </a:p>
          <a:p>
            <a:pPr>
              <a:buFontTx/>
              <a:buChar char="•"/>
            </a:pPr>
            <a:r>
              <a:rPr lang="en-US" altLang="en-US"/>
              <a:t>The subgrade type and its stiffness and strength are important considerations. If the PCC slabs are lying directly on a fine-grained soil that is close to saturation, the rubblization process may cause the material to liquify. It is important to carry out a good site investigation to identify possible problems.</a:t>
            </a:r>
          </a:p>
          <a:p>
            <a:pPr>
              <a:buFontTx/>
              <a:buChar char="•"/>
            </a:pPr>
            <a:r>
              <a:rPr lang="en-US" altLang="en-US"/>
              <a:t>The HMA overlay thickness must be such that future traffic demands are met.</a:t>
            </a:r>
          </a:p>
          <a:p>
            <a:pPr>
              <a:buFontTx/>
              <a:buChar char="•"/>
            </a:pPr>
            <a:r>
              <a:rPr lang="en-US" altLang="en-US"/>
              <a:t>Attention must be also be given to other project aspects such as correcting alignments or adding capacity. It is important that details such as maintaining drainage flow are considered in the planning and design stages.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EB538CDD-F3AF-438D-9C30-CEBD10043621}" type="slidenum">
              <a:rPr lang="en-US" altLang="en-US"/>
              <a:pPr/>
              <a:t>35</a:t>
            </a:fld>
            <a:endParaRPr lang="en-US"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pPr>
              <a:buFontTx/>
              <a:buChar char="•"/>
            </a:pPr>
            <a:r>
              <a:rPr lang="en-US" altLang="en-US"/>
              <a:t>The most common form of distress in HMA overlays of PCC is reflective cracking. This is a result of the concrete slabs contracting and expanding with temperature changes, which cause the joints and cracks to open and close. This opening and closing causes a crack to form in the HMA directly over the opening in the concrete. </a:t>
            </a:r>
          </a:p>
          <a:p>
            <a:pPr>
              <a:buFontTx/>
              <a:buChar char="•"/>
            </a:pPr>
            <a:r>
              <a:rPr lang="en-US" altLang="en-US"/>
              <a:t>Also, if the concrete slabs are not firmly seated on the underlying material, traffic loads going over the joints will cause the joints to move up and down vertically. This movement will cause shearing in the asphalt over the joint and create a reflective crack.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693DBE79-4362-44BE-A388-EE9DB8F6349A}" type="slidenum">
              <a:rPr lang="en-US" altLang="en-US"/>
              <a:pPr/>
              <a:t>36</a:t>
            </a:fld>
            <a:endParaRPr lang="en-US" altLang="en-US"/>
          </a:p>
        </p:txBody>
      </p:sp>
      <p:sp>
        <p:nvSpPr>
          <p:cNvPr id="84994" name="Rectangle 2"/>
          <p:cNvSpPr>
            <a:spLocks noGrp="1" noRot="1" noChangeAspect="1" noChangeArrowheads="1" noTextEdit="1"/>
          </p:cNvSpPr>
          <p:nvPr>
            <p:ph type="sldImg"/>
          </p:nvPr>
        </p:nvSpPr>
        <p:spPr>
          <a:xfrm>
            <a:off x="914400" y="717550"/>
            <a:ext cx="5183188" cy="3455988"/>
          </a:xfrm>
          <a:ln/>
        </p:spPr>
      </p:sp>
      <p:sp>
        <p:nvSpPr>
          <p:cNvPr id="84995" name="Rectangle 3"/>
          <p:cNvSpPr>
            <a:spLocks noGrp="1" noChangeArrowheads="1"/>
          </p:cNvSpPr>
          <p:nvPr>
            <p:ph type="body" idx="1"/>
          </p:nvPr>
        </p:nvSpPr>
        <p:spPr>
          <a:xfrm>
            <a:off x="934720" y="4415791"/>
            <a:ext cx="5140960" cy="4167240"/>
          </a:xfrm>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3D518961-8FE2-4146-BE97-4E94617AF1A3}" type="slidenum">
              <a:rPr lang="en-US" altLang="en-US"/>
              <a:pPr/>
              <a:t>37</a:t>
            </a:fld>
            <a:endParaRPr lang="en-US" altLang="en-US"/>
          </a:p>
        </p:txBody>
      </p:sp>
      <p:sp>
        <p:nvSpPr>
          <p:cNvPr id="87042" name="Rectangle 2"/>
          <p:cNvSpPr>
            <a:spLocks noGrp="1" noRot="1" noChangeAspect="1" noChangeArrowheads="1" noTextEdit="1"/>
          </p:cNvSpPr>
          <p:nvPr>
            <p:ph type="sldImg"/>
          </p:nvPr>
        </p:nvSpPr>
        <p:spPr>
          <a:xfrm>
            <a:off x="914400" y="717550"/>
            <a:ext cx="5183188" cy="3455988"/>
          </a:xfrm>
          <a:ln/>
        </p:spPr>
      </p:sp>
      <p:sp>
        <p:nvSpPr>
          <p:cNvPr id="87043" name="Rectangle 3"/>
          <p:cNvSpPr>
            <a:spLocks noGrp="1" noChangeArrowheads="1"/>
          </p:cNvSpPr>
          <p:nvPr>
            <p:ph type="body" idx="1"/>
          </p:nvPr>
        </p:nvSpPr>
        <p:spPr>
          <a:xfrm>
            <a:off x="934720" y="4415791"/>
            <a:ext cx="5140960" cy="4167240"/>
          </a:xfrm>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B7623F29-D793-4E04-ABC9-9DBAA4B289DE}" type="slidenum">
              <a:rPr lang="en-US" altLang="en-US"/>
              <a:pPr/>
              <a:t>38</a:t>
            </a:fld>
            <a:endParaRPr lang="en-US" altLang="en-US"/>
          </a:p>
        </p:txBody>
      </p:sp>
      <p:sp>
        <p:nvSpPr>
          <p:cNvPr id="89090" name="Rectangle 2"/>
          <p:cNvSpPr>
            <a:spLocks noGrp="1" noRot="1" noChangeAspect="1" noChangeArrowheads="1" noTextEdit="1"/>
          </p:cNvSpPr>
          <p:nvPr>
            <p:ph type="sldImg"/>
          </p:nvPr>
        </p:nvSpPr>
        <p:spPr>
          <a:xfrm>
            <a:off x="914400" y="717550"/>
            <a:ext cx="5183188" cy="3455988"/>
          </a:xfrm>
          <a:ln/>
        </p:spPr>
      </p:sp>
      <p:sp>
        <p:nvSpPr>
          <p:cNvPr id="89091" name="Rectangle 3"/>
          <p:cNvSpPr>
            <a:spLocks noGrp="1" noChangeArrowheads="1"/>
          </p:cNvSpPr>
          <p:nvPr>
            <p:ph type="body" idx="1"/>
          </p:nvPr>
        </p:nvSpPr>
        <p:spPr>
          <a:xfrm>
            <a:off x="934720" y="4415791"/>
            <a:ext cx="5140960" cy="4167240"/>
          </a:xfrm>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6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C2347F60-9D90-455E-8E1D-A6238A4352F3}" type="slidenum">
              <a:rPr lang="en-US"/>
              <a:pPr/>
              <a:t>4</a:t>
            </a:fld>
            <a:endParaRPr lang="en-US"/>
          </a:p>
        </p:txBody>
      </p:sp>
      <p:sp>
        <p:nvSpPr>
          <p:cNvPr id="116738" name="Rectangle 2"/>
          <p:cNvSpPr>
            <a:spLocks noGrp="1" noRot="1" noChangeAspect="1" noChangeArrowheads="1" noTextEdit="1"/>
          </p:cNvSpPr>
          <p:nvPr>
            <p:ph type="sldImg"/>
          </p:nvPr>
        </p:nvSpPr>
        <p:spPr>
          <a:xfrm>
            <a:off x="900113" y="703263"/>
            <a:ext cx="5210175" cy="3473450"/>
          </a:xfrm>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3423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38183D73-376B-49AD-973F-8075DB45BFED}" type="slidenum">
              <a:rPr lang="en-US" altLang="en-US"/>
              <a:pPr/>
              <a:t>41</a:t>
            </a:fld>
            <a:endParaRPr lang="en-US" altLang="en-US"/>
          </a:p>
        </p:txBody>
      </p:sp>
      <p:sp>
        <p:nvSpPr>
          <p:cNvPr id="94210" name="Rectangle 2"/>
          <p:cNvSpPr>
            <a:spLocks noGrp="1" noRot="1" noChangeAspect="1" noChangeArrowheads="1" noTextEdit="1"/>
          </p:cNvSpPr>
          <p:nvPr>
            <p:ph type="sldImg"/>
          </p:nvPr>
        </p:nvSpPr>
        <p:spPr>
          <a:xfrm>
            <a:off x="914400" y="717550"/>
            <a:ext cx="5183188" cy="3455988"/>
          </a:xfrm>
          <a:ln/>
        </p:spPr>
      </p:sp>
      <p:sp>
        <p:nvSpPr>
          <p:cNvPr id="94211" name="Rectangle 3"/>
          <p:cNvSpPr>
            <a:spLocks noGrp="1" noChangeArrowheads="1"/>
          </p:cNvSpPr>
          <p:nvPr>
            <p:ph type="body" idx="1"/>
          </p:nvPr>
        </p:nvSpPr>
        <p:spPr>
          <a:xfrm>
            <a:off x="934720" y="4415791"/>
            <a:ext cx="5140960" cy="4167240"/>
          </a:xfrm>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F8987AF9-B17F-4D7E-9D23-D06F4115F270}" type="slidenum">
              <a:rPr lang="en-US" altLang="en-US"/>
              <a:pPr/>
              <a:t>42</a:t>
            </a:fld>
            <a:endParaRPr lang="en-US" altLang="en-US"/>
          </a:p>
        </p:txBody>
      </p:sp>
      <p:sp>
        <p:nvSpPr>
          <p:cNvPr id="96258" name="Rectangle 2"/>
          <p:cNvSpPr>
            <a:spLocks noGrp="1" noRot="1" noChangeAspect="1" noChangeArrowheads="1" noTextEdit="1"/>
          </p:cNvSpPr>
          <p:nvPr>
            <p:ph type="sldImg"/>
          </p:nvPr>
        </p:nvSpPr>
        <p:spPr>
          <a:xfrm>
            <a:off x="914400" y="717550"/>
            <a:ext cx="5183188" cy="3455988"/>
          </a:xfrm>
          <a:ln/>
        </p:spPr>
      </p:sp>
      <p:sp>
        <p:nvSpPr>
          <p:cNvPr id="96259" name="Rectangle 3"/>
          <p:cNvSpPr>
            <a:spLocks noGrp="1" noChangeArrowheads="1"/>
          </p:cNvSpPr>
          <p:nvPr>
            <p:ph type="body" idx="1"/>
          </p:nvPr>
        </p:nvSpPr>
        <p:spPr>
          <a:xfrm>
            <a:off x="934720" y="4415791"/>
            <a:ext cx="5140960" cy="4167240"/>
          </a:xfrm>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2942ABA1-0240-48C3-8CE8-E829602EFA13}" type="slidenum">
              <a:rPr lang="en-US" altLang="en-US"/>
              <a:pPr/>
              <a:t>43</a:t>
            </a:fld>
            <a:endParaRPr lang="en-US" altLang="en-US"/>
          </a:p>
        </p:txBody>
      </p:sp>
      <p:sp>
        <p:nvSpPr>
          <p:cNvPr id="98306" name="Rectangle 2"/>
          <p:cNvSpPr>
            <a:spLocks noGrp="1" noRot="1" noChangeAspect="1" noChangeArrowheads="1" noTextEdit="1"/>
          </p:cNvSpPr>
          <p:nvPr>
            <p:ph type="sldImg"/>
          </p:nvPr>
        </p:nvSpPr>
        <p:spPr>
          <a:xfrm>
            <a:off x="914400" y="717550"/>
            <a:ext cx="5183188" cy="3455988"/>
          </a:xfrm>
          <a:ln/>
        </p:spPr>
      </p:sp>
      <p:sp>
        <p:nvSpPr>
          <p:cNvPr id="98307" name="Rectangle 3"/>
          <p:cNvSpPr>
            <a:spLocks noGrp="1" noChangeArrowheads="1"/>
          </p:cNvSpPr>
          <p:nvPr>
            <p:ph type="body" idx="1"/>
          </p:nvPr>
        </p:nvSpPr>
        <p:spPr>
          <a:xfrm>
            <a:off x="934720" y="4415791"/>
            <a:ext cx="5140960" cy="4167240"/>
          </a:xfrm>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0879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189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2855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0266D81E-2431-4CB3-BFEE-096C81608354}" type="slidenum">
              <a:rPr lang="en-US" altLang="en-US"/>
              <a:pPr/>
              <a:t>47</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a:buFontTx/>
              <a:buChar char="•"/>
            </a:pPr>
            <a:r>
              <a:rPr lang="en-US" altLang="en-US" dirty="0" err="1"/>
              <a:t>Rubblization</a:t>
            </a:r>
            <a:r>
              <a:rPr lang="en-US" altLang="en-US" dirty="0"/>
              <a:t> eliminates slab action by 1) destroying the geometry of the slab and 2) seating the concrete firmly against the underlying subbase or soil. It also breaks the bond between the concrete and any steel present in the slab, eliminating detrimental effects caused by corrosion of the steel and further reducing the ability of the concrete to act as a mass.</a:t>
            </a:r>
          </a:p>
          <a:p>
            <a:pPr>
              <a:buFontTx/>
              <a:buChar char="•"/>
            </a:pPr>
            <a:r>
              <a:rPr lang="en-US" altLang="en-US" dirty="0"/>
              <a:t>The </a:t>
            </a:r>
            <a:r>
              <a:rPr lang="en-US" altLang="en-US" dirty="0" err="1"/>
              <a:t>rubblized</a:t>
            </a:r>
            <a:r>
              <a:rPr lang="en-US" altLang="en-US" dirty="0"/>
              <a:t> concrete responds as a tightly packed, high-density granular material. The rough, hard particles provide an internal friction to resist rutting while the lack of tension prevents cracking.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EAA3FAC7-EB17-48CC-9622-FBB0239654B7}" type="slidenum">
              <a:rPr lang="en-US" altLang="en-US"/>
              <a:pPr/>
              <a:t>48</a:t>
            </a:fld>
            <a:endParaRPr lang="en-US"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a:buFontTx/>
              <a:buChar char="•"/>
            </a:pPr>
            <a:r>
              <a:rPr lang="en-US" altLang="en-US" dirty="0"/>
              <a:t>Fracturing the surface of the concrete to a relatively small size means that features and problems in the old concrete surface such as joints, cracks and faults cannot reappear in the HMA overlay. This prolongs the life of the overlay and helps to ensure a smooth pavement.</a:t>
            </a:r>
          </a:p>
          <a:p>
            <a:pPr>
              <a:buFontTx/>
              <a:buChar char="•"/>
            </a:pPr>
            <a:r>
              <a:rPr lang="en-US" altLang="en-US" dirty="0"/>
              <a:t>Production rates with </a:t>
            </a:r>
            <a:r>
              <a:rPr lang="en-US" altLang="en-US" dirty="0" err="1"/>
              <a:t>rubblization</a:t>
            </a:r>
            <a:r>
              <a:rPr lang="en-US" altLang="en-US" dirty="0"/>
              <a:t> are up to 1 lane-mile per day, per </a:t>
            </a:r>
            <a:r>
              <a:rPr lang="en-US" altLang="en-US" dirty="0" err="1"/>
              <a:t>rubblizer</a:t>
            </a:r>
            <a:r>
              <a:rPr lang="en-US" altLang="en-US" dirty="0"/>
              <a:t>, much faster than other types of PCC rehabilitation. This means lower construction costs and less inconvenience to road users, giving substance to the slogan “Get In, Get Out, Stay Out.”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9" y="8829823"/>
            <a:ext cx="3038475" cy="464980"/>
          </a:xfrm>
          <a:prstGeom prst="rect">
            <a:avLst/>
          </a:prstGeom>
          <a:ln/>
        </p:spPr>
        <p:txBody>
          <a:bodyPr/>
          <a:lstStyle/>
          <a:p>
            <a:fld id="{751151AD-EC7B-4467-BBB1-AC1B195047EA}" type="slidenum">
              <a:rPr lang="en-US" altLang="en-US"/>
              <a:pPr/>
              <a:t>49</a:t>
            </a:fld>
            <a:endParaRPr lang="en-US" altLang="en-US"/>
          </a:p>
        </p:txBody>
      </p:sp>
      <p:sp>
        <p:nvSpPr>
          <p:cNvPr id="1010690" name="Rectangle 2"/>
          <p:cNvSpPr>
            <a:spLocks noGrp="1" noRot="1" noChangeAspect="1" noChangeArrowheads="1" noTextEdit="1"/>
          </p:cNvSpPr>
          <p:nvPr>
            <p:ph type="sldImg"/>
          </p:nvPr>
        </p:nvSpPr>
        <p:spPr>
          <a:xfrm>
            <a:off x="892175" y="696913"/>
            <a:ext cx="5227638" cy="3486150"/>
          </a:xfrm>
          <a:ln/>
        </p:spPr>
      </p:sp>
      <p:sp>
        <p:nvSpPr>
          <p:cNvPr id="1010691" name="Rectangle 3"/>
          <p:cNvSpPr>
            <a:spLocks noGrp="1" noChangeArrowheads="1"/>
          </p:cNvSpPr>
          <p:nvPr>
            <p:ph type="body" idx="1"/>
          </p:nvPr>
        </p:nvSpPr>
        <p:spPr>
          <a:xfrm>
            <a:off x="935039" y="4416510"/>
            <a:ext cx="5140325" cy="4183220"/>
          </a:xfrm>
        </p:spPr>
        <p:txBody>
          <a:bodyPr/>
          <a:lstStyle/>
          <a:p>
            <a:pPr>
              <a:buFontTx/>
              <a:buChar char="•"/>
            </a:pPr>
            <a:r>
              <a:rPr lang="en-US" altLang="en-US"/>
              <a:t>Rubblization reduces the size of concrete pieces so that the expansion and contraction causes a minimum of movement. The space between the fractured pieces moves less so that the cracks are not reflected through the surface. And, because the process seats the pieces of concrete, reflection cracking through shearing at the joints does not occur.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A0133816-F024-4287-8709-E345E4303D00}" type="slidenum">
              <a:rPr lang="en-US"/>
              <a:pPr/>
              <a:t>5</a:t>
            </a:fld>
            <a:endParaRPr lang="en-US"/>
          </a:p>
        </p:txBody>
      </p:sp>
      <p:sp>
        <p:nvSpPr>
          <p:cNvPr id="110594" name="Rectangle 2"/>
          <p:cNvSpPr>
            <a:spLocks noGrp="1" noRot="1" noChangeAspect="1" noChangeArrowheads="1" noTextEdit="1"/>
          </p:cNvSpPr>
          <p:nvPr>
            <p:ph type="sldImg"/>
          </p:nvPr>
        </p:nvSpPr>
        <p:spPr>
          <a:xfrm>
            <a:off x="900113" y="703263"/>
            <a:ext cx="5210175" cy="3473450"/>
          </a:xfrm>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B11050B2-E11E-4190-A8C7-ACD6D31C6866}" type="slidenum">
              <a:rPr lang="en-US" altLang="en-US"/>
              <a:pPr/>
              <a:t>50</a:t>
            </a:fld>
            <a:endParaRPr lang="en-US" altLang="en-US"/>
          </a:p>
        </p:txBody>
      </p:sp>
      <p:sp>
        <p:nvSpPr>
          <p:cNvPr id="155650" name="Rectangle 1026"/>
          <p:cNvSpPr>
            <a:spLocks noGrp="1" noRot="1" noChangeAspect="1" noChangeArrowheads="1" noTextEdit="1"/>
          </p:cNvSpPr>
          <p:nvPr>
            <p:ph type="sldImg"/>
          </p:nvPr>
        </p:nvSpPr>
        <p:spPr>
          <a:ln/>
        </p:spPr>
      </p:sp>
      <p:sp>
        <p:nvSpPr>
          <p:cNvPr id="155651" name="Rectangle 1027"/>
          <p:cNvSpPr>
            <a:spLocks noGrp="1" noChangeArrowheads="1"/>
          </p:cNvSpPr>
          <p:nvPr>
            <p:ph type="body" idx="1"/>
          </p:nvPr>
        </p:nvSpPr>
        <p:spPr/>
        <p:txBody>
          <a:bodyPr/>
          <a:lstStyle/>
          <a:p>
            <a:pPr>
              <a:buFontTx/>
              <a:buChar char="•"/>
            </a:pPr>
            <a:r>
              <a:rPr lang="en-US" altLang="en-US"/>
              <a:t>The Resonant Pavement Breaker (RPB) uses a low-amplitude 2000-pound force applied at a frequency of 44 cycles per second to fracture the concrete pavement.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B9F75EA0-7E90-4A72-9295-AE0896471C68}" type="slidenum">
              <a:rPr lang="en-US" altLang="en-US"/>
              <a:pPr/>
              <a:t>51</a:t>
            </a:fld>
            <a:endParaRPr lang="en-US" alt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pPr>
              <a:buFontTx/>
              <a:buChar char="•"/>
            </a:pPr>
            <a:r>
              <a:rPr lang="en-US" altLang="en-US"/>
              <a:t>Some general guidelines on when to rubblize concrete pavement include:</a:t>
            </a:r>
          </a:p>
          <a:p>
            <a:pPr>
              <a:buFontTx/>
              <a:buChar char="•"/>
            </a:pPr>
            <a:r>
              <a:rPr lang="en-US" altLang="en-US"/>
              <a:t>When patching is needed in more than 10% of the slab,</a:t>
            </a:r>
          </a:p>
          <a:p>
            <a:pPr>
              <a:buFontTx/>
              <a:buChar char="•"/>
            </a:pPr>
            <a:r>
              <a:rPr lang="en-US" altLang="en-US"/>
              <a:t>When severe durability (D) cracking is present,</a:t>
            </a:r>
          </a:p>
          <a:p>
            <a:pPr>
              <a:buFontTx/>
              <a:buChar char="•"/>
            </a:pPr>
            <a:r>
              <a:rPr lang="en-US" altLang="en-US"/>
              <a:t>Alkali-silica reaction (ASR) or alkali-carbonate reaction (ACR) cracking is present,</a:t>
            </a:r>
          </a:p>
          <a:p>
            <a:pPr>
              <a:buFontTx/>
              <a:buChar char="•"/>
            </a:pPr>
            <a:r>
              <a:rPr lang="en-US" altLang="en-US"/>
              <a:t>When dowel bars have locked up due to corrosion,</a:t>
            </a:r>
          </a:p>
          <a:p>
            <a:pPr>
              <a:buFontTx/>
              <a:buChar char="•"/>
            </a:pPr>
            <a:r>
              <a:rPr lang="en-US" altLang="en-US"/>
              <a:t>When faulting reappears shortly after retexturing the concrete surface.</a:t>
            </a:r>
          </a:p>
          <a:p>
            <a:pPr>
              <a:buFontTx/>
              <a:buChar char="•"/>
            </a:pPr>
            <a:r>
              <a:rPr lang="en-US" altLang="en-US"/>
              <a:t>All these distresses are indications that major systemic problems exist in the concrete pavement, and that a rehabilitation consisting of rubblization with an HMA overlay is viable.</a:t>
            </a:r>
          </a:p>
          <a:p>
            <a:pPr>
              <a:buFontTx/>
              <a:buChar char="•"/>
            </a:pPr>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AA267F27-8256-4BF1-93F9-A95A8802CBB3}" type="slidenum">
              <a:rPr lang="en-US" altLang="en-US"/>
              <a:pPr/>
              <a:t>52</a:t>
            </a:fld>
            <a:endParaRPr lang="en-US" alt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pPr>
              <a:buFontTx/>
              <a:buChar char="•"/>
            </a:pPr>
            <a:r>
              <a:rPr lang="en-US" altLang="en-US"/>
              <a:t>It is not unusual to run into occasional soft spots of soil. In these conditions, rubblization may weaken the soils and cause the rubblized particles to punch through the underlying material.   When this happens, there are a couple of options which should be immediately considered.</a:t>
            </a:r>
          </a:p>
          <a:p>
            <a:pPr>
              <a:buFontTx/>
              <a:buChar char="•"/>
            </a:pPr>
            <a:r>
              <a:rPr lang="en-US" altLang="en-US"/>
              <a:t>The first option is to reduce the effort in fracturing the slab. This can be done by adjusting the breaking pattern to produce larger pieces. If the softening seems to stop, then use a normal rolling pattern to seat the concrete and resume the original pattern after the soft area.</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3970338" y="8829675"/>
            <a:ext cx="3038475" cy="465138"/>
          </a:xfrm>
          <a:prstGeom prst="rect">
            <a:avLst/>
          </a:prstGeom>
          <a:ln/>
        </p:spPr>
        <p:txBody>
          <a:bodyPr/>
          <a:lstStyle/>
          <a:p>
            <a:fld id="{FC93ED86-11F9-4D59-8B09-4F555485B17A}" type="slidenum">
              <a:rPr lang="en-US" altLang="en-US"/>
              <a:pPr/>
              <a:t>53</a:t>
            </a:fld>
            <a:endParaRPr lang="en-US" alt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a:buFontTx/>
              <a:buChar char="•"/>
            </a:pPr>
            <a:r>
              <a:rPr lang="en-US" altLang="en-US"/>
              <a:t>The next option is to cease rubblization. This should be done if adjusting the breaking pattern does not work. The area of soft soil should be defined to mark the limits. The concrete should be removed along with the problem soil in the local area. Normal rubblization operations can proceed after the soft area.</a:t>
            </a:r>
          </a:p>
          <a:p>
            <a:pPr>
              <a:buFontTx/>
              <a:buChar char="•"/>
            </a:pPr>
            <a:r>
              <a:rPr lang="en-US" altLang="en-US"/>
              <a:t>These types of problems may be reduced significantly if a good soils investigation is performed ahead of construction. Past project records, soils maps and non-destructive testing may provide vital clues to identifying problem areas.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92788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0FA3B2C1-548A-45CB-9397-DAB616081465}" type="slidenum">
              <a:rPr lang="en-US"/>
              <a:pPr/>
              <a:t>55</a:t>
            </a:fld>
            <a:endParaRPr lang="en-US"/>
          </a:p>
        </p:txBody>
      </p:sp>
      <p:sp>
        <p:nvSpPr>
          <p:cNvPr id="1219586" name="Rectangle 2"/>
          <p:cNvSpPr>
            <a:spLocks noGrp="1" noRot="1" noChangeAspect="1" noChangeArrowheads="1" noTextEdit="1"/>
          </p:cNvSpPr>
          <p:nvPr>
            <p:ph type="sldImg"/>
          </p:nvPr>
        </p:nvSpPr>
        <p:spPr>
          <a:xfrm>
            <a:off x="900113" y="703263"/>
            <a:ext cx="5210175" cy="3473450"/>
          </a:xfrm>
          <a:ln/>
        </p:spPr>
      </p:sp>
      <p:sp>
        <p:nvSpPr>
          <p:cNvPr id="1219587" name="Rectangle 3"/>
          <p:cNvSpPr>
            <a:spLocks noGrp="1" noChangeArrowheads="1"/>
          </p:cNvSpPr>
          <p:nvPr>
            <p:ph type="body" idx="1"/>
          </p:nvPr>
        </p:nvSpPr>
        <p:spPr/>
        <p:txBody>
          <a:bodyPr/>
          <a:lstStyle/>
          <a:p>
            <a:r>
              <a:rPr lang="en-US" dirty="0" smtClean="0"/>
              <a:t>Grade lift or ASCRL</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0FA3B2C1-548A-45CB-9397-DAB616081465}" type="slidenum">
              <a:rPr lang="en-US"/>
              <a:pPr/>
              <a:t>57</a:t>
            </a:fld>
            <a:endParaRPr lang="en-US"/>
          </a:p>
        </p:txBody>
      </p:sp>
      <p:sp>
        <p:nvSpPr>
          <p:cNvPr id="1219586" name="Rectangle 2"/>
          <p:cNvSpPr>
            <a:spLocks noGrp="1" noRot="1" noChangeAspect="1" noChangeArrowheads="1" noTextEdit="1"/>
          </p:cNvSpPr>
          <p:nvPr>
            <p:ph type="sldImg"/>
          </p:nvPr>
        </p:nvSpPr>
        <p:spPr>
          <a:xfrm>
            <a:off x="900113" y="703263"/>
            <a:ext cx="5210175" cy="3473450"/>
          </a:xfrm>
          <a:ln/>
        </p:spPr>
      </p:sp>
      <p:sp>
        <p:nvSpPr>
          <p:cNvPr id="1219587" name="Rectangle 3"/>
          <p:cNvSpPr>
            <a:spLocks noGrp="1" noChangeArrowheads="1"/>
          </p:cNvSpPr>
          <p:nvPr>
            <p:ph type="body" idx="1"/>
          </p:nvPr>
        </p:nvSpPr>
        <p:spPr/>
        <p:txBody>
          <a:bodyPr/>
          <a:lstStyle/>
          <a:p>
            <a:r>
              <a:rPr lang="en-US" dirty="0" smtClean="0"/>
              <a:t>Grade lift or ASCRL</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r>
              <a:rPr lang="en-US" sz="2000" b="0" dirty="0" smtClean="0"/>
              <a:t>MDOT has a special provision</a:t>
            </a:r>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A2334B7B-02C3-48A1-86C9-6BB18A276302}" type="slidenum">
              <a:rPr lang="en-US"/>
              <a:pPr/>
              <a:t>6</a:t>
            </a:fld>
            <a:endParaRPr lang="en-US"/>
          </a:p>
        </p:txBody>
      </p:sp>
      <p:sp>
        <p:nvSpPr>
          <p:cNvPr id="112642" name="Rectangle 2"/>
          <p:cNvSpPr>
            <a:spLocks noGrp="1" noRot="1" noChangeAspect="1" noChangeArrowheads="1" noTextEdit="1"/>
          </p:cNvSpPr>
          <p:nvPr>
            <p:ph type="sldImg"/>
          </p:nvPr>
        </p:nvSpPr>
        <p:spPr>
          <a:xfrm>
            <a:off x="900113" y="703263"/>
            <a:ext cx="5210175" cy="3473450"/>
          </a:xfrm>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r>
              <a:rPr lang="en-US" sz="2000" b="0" dirty="0" smtClean="0"/>
              <a:t>This section of M-21 was going to be done in 2012,</a:t>
            </a:r>
            <a:r>
              <a:rPr lang="en-US" sz="2000" b="0" baseline="0" dirty="0" smtClean="0"/>
              <a:t> date of pic</a:t>
            </a:r>
          </a:p>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r>
              <a:rPr lang="en-US" sz="2000" b="0" dirty="0" smtClean="0"/>
              <a:t>This section of M-21 was done in 2009, pic is from 2012, just down the road from previous slide pic</a:t>
            </a:r>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AF8BC6CD-1ED0-459F-B09C-F7A7ABA96762}" type="slidenum">
              <a:rPr lang="en-US" altLang="en-US"/>
              <a:pPr/>
              <a:t>66</a:t>
            </a:fld>
            <a:endParaRPr lang="en-US" altLang="en-US"/>
          </a:p>
        </p:txBody>
      </p:sp>
      <p:sp>
        <p:nvSpPr>
          <p:cNvPr id="108546" name="Rectangle 2"/>
          <p:cNvSpPr>
            <a:spLocks noGrp="1" noRot="1" noChangeAspect="1" noChangeArrowheads="1" noTextEdit="1"/>
          </p:cNvSpPr>
          <p:nvPr>
            <p:ph type="sldImg"/>
          </p:nvPr>
        </p:nvSpPr>
        <p:spPr>
          <a:xfrm>
            <a:off x="914400" y="717550"/>
            <a:ext cx="5183188" cy="3455988"/>
          </a:xfrm>
          <a:ln/>
        </p:spPr>
      </p:sp>
      <p:sp>
        <p:nvSpPr>
          <p:cNvPr id="108547" name="Rectangle 3"/>
          <p:cNvSpPr>
            <a:spLocks noGrp="1" noChangeArrowheads="1"/>
          </p:cNvSpPr>
          <p:nvPr>
            <p:ph type="body" idx="1"/>
          </p:nvPr>
        </p:nvSpPr>
        <p:spPr>
          <a:xfrm>
            <a:off x="934720" y="4415791"/>
            <a:ext cx="5140960" cy="4167240"/>
          </a:xfrm>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24426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63840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77" tIns="46589" rIns="93177" bIns="46589"/>
          <a:lstStyle/>
          <a:p>
            <a:fld id="{A0BF9E7C-C2F8-4B58-A1F1-45966FF2A1BC}" type="slidenum">
              <a:rPr lang="en-US" altLang="en-US"/>
              <a:pPr/>
              <a:t>69</a:t>
            </a:fld>
            <a:endParaRPr lang="en-US" altLang="en-US"/>
          </a:p>
        </p:txBody>
      </p:sp>
      <p:sp>
        <p:nvSpPr>
          <p:cNvPr id="112642" name="Rectangle 2"/>
          <p:cNvSpPr>
            <a:spLocks noGrp="1" noRot="1" noChangeAspect="1" noChangeArrowheads="1" noTextEdit="1"/>
          </p:cNvSpPr>
          <p:nvPr>
            <p:ph type="sldImg"/>
          </p:nvPr>
        </p:nvSpPr>
        <p:spPr>
          <a:xfrm>
            <a:off x="914400" y="717550"/>
            <a:ext cx="5183188" cy="3455988"/>
          </a:xfrm>
          <a:ln/>
        </p:spPr>
      </p:sp>
      <p:sp>
        <p:nvSpPr>
          <p:cNvPr id="112643" name="Rectangle 3"/>
          <p:cNvSpPr>
            <a:spLocks noGrp="1" noChangeArrowheads="1"/>
          </p:cNvSpPr>
          <p:nvPr>
            <p:ph type="body" idx="1"/>
          </p:nvPr>
        </p:nvSpPr>
        <p:spPr>
          <a:xfrm>
            <a:off x="934720" y="4415791"/>
            <a:ext cx="5140960" cy="4167240"/>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D52E21F5-6CA4-4414-81EE-A8DE56CA75B4}" type="slidenum">
              <a:rPr lang="en-US"/>
              <a:pPr/>
              <a:t>7</a:t>
            </a:fld>
            <a:endParaRPr lang="en-US"/>
          </a:p>
        </p:txBody>
      </p:sp>
      <p:sp>
        <p:nvSpPr>
          <p:cNvPr id="118786" name="Rectangle 2"/>
          <p:cNvSpPr>
            <a:spLocks noGrp="1" noRot="1" noChangeAspect="1" noChangeArrowheads="1" noTextEdit="1"/>
          </p:cNvSpPr>
          <p:nvPr>
            <p:ph type="sldImg"/>
          </p:nvPr>
        </p:nvSpPr>
        <p:spPr>
          <a:xfrm>
            <a:off x="900113" y="703263"/>
            <a:ext cx="5210175" cy="347345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b="0" dirty="0"/>
          </a:p>
        </p:txBody>
      </p:sp>
    </p:spTree>
    <p:extLst>
      <p:ext uri="{BB962C8B-B14F-4D97-AF65-F5344CB8AC3E}">
        <p14:creationId xmlns:p14="http://schemas.microsoft.com/office/powerpoint/2010/main" val="26423439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829675"/>
            <a:ext cx="3038475" cy="465138"/>
          </a:xfrm>
          <a:prstGeom prst="rect">
            <a:avLst/>
          </a:prstGeom>
          <a:ln/>
        </p:spPr>
        <p:txBody>
          <a:bodyPr/>
          <a:lstStyle/>
          <a:p>
            <a:fld id="{EA1B4D93-9B09-476C-8CA3-11AB1A4B2E4A}" type="slidenum">
              <a:rPr lang="en-US"/>
              <a:pPr/>
              <a:t>71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89F53C2A-3278-4717-A348-09D7CF33B78C}" type="slidenum">
              <a:rPr lang="en-US"/>
              <a:pPr/>
              <a:t>72</a:t>
            </a:fld>
            <a:endParaRPr lang="en-US"/>
          </a:p>
        </p:txBody>
      </p:sp>
      <p:sp>
        <p:nvSpPr>
          <p:cNvPr id="111618" name="Rectangle 2"/>
          <p:cNvSpPr>
            <a:spLocks noGrp="1" noRot="1" noChangeAspect="1" noChangeArrowheads="1" noTextEdit="1"/>
          </p:cNvSpPr>
          <p:nvPr>
            <p:ph type="sldImg"/>
          </p:nvPr>
        </p:nvSpPr>
        <p:spPr>
          <a:xfrm>
            <a:off x="892175" y="696913"/>
            <a:ext cx="5229225" cy="3486150"/>
          </a:xfrm>
          <a:ln/>
        </p:spPr>
      </p:sp>
      <p:sp>
        <p:nvSpPr>
          <p:cNvPr id="111619" name="Rectangle 3"/>
          <p:cNvSpPr>
            <a:spLocks noGrp="1" noChangeArrowheads="1"/>
          </p:cNvSpPr>
          <p:nvPr>
            <p:ph type="body" idx="1"/>
          </p:nvPr>
        </p:nvSpPr>
        <p:spPr>
          <a:xfrm>
            <a:off x="935039" y="4414839"/>
            <a:ext cx="5140325" cy="4184650"/>
          </a:xfrm>
        </p:spPr>
        <p:txBody>
          <a:bodyPr/>
          <a:lstStyle/>
          <a:p>
            <a:r>
              <a:rPr lang="en-US" sz="1200" b="0" i="0" u="none" strike="noStrike" kern="1200" baseline="0" dirty="0" smtClean="0">
                <a:solidFill>
                  <a:schemeClr val="tx1"/>
                </a:solidFill>
                <a:latin typeface="Arial" charset="0"/>
                <a:ea typeface="+mn-ea"/>
                <a:cs typeface="+mn-cs"/>
              </a:rPr>
              <a:t>The Capital Preventive Maintenance (CPM) Program was established to preserve the structural integrity and extend the service life of the state </a:t>
            </a:r>
            <a:r>
              <a:rPr lang="en-US" sz="1200" b="0" i="0" u="none" strike="noStrike" kern="1200" baseline="0" dirty="0" err="1" smtClean="0">
                <a:solidFill>
                  <a:schemeClr val="tx1"/>
                </a:solidFill>
                <a:latin typeface="Arial" charset="0"/>
                <a:ea typeface="+mn-ea"/>
                <a:cs typeface="+mn-cs"/>
              </a:rPr>
              <a:t>trunkline</a:t>
            </a:r>
            <a:r>
              <a:rPr lang="en-US" sz="1200" b="0" i="0" u="none" strike="noStrike" kern="1200" baseline="0" dirty="0" smtClean="0">
                <a:solidFill>
                  <a:schemeClr val="tx1"/>
                </a:solidFill>
                <a:latin typeface="Arial" charset="0"/>
                <a:ea typeface="+mn-ea"/>
                <a:cs typeface="+mn-cs"/>
              </a:rPr>
              <a:t> network through a series of construction contracts. The program was initiated by the Michigan Department of Transportation's Maintenance Division (currently the program resides in the Construction and Technology Division) in 1992, in cooperation with the Federal Highway Administration. Funding for the program is a combination of federal and state transportation dollars.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89F53C2A-3278-4717-A348-09D7CF33B78C}" type="slidenum">
              <a:rPr lang="en-US"/>
              <a:pPr/>
              <a:t>73</a:t>
            </a:fld>
            <a:endParaRPr lang="en-US"/>
          </a:p>
        </p:txBody>
      </p:sp>
      <p:sp>
        <p:nvSpPr>
          <p:cNvPr id="111618" name="Rectangle 2"/>
          <p:cNvSpPr>
            <a:spLocks noGrp="1" noRot="1" noChangeAspect="1" noChangeArrowheads="1" noTextEdit="1"/>
          </p:cNvSpPr>
          <p:nvPr>
            <p:ph type="sldImg"/>
          </p:nvPr>
        </p:nvSpPr>
        <p:spPr>
          <a:xfrm>
            <a:off x="892175" y="696913"/>
            <a:ext cx="5229225" cy="3486150"/>
          </a:xfrm>
          <a:ln/>
        </p:spPr>
      </p:sp>
      <p:sp>
        <p:nvSpPr>
          <p:cNvPr id="111619" name="Rectangle 3"/>
          <p:cNvSpPr>
            <a:spLocks noGrp="1" noChangeArrowheads="1"/>
          </p:cNvSpPr>
          <p:nvPr>
            <p:ph type="body" idx="1"/>
          </p:nvPr>
        </p:nvSpPr>
        <p:spPr>
          <a:xfrm>
            <a:off x="935039" y="4414839"/>
            <a:ext cx="5140325" cy="4184650"/>
          </a:xfrm>
        </p:spPr>
        <p:txBody>
          <a:bodyPr/>
          <a:lstStyle/>
          <a:p>
            <a:r>
              <a:rPr lang="en-US" sz="1200" b="0" i="0" u="none" strike="noStrike" kern="1200" baseline="0" dirty="0" smtClean="0">
                <a:solidFill>
                  <a:schemeClr val="tx1"/>
                </a:solidFill>
                <a:latin typeface="Arial" charset="0"/>
                <a:ea typeface="+mn-ea"/>
                <a:cs typeface="+mn-cs"/>
              </a:rPr>
              <a:t>The CPM program has two subgroups, Pavement Sealing and Functional Enhancements, to encourage a balanced CPM strategy that will complement the Regions Road Rehabilitation/Reconstruction strategy. A discretionary budget and an emerging technologies budget also exist to supplement either group to achieve the most cost effective preventive maintenance strategy. The discretionary budget can be used for pavement sealing, functional enhancements, or emerging technologies. Emerging technologies are new treatments that are promising, but whose performance and cost effectiveness are unknown. </a:t>
            </a:r>
            <a:endParaRPr lang="en-US" dirty="0"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89F53C2A-3278-4717-A348-09D7CF33B78C}" type="slidenum">
              <a:rPr lang="en-US"/>
              <a:pPr/>
              <a:t>74</a:t>
            </a:fld>
            <a:endParaRPr lang="en-US"/>
          </a:p>
        </p:txBody>
      </p:sp>
      <p:sp>
        <p:nvSpPr>
          <p:cNvPr id="111618" name="Rectangle 2"/>
          <p:cNvSpPr>
            <a:spLocks noGrp="1" noRot="1" noChangeAspect="1" noChangeArrowheads="1" noTextEdit="1"/>
          </p:cNvSpPr>
          <p:nvPr>
            <p:ph type="sldImg"/>
          </p:nvPr>
        </p:nvSpPr>
        <p:spPr>
          <a:xfrm>
            <a:off x="892175" y="696913"/>
            <a:ext cx="5229225" cy="3486150"/>
          </a:xfrm>
          <a:ln/>
        </p:spPr>
      </p:sp>
      <p:sp>
        <p:nvSpPr>
          <p:cNvPr id="111619" name="Rectangle 3"/>
          <p:cNvSpPr>
            <a:spLocks noGrp="1" noChangeArrowheads="1"/>
          </p:cNvSpPr>
          <p:nvPr>
            <p:ph type="body" idx="1"/>
          </p:nvPr>
        </p:nvSpPr>
        <p:spPr>
          <a:xfrm>
            <a:off x="935039" y="4414839"/>
            <a:ext cx="5140325" cy="4184650"/>
          </a:xfrm>
        </p:spPr>
        <p:txBody>
          <a:bodyPr/>
          <a:lstStyle/>
          <a:p>
            <a:endParaRPr lang="en-US" dirty="0"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89F53C2A-3278-4717-A348-09D7CF33B78C}" type="slidenum">
              <a:rPr lang="en-US"/>
              <a:pPr/>
              <a:t>75</a:t>
            </a:fld>
            <a:endParaRPr lang="en-US"/>
          </a:p>
        </p:txBody>
      </p:sp>
      <p:sp>
        <p:nvSpPr>
          <p:cNvPr id="111618" name="Rectangle 2"/>
          <p:cNvSpPr>
            <a:spLocks noGrp="1" noRot="1" noChangeAspect="1" noChangeArrowheads="1" noTextEdit="1"/>
          </p:cNvSpPr>
          <p:nvPr>
            <p:ph type="sldImg"/>
          </p:nvPr>
        </p:nvSpPr>
        <p:spPr>
          <a:xfrm>
            <a:off x="892175" y="696913"/>
            <a:ext cx="5229225" cy="3486150"/>
          </a:xfrm>
          <a:ln/>
        </p:spPr>
      </p:sp>
      <p:sp>
        <p:nvSpPr>
          <p:cNvPr id="111619" name="Rectangle 3"/>
          <p:cNvSpPr>
            <a:spLocks noGrp="1" noChangeArrowheads="1"/>
          </p:cNvSpPr>
          <p:nvPr>
            <p:ph type="body" idx="1"/>
          </p:nvPr>
        </p:nvSpPr>
        <p:spPr>
          <a:xfrm>
            <a:off x="935039" y="4414839"/>
            <a:ext cx="5140325" cy="4184650"/>
          </a:xfrm>
        </p:spPr>
        <p:txBody>
          <a:bodyPr/>
          <a:lstStyle/>
          <a:p>
            <a:endParaRPr lang="en-US" dirty="0"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89F53C2A-3278-4717-A348-09D7CF33B78C}" type="slidenum">
              <a:rPr lang="en-US"/>
              <a:pPr/>
              <a:t>76</a:t>
            </a:fld>
            <a:endParaRPr lang="en-US"/>
          </a:p>
        </p:txBody>
      </p:sp>
      <p:sp>
        <p:nvSpPr>
          <p:cNvPr id="111618" name="Rectangle 2"/>
          <p:cNvSpPr>
            <a:spLocks noGrp="1" noRot="1" noChangeAspect="1" noChangeArrowheads="1" noTextEdit="1"/>
          </p:cNvSpPr>
          <p:nvPr>
            <p:ph type="sldImg"/>
          </p:nvPr>
        </p:nvSpPr>
        <p:spPr>
          <a:xfrm>
            <a:off x="892175" y="696913"/>
            <a:ext cx="5229225" cy="3486150"/>
          </a:xfrm>
          <a:ln/>
        </p:spPr>
      </p:sp>
      <p:sp>
        <p:nvSpPr>
          <p:cNvPr id="111619" name="Rectangle 3"/>
          <p:cNvSpPr>
            <a:spLocks noGrp="1" noChangeArrowheads="1"/>
          </p:cNvSpPr>
          <p:nvPr>
            <p:ph type="body" idx="1"/>
          </p:nvPr>
        </p:nvSpPr>
        <p:spPr>
          <a:xfrm>
            <a:off x="935039" y="4414839"/>
            <a:ext cx="5140325" cy="4184650"/>
          </a:xfrm>
        </p:spPr>
        <p:txBody>
          <a:bodyPr/>
          <a:lstStyle/>
          <a:p>
            <a:endParaRPr lang="en-US" dirty="0"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89F53C2A-3278-4717-A348-09D7CF33B78C}" type="slidenum">
              <a:rPr lang="en-US"/>
              <a:pPr/>
              <a:t>77</a:t>
            </a:fld>
            <a:endParaRPr lang="en-US"/>
          </a:p>
        </p:txBody>
      </p:sp>
      <p:sp>
        <p:nvSpPr>
          <p:cNvPr id="111618" name="Rectangle 2"/>
          <p:cNvSpPr>
            <a:spLocks noGrp="1" noRot="1" noChangeAspect="1" noChangeArrowheads="1" noTextEdit="1"/>
          </p:cNvSpPr>
          <p:nvPr>
            <p:ph type="sldImg"/>
          </p:nvPr>
        </p:nvSpPr>
        <p:spPr>
          <a:xfrm>
            <a:off x="892175" y="696913"/>
            <a:ext cx="5229225" cy="3486150"/>
          </a:xfrm>
          <a:ln/>
        </p:spPr>
      </p:sp>
      <p:sp>
        <p:nvSpPr>
          <p:cNvPr id="111619" name="Rectangle 3"/>
          <p:cNvSpPr>
            <a:spLocks noGrp="1" noChangeArrowheads="1"/>
          </p:cNvSpPr>
          <p:nvPr>
            <p:ph type="body" idx="1"/>
          </p:nvPr>
        </p:nvSpPr>
        <p:spPr>
          <a:xfrm>
            <a:off x="935039" y="4414839"/>
            <a:ext cx="5140325" cy="4184650"/>
          </a:xfrm>
        </p:spPr>
        <p:txBody>
          <a:bodyPr/>
          <a:lstStyle/>
          <a:p>
            <a:r>
              <a:rPr lang="en-US" smtClean="0">
                <a:latin typeface="Arial" pitchFamily="34" charset="0"/>
              </a:rPr>
              <a:t>HMA Ultra-Thin is the High value pavement enhancement.</a:t>
            </a:r>
          </a:p>
          <a:p>
            <a:endParaRPr lang="en-US" smtClean="0">
              <a:latin typeface="Arial" pitchFamily="34" charset="0"/>
            </a:endParaRPr>
          </a:p>
          <a:p>
            <a:r>
              <a:rPr lang="en-US" smtClean="0">
                <a:latin typeface="Arial" pitchFamily="34" charset="0"/>
              </a:rPr>
              <a:t>It will extend the life of your pavement,</a:t>
            </a:r>
          </a:p>
          <a:p>
            <a:r>
              <a:rPr lang="en-US" smtClean="0">
                <a:latin typeface="Arial" pitchFamily="34" charset="0"/>
              </a:rPr>
              <a:t>Protect the pavement structure,</a:t>
            </a:r>
          </a:p>
          <a:p>
            <a:r>
              <a:rPr lang="en-US" smtClean="0">
                <a:latin typeface="Arial" pitchFamily="34" charset="0"/>
              </a:rPr>
              <a:t>And restore pavement smoothness.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23B9A391-E7D9-4327-92B1-B23BA067E6DD}" type="slidenum">
              <a:rPr lang="en-US"/>
              <a:pPr/>
              <a:t>78</a:t>
            </a:fld>
            <a:endParaRPr lang="en-US"/>
          </a:p>
        </p:txBody>
      </p:sp>
      <p:sp>
        <p:nvSpPr>
          <p:cNvPr id="123906" name="Rectangle 2"/>
          <p:cNvSpPr>
            <a:spLocks noGrp="1" noRot="1" noChangeAspect="1" noChangeArrowheads="1" noTextEdit="1"/>
          </p:cNvSpPr>
          <p:nvPr>
            <p:ph type="sldImg"/>
          </p:nvPr>
        </p:nvSpPr>
        <p:spPr>
          <a:xfrm>
            <a:off x="892175" y="696913"/>
            <a:ext cx="5229225" cy="3486150"/>
          </a:xfrm>
          <a:ln/>
        </p:spPr>
      </p:sp>
      <p:sp>
        <p:nvSpPr>
          <p:cNvPr id="123907" name="Rectangle 3"/>
          <p:cNvSpPr>
            <a:spLocks noGrp="1" noChangeArrowheads="1"/>
          </p:cNvSpPr>
          <p:nvPr>
            <p:ph type="body" idx="1"/>
          </p:nvPr>
        </p:nvSpPr>
        <p:spPr>
          <a:xfrm>
            <a:off x="935039" y="4414839"/>
            <a:ext cx="5140325" cy="4184650"/>
          </a:xfrm>
        </p:spPr>
        <p:txBody>
          <a:bodyPr/>
          <a:lstStyle/>
          <a:p>
            <a:r>
              <a:rPr lang="en-US" b="1" smtClean="0">
                <a:latin typeface="Arial" pitchFamily="34" charset="0"/>
              </a:rPr>
              <a:t>BENEFITS</a:t>
            </a:r>
          </a:p>
          <a:p>
            <a:r>
              <a:rPr lang="en-US" smtClean="0">
                <a:latin typeface="Arial" pitchFamily="34" charset="0"/>
              </a:rPr>
              <a:t>• 5-9 year life extension</a:t>
            </a:r>
          </a:p>
          <a:p>
            <a:r>
              <a:rPr lang="en-US" smtClean="0">
                <a:latin typeface="Arial" pitchFamily="34" charset="0"/>
              </a:rPr>
              <a:t>• Seals pavement to delay further deterioration</a:t>
            </a:r>
          </a:p>
          <a:p>
            <a:r>
              <a:rPr lang="en-US" smtClean="0">
                <a:latin typeface="Arial" pitchFamily="34" charset="0"/>
              </a:rPr>
              <a:t>• Improve ride quality</a:t>
            </a:r>
          </a:p>
          <a:p>
            <a:r>
              <a:rPr lang="en-US" smtClean="0">
                <a:latin typeface="Arial" pitchFamily="34" charset="0"/>
              </a:rPr>
              <a:t>• Can improve skid resistance</a:t>
            </a:r>
          </a:p>
          <a:p>
            <a:r>
              <a:rPr lang="en-US" smtClean="0">
                <a:latin typeface="Arial" pitchFamily="34" charset="0"/>
              </a:rPr>
              <a:t>• Maintain existing gutter pan</a:t>
            </a:r>
          </a:p>
          <a:p>
            <a:r>
              <a:rPr lang="en-US" smtClean="0">
                <a:latin typeface="Arial" pitchFamily="34" charset="0"/>
              </a:rPr>
              <a:t>• Minimize or eliminate structure adjustments</a:t>
            </a:r>
          </a:p>
          <a:p>
            <a:r>
              <a:rPr lang="en-US" smtClean="0">
                <a:latin typeface="Arial" pitchFamily="34" charset="0"/>
              </a:rPr>
              <a:t>• Reduce noise</a:t>
            </a:r>
          </a:p>
          <a:p>
            <a:r>
              <a:rPr lang="en-US" smtClean="0">
                <a:latin typeface="Arial" pitchFamily="34" charset="0"/>
              </a:rPr>
              <a:t>• Improve drainage</a:t>
            </a:r>
          </a:p>
          <a:p>
            <a:r>
              <a:rPr lang="en-US" smtClean="0">
                <a:latin typeface="Arial" pitchFamily="34" charset="0"/>
              </a:rPr>
              <a:t>• Ease of construction, standard paving operation</a:t>
            </a:r>
          </a:p>
          <a:p>
            <a:r>
              <a:rPr lang="en-US" smtClean="0">
                <a:latin typeface="Arial" pitchFamily="34" charset="0"/>
              </a:rPr>
              <a:t>• Minimal construction time</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CB29311D-1A4F-4D8B-8AD2-665B6C81FEF2}" type="slidenum">
              <a:rPr lang="en-US"/>
              <a:pPr/>
              <a:t>79</a:t>
            </a:fld>
            <a:endParaRPr lang="en-US"/>
          </a:p>
        </p:txBody>
      </p:sp>
      <p:sp>
        <p:nvSpPr>
          <p:cNvPr id="121858" name="Rectangle 2"/>
          <p:cNvSpPr>
            <a:spLocks noGrp="1" noRot="1" noChangeAspect="1" noChangeArrowheads="1" noTextEdit="1"/>
          </p:cNvSpPr>
          <p:nvPr>
            <p:ph type="sldImg"/>
          </p:nvPr>
        </p:nvSpPr>
        <p:spPr>
          <a:xfrm>
            <a:off x="892175" y="696913"/>
            <a:ext cx="5229225" cy="3486150"/>
          </a:xfrm>
          <a:ln/>
        </p:spPr>
      </p:sp>
      <p:sp>
        <p:nvSpPr>
          <p:cNvPr id="121859" name="Rectangle 3"/>
          <p:cNvSpPr>
            <a:spLocks noGrp="1" noChangeArrowheads="1"/>
          </p:cNvSpPr>
          <p:nvPr>
            <p:ph type="body" idx="1"/>
          </p:nvPr>
        </p:nvSpPr>
        <p:spPr>
          <a:xfrm>
            <a:off x="935039" y="4414839"/>
            <a:ext cx="5140325" cy="4184650"/>
          </a:xfrm>
        </p:spPr>
        <p:txBody>
          <a:bodyPr/>
          <a:lstStyle/>
          <a:p>
            <a:r>
              <a:rPr lang="en-US" smtClean="0">
                <a:latin typeface="Arial" pitchFamily="34" charset="0"/>
              </a:rPr>
              <a:t>HMA Ultra-Thin is Your Best Value for Preventive Maintenance dollars!</a:t>
            </a:r>
          </a:p>
          <a:p>
            <a:endParaRPr lang="en-US" smtClean="0">
              <a:latin typeface="Arial" pitchFamily="34" charset="0"/>
            </a:endParaRPr>
          </a:p>
          <a:p>
            <a:r>
              <a:rPr lang="en-US" smtClean="0">
                <a:latin typeface="Arial" pitchFamily="34" charset="0"/>
              </a:rPr>
              <a:t>As You can see, the cost/mile per year is much lower than that of chip seal or microsurfacing.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0E0B430B-6989-4D77-9DD3-D5657DE6C85E}" type="slidenum">
              <a:rPr lang="en-US"/>
              <a:pPr/>
              <a:t>8</a:t>
            </a:fld>
            <a:endParaRPr lang="en-US"/>
          </a:p>
        </p:txBody>
      </p:sp>
      <p:sp>
        <p:nvSpPr>
          <p:cNvPr id="120834" name="Rectangle 2"/>
          <p:cNvSpPr>
            <a:spLocks noGrp="1" noRot="1" noChangeAspect="1" noChangeArrowheads="1" noTextEdit="1"/>
          </p:cNvSpPr>
          <p:nvPr>
            <p:ph type="sldImg"/>
          </p:nvPr>
        </p:nvSpPr>
        <p:spPr>
          <a:xfrm>
            <a:off x="900113" y="703263"/>
            <a:ext cx="5210175" cy="3473450"/>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829675"/>
            <a:ext cx="3038475" cy="465138"/>
          </a:xfrm>
          <a:prstGeom prst="rect">
            <a:avLst/>
          </a:prstGeom>
          <a:ln/>
        </p:spPr>
        <p:txBody>
          <a:bodyPr/>
          <a:lstStyle/>
          <a:p>
            <a:fld id="{B3DD29B7-BC6F-4428-9D27-DCF360009DA8}" type="slidenum">
              <a:rPr lang="en-US"/>
              <a:pPr/>
              <a:t>80</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829675"/>
            <a:ext cx="3038475" cy="465138"/>
          </a:xfrm>
          <a:prstGeom prst="rect">
            <a:avLst/>
          </a:prstGeom>
          <a:ln/>
        </p:spPr>
        <p:txBody>
          <a:bodyPr/>
          <a:lstStyle/>
          <a:p>
            <a:fld id="{7F898D15-FAEF-4C5E-9AAC-BC1861E8CCED}" type="slidenum">
              <a:rPr lang="en-US"/>
              <a:pPr/>
              <a:t>81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900113" y="703263"/>
            <a:ext cx="5210175" cy="3473450"/>
          </a:xfrm>
          <a:ln/>
        </p:spPr>
      </p:sp>
      <p:sp>
        <p:nvSpPr>
          <p:cNvPr id="71684" name="Rectangle 3"/>
          <p:cNvSpPr>
            <a:spLocks noGrp="1" noChangeArrowheads="1"/>
          </p:cNvSpPr>
          <p:nvPr>
            <p:ph type="body" idx="1"/>
          </p:nvPr>
        </p:nvSpPr>
        <p:spPr>
          <a:noFill/>
        </p:spPr>
        <p:txBody>
          <a:bodyPr/>
          <a:lstStyle/>
          <a:p>
            <a:pPr eaLnBrk="1" hangingPunct="1"/>
            <a:endParaRPr lang="en-US" sz="2000" b="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675"/>
            <a:ext cx="3037840" cy="465138"/>
          </a:xfrm>
          <a:prstGeom prst="rect">
            <a:avLst/>
          </a:prstGeom>
          <a:ln/>
        </p:spPr>
        <p:txBody>
          <a:bodyPr/>
          <a:lstStyle/>
          <a:p>
            <a:fld id="{833B1E2F-739A-4E78-91DB-1D4898F42916}" type="slidenum">
              <a:rPr lang="en-US"/>
              <a:pPr/>
              <a:t>9</a:t>
            </a:fld>
            <a:endParaRPr lang="en-US"/>
          </a:p>
        </p:txBody>
      </p:sp>
      <p:sp>
        <p:nvSpPr>
          <p:cNvPr id="122882" name="Rectangle 2"/>
          <p:cNvSpPr>
            <a:spLocks noGrp="1" noRot="1" noChangeAspect="1" noChangeArrowheads="1" noTextEdit="1"/>
          </p:cNvSpPr>
          <p:nvPr>
            <p:ph type="sldImg"/>
          </p:nvPr>
        </p:nvSpPr>
        <p:spPr>
          <a:xfrm>
            <a:off x="900113" y="703263"/>
            <a:ext cx="5210175" cy="3473450"/>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7"/>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170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69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981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04901" y="609600"/>
            <a:ext cx="579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02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04900" y="609600"/>
            <a:ext cx="6934200" cy="1600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04900" y="2362200"/>
            <a:ext cx="7924800" cy="3733800"/>
          </a:xfrm>
        </p:spPr>
        <p:txBody>
          <a:bodyPr/>
          <a:lstStyle/>
          <a:p>
            <a:pPr lvl="0"/>
            <a:endParaRPr lang="en-US" noProof="0" smtClean="0"/>
          </a:p>
        </p:txBody>
      </p:sp>
    </p:spTree>
    <p:extLst>
      <p:ext uri="{BB962C8B-B14F-4D97-AF65-F5344CB8AC3E}">
        <p14:creationId xmlns:p14="http://schemas.microsoft.com/office/powerpoint/2010/main" val="140760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600201"/>
            <a:ext cx="454342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938118" y="6381750"/>
            <a:ext cx="5091707" cy="476250"/>
          </a:xfrm>
          <a:prstGeom prst="rect">
            <a:avLst/>
          </a:prstGeom>
        </p:spPr>
        <p:txBody>
          <a:bodyPr/>
          <a:lstStyle>
            <a:lvl1pPr>
              <a:defRPr/>
            </a:lvl1pPr>
          </a:lstStyle>
          <a:p>
            <a:r>
              <a:rPr lang="en-US" altLang="en-US"/>
              <a:t>SMOOTH  </a:t>
            </a:r>
            <a:r>
              <a:rPr lang="en-US" altLang="en-US">
                <a:cs typeface="Times New Roman" pitchFamily="18" charset="0"/>
              </a:rPr>
              <a:t>|  DURABLE  |  SAFE  |  QUIET</a:t>
            </a:r>
          </a:p>
        </p:txBody>
      </p:sp>
    </p:spTree>
    <p:extLst>
      <p:ext uri="{BB962C8B-B14F-4D97-AF65-F5344CB8AC3E}">
        <p14:creationId xmlns:p14="http://schemas.microsoft.com/office/powerpoint/2010/main" val="362627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14350" y="1600201"/>
            <a:ext cx="4543425" cy="4525963"/>
          </a:xfrm>
          <a:prstGeom prst="rect">
            <a:avLst/>
          </a:prstGeom>
        </p:spPr>
        <p:txBody>
          <a:bodyPr/>
          <a:lstStyle/>
          <a:p>
            <a:endParaRPr lang="en-US"/>
          </a:p>
        </p:txBody>
      </p:sp>
      <p:sp>
        <p:nvSpPr>
          <p:cNvPr id="4" name="Text Placeholder 3"/>
          <p:cNvSpPr>
            <a:spLocks noGrp="1"/>
          </p:cNvSpPr>
          <p:nvPr>
            <p:ph type="body" sz="half" idx="2"/>
          </p:nvPr>
        </p:nvSpPr>
        <p:spPr>
          <a:xfrm>
            <a:off x="5229225" y="1600201"/>
            <a:ext cx="454342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938118" y="6381750"/>
            <a:ext cx="5091707" cy="476250"/>
          </a:xfrm>
          <a:prstGeom prst="rect">
            <a:avLst/>
          </a:prstGeom>
        </p:spPr>
        <p:txBody>
          <a:bodyPr/>
          <a:lstStyle>
            <a:lvl1pPr>
              <a:defRPr/>
            </a:lvl1pPr>
          </a:lstStyle>
          <a:p>
            <a:r>
              <a:rPr lang="en-US" altLang="en-US"/>
              <a:t>SMOOTH  </a:t>
            </a:r>
            <a:r>
              <a:rPr lang="en-US" altLang="en-US">
                <a:cs typeface="Times New Roman" pitchFamily="18" charset="0"/>
              </a:rPr>
              <a:t>|  DURABLE  |  SAFE  |  QUIET</a:t>
            </a:r>
          </a:p>
        </p:txBody>
      </p:sp>
    </p:spTree>
    <p:extLst>
      <p:ext uri="{BB962C8B-B14F-4D97-AF65-F5344CB8AC3E}">
        <p14:creationId xmlns:p14="http://schemas.microsoft.com/office/powerpoint/2010/main" val="298629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0"/>
            <a:ext cx="874395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5" name="Footer Placeholder 4"/>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16912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14350" y="6356355"/>
            <a:ext cx="9344025" cy="365125"/>
          </a:xfrm>
          <a:prstGeom prst="rect">
            <a:avLst/>
          </a:prstGeom>
        </p:spPr>
        <p:txBody>
          <a:bodyPr/>
          <a:lstStyle>
            <a:lvl1pPr>
              <a:defRPr>
                <a:solidFill>
                  <a:schemeClr val="bg1"/>
                </a:solidFill>
              </a:defRPr>
            </a:lvl1pPr>
          </a:lstStyle>
          <a:p>
            <a:r>
              <a:rPr lang="en-US" dirty="0" smtClean="0">
                <a:solidFill>
                  <a:prstClr val="white"/>
                </a:solidFill>
              </a:rPr>
              <a:t>Asphalt - Smooth - Quiet - Durable - Safe - 100% Recyclable - Asphalt</a:t>
            </a:r>
            <a:endParaRPr lang="en-US" dirty="0">
              <a:solidFill>
                <a:prstClr val="white"/>
              </a:solidFill>
            </a:endParaRPr>
          </a:p>
        </p:txBody>
      </p:sp>
    </p:spTree>
    <p:extLst>
      <p:ext uri="{BB962C8B-B14F-4D97-AF65-F5344CB8AC3E}">
        <p14:creationId xmlns:p14="http://schemas.microsoft.com/office/powerpoint/2010/main" val="4100257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5"/>
            <a:ext cx="874395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5" name="Footer Placeholder 4"/>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3305488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6" name="Footer Placeholder 5"/>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1899670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6"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6"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8" name="Footer Placeholder 7"/>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9" name="Slide Number Placeholder 8"/>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21668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1271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4" name="Footer Placeholder 3"/>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167706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3" name="Footer Placeholder 2"/>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4" name="Slide Number Placeholder 3"/>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93751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3" y="273050"/>
            <a:ext cx="3384352"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3" y="1435102"/>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6" name="Footer Placeholder 5"/>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542548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6" name="Footer Placeholder 5"/>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4177625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5" name="Footer Placeholder 4"/>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45145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07486"/>
            <a:ext cx="10184130" cy="45719"/>
          </a:xfrm>
          <a:prstGeom prst="rect">
            <a:avLst/>
          </a:prstGeom>
        </p:spPr>
        <p:txBody>
          <a:bodyPr/>
          <a:lstStyle/>
          <a:p>
            <a:pPr fontAlgn="auto">
              <a:spcBef>
                <a:spcPts val="0"/>
              </a:spcBef>
              <a:spcAft>
                <a:spcPts val="0"/>
              </a:spcAft>
            </a:pPr>
            <a:endParaRPr lang="en-US" sz="1800" dirty="0">
              <a:solidFill>
                <a:prstClr val="black"/>
              </a:solidFill>
              <a:latin typeface="Calibri"/>
              <a:cs typeface="+mn-cs"/>
            </a:endParaRPr>
          </a:p>
        </p:txBody>
      </p:sp>
      <p:sp>
        <p:nvSpPr>
          <p:cNvPr id="5" name="Footer Placeholder 4"/>
          <p:cNvSpPr>
            <a:spLocks noGrp="1"/>
          </p:cNvSpPr>
          <p:nvPr>
            <p:ph type="ftr" sz="quarter" idx="11"/>
          </p:nvPr>
        </p:nvSpPr>
        <p:spPr>
          <a:xfrm>
            <a:off x="3514725" y="6356355"/>
            <a:ext cx="3257550" cy="365125"/>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2350" y="6356355"/>
            <a:ext cx="2400300" cy="365125"/>
          </a:xfrm>
          <a:prstGeom prst="rect">
            <a:avLst/>
          </a:prstGeom>
        </p:spPr>
        <p:txBody>
          <a:bodyPr/>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1845153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fld id="{66F13E37-F6E9-4233-B054-D92A5EAF2327}"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5D798C4-73E5-46C2-ADF8-28D0A5BEB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627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6977386C-5D0B-40F8-9B0C-34F95D943353}"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509635B-1C12-4FB3-A2C7-BF4279AE6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0984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fld id="{882C2CF1-273C-47A9-900D-E80589D351B1}"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BCAE455-19AF-48B1-A52C-C37EF18A2D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189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fld id="{EF3E1F66-0242-4001-BE22-BB2B91BD651B}" type="datetimeFigureOut">
              <a:rPr lang="en-US">
                <a:solidFill>
                  <a:srgbClr val="000000"/>
                </a:solidFill>
              </a:rPr>
              <a:pPr/>
              <a:t>3/12/2015</a:t>
            </a:fld>
            <a:endParaRPr lang="en-US">
              <a:solidFill>
                <a:srgbClr val="000000"/>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49C0E79-0105-4118-A377-088E50E280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2"/>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2985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fld id="{7EA77A80-CB58-4422-B612-DE0A3A1D80B8}" type="datetimeFigureOut">
              <a:rPr lang="en-US">
                <a:solidFill>
                  <a:srgbClr val="000000"/>
                </a:solidFill>
              </a:rPr>
              <a:pPr/>
              <a:t>3/12/2015</a:t>
            </a:fld>
            <a:endParaRPr lang="en-US">
              <a:solidFill>
                <a:srgbClr val="000000"/>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FF370916-2C7A-48E8-AFF9-755D9D6A2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640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fld id="{3C1FF98C-82D3-4A0C-A0DA-03D1356FAED8}" type="datetimeFigureOut">
              <a:rPr lang="en-US">
                <a:solidFill>
                  <a:srgbClr val="000000"/>
                </a:solidFill>
              </a:rPr>
              <a:pPr/>
              <a:t>3/12/2015</a:t>
            </a:fld>
            <a:endParaRPr lang="en-US">
              <a:solidFill>
                <a:srgbClr val="000000"/>
              </a:solidFill>
            </a:endParaRPr>
          </a:p>
        </p:txBody>
      </p:sp>
      <p:sp>
        <p:nvSpPr>
          <p:cNvPr id="4"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1DFDB7DB-9EBF-433A-8F01-2B84DA48E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615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fld id="{1A799749-914E-4B43-89D5-849ED03C5FC3}" type="datetimeFigureOut">
              <a:rPr lang="en-US">
                <a:solidFill>
                  <a:srgbClr val="000000"/>
                </a:solidFill>
              </a:rPr>
              <a:pPr/>
              <a:t>3/12/2015</a:t>
            </a:fld>
            <a:endParaRPr lang="en-US">
              <a:solidFill>
                <a:srgbClr val="000000"/>
              </a:solidFill>
            </a:endParaRPr>
          </a:p>
        </p:txBody>
      </p:sp>
      <p:sp>
        <p:nvSpPr>
          <p:cNvPr id="3"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4491433-B141-4AB3-8027-D2D4B8040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023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58DB9377-B235-46F3-AF18-A5447ACF8768}" type="datetimeFigureOut">
              <a:rPr lang="en-US">
                <a:solidFill>
                  <a:srgbClr val="000000"/>
                </a:solidFill>
              </a:rPr>
              <a:pPr/>
              <a:t>3/12/2015</a:t>
            </a:fld>
            <a:endParaRPr lang="en-US">
              <a:solidFill>
                <a:srgbClr val="000000"/>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D0939C3A-83DD-4A73-BAEE-8F227F4A98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6035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B26FB3AF-2556-4A8D-B50B-55745CBF4899}" type="datetimeFigureOut">
              <a:rPr lang="en-US">
                <a:solidFill>
                  <a:srgbClr val="000000"/>
                </a:solidFill>
              </a:rPr>
              <a:pPr/>
              <a:t>3/12/2015</a:t>
            </a:fld>
            <a:endParaRPr lang="en-US">
              <a:solidFill>
                <a:srgbClr val="000000"/>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046697C-2BD6-4E74-B232-36F3F4E6CD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0038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D027C9ED-D6CA-46EE-9EB1-A7D4D882569D}"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3548FCD-9ADE-4587-843C-E577C57F4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173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6FF0E844-C811-40E3-837A-D49366BFCC83}"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D4D633A-B606-4936-A429-BD5055725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81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2362200"/>
            <a:ext cx="38862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362200"/>
            <a:ext cx="38862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37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200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126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3682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2"/>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669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211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50"/>
            </a:gs>
            <a:gs pos="50000">
              <a:srgbClr val="000086"/>
            </a:gs>
            <a:gs pos="100000">
              <a:srgbClr val="000050"/>
            </a:gs>
          </a:gsLst>
          <a:lin ang="5400000" scaled="1"/>
        </a:gradFill>
        <a:effectLst/>
      </p:bgPr>
    </p:bg>
    <p:spTree>
      <p:nvGrpSpPr>
        <p:cNvPr id="1" name=""/>
        <p:cNvGrpSpPr/>
        <p:nvPr/>
      </p:nvGrpSpPr>
      <p:grpSpPr>
        <a:xfrm>
          <a:off x="0" y="0"/>
          <a:ext cx="0" cy="0"/>
          <a:chOff x="0" y="0"/>
          <a:chExt cx="0" cy="0"/>
        </a:xfrm>
      </p:grpSpPr>
      <p:pic>
        <p:nvPicPr>
          <p:cNvPr id="1026" name="Picture 2" descr="APAM 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620127" y="2"/>
            <a:ext cx="16668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4"/>
          <p:cNvSpPr txBox="1">
            <a:spLocks noChangeArrowheads="1"/>
          </p:cNvSpPr>
          <p:nvPr userDrawn="1"/>
        </p:nvSpPr>
        <p:spPr bwMode="auto">
          <a:xfrm>
            <a:off x="0" y="6497638"/>
            <a:ext cx="58293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defRPr/>
            </a:pPr>
            <a:r>
              <a:rPr lang="en-US" sz="1400" b="1" dirty="0" smtClean="0">
                <a:solidFill>
                  <a:srgbClr val="FFFF00"/>
                </a:solidFill>
                <a:latin typeface="Times New Roman" pitchFamily="18" charset="0"/>
              </a:rPr>
              <a:t> </a:t>
            </a:r>
            <a:r>
              <a:rPr lang="en-US" sz="1600" b="1" dirty="0" smtClean="0">
                <a:solidFill>
                  <a:srgbClr val="FFFF00"/>
                </a:solidFill>
                <a:latin typeface="Times New Roman" pitchFamily="18" charset="0"/>
              </a:rPr>
              <a:t>Asphalt Pavements – America’s Most Recycled Product</a:t>
            </a:r>
          </a:p>
        </p:txBody>
      </p:sp>
      <p:sp>
        <p:nvSpPr>
          <p:cNvPr id="1028" name="Rectangle 4"/>
          <p:cNvSpPr>
            <a:spLocks noGrp="1" noChangeArrowheads="1"/>
          </p:cNvSpPr>
          <p:nvPr>
            <p:ph type="title"/>
          </p:nvPr>
        </p:nvSpPr>
        <p:spPr bwMode="auto">
          <a:xfrm>
            <a:off x="1104900" y="609600"/>
            <a:ext cx="693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104900" y="2362200"/>
            <a:ext cx="7924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7"/>
          <p:cNvSpPr txBox="1">
            <a:spLocks noChangeArrowheads="1"/>
          </p:cNvSpPr>
          <p:nvPr userDrawn="1"/>
        </p:nvSpPr>
        <p:spPr bwMode="auto">
          <a:xfrm>
            <a:off x="6591300" y="6553200"/>
            <a:ext cx="3695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defRPr/>
            </a:pPr>
            <a:r>
              <a:rPr lang="en-US" sz="1400" b="1" dirty="0" smtClean="0">
                <a:latin typeface="Times New Roman" pitchFamily="18" charset="0"/>
              </a:rPr>
              <a:t>SMOOTH  </a:t>
            </a:r>
            <a:r>
              <a:rPr lang="en-US" sz="1400" b="1" dirty="0" smtClean="0">
                <a:latin typeface="Times New Roman" pitchFamily="18" charset="0"/>
                <a:cs typeface="Times New Roman" pitchFamily="18" charset="0"/>
              </a:rPr>
              <a:t>|  DURABLE  |  SAFE  |  QUIET</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705" r:id="rId13"/>
    <p:sldLayoutId id="2147483706"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86">
                <a:gamma/>
                <a:shade val="60000"/>
                <a:invGamma/>
              </a:srgbClr>
            </a:gs>
            <a:gs pos="50000">
              <a:srgbClr val="000086"/>
            </a:gs>
            <a:gs pos="100000">
              <a:srgbClr val="000086">
                <a:gamma/>
                <a:shade val="60000"/>
                <a:invGamma/>
              </a:srgbClr>
            </a:gs>
          </a:gsLst>
          <a:lin ang="54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350" y="1600204"/>
            <a:ext cx="92583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7" descr="APAM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620724" y="2"/>
            <a:ext cx="1666279" cy="10953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Placeholder 8"/>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Footer Placeholder 5"/>
          <p:cNvSpPr>
            <a:spLocks noGrp="1"/>
          </p:cNvSpPr>
          <p:nvPr>
            <p:ph type="ftr" sz="quarter" idx="3"/>
          </p:nvPr>
        </p:nvSpPr>
        <p:spPr>
          <a:xfrm>
            <a:off x="3514725" y="6356355"/>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3386181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hf sldNum="0" hd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1"/>
          <p:cNvSpPr>
            <a:spLocks noGrp="1" noChangeArrowheads="1"/>
          </p:cNvSpPr>
          <p:nvPr>
            <p:ph type="body" idx="1"/>
          </p:nvPr>
        </p:nvSpPr>
        <p:spPr bwMode="auto">
          <a:xfrm>
            <a:off x="514350" y="1600201"/>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8" name="Rectangle 12"/>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itchFamily="34" charset="0"/>
              </a:defRPr>
            </a:lvl1pPr>
          </a:lstStyle>
          <a:p>
            <a:fld id="{4C5226E1-FC55-428D-BAAB-D039A16B0606}" type="datetimeFigureOut">
              <a:rPr lang="en-US" smtClean="0">
                <a:solidFill>
                  <a:srgbClr val="000000"/>
                </a:solidFill>
                <a:cs typeface="+mn-cs"/>
              </a:rPr>
              <a:pPr/>
              <a:t>3/12/2015</a:t>
            </a:fld>
            <a:endParaRPr lang="en-US" smtClean="0">
              <a:solidFill>
                <a:srgbClr val="000000"/>
              </a:solidFill>
              <a:cs typeface="+mn-cs"/>
            </a:endParaRPr>
          </a:p>
        </p:txBody>
      </p:sp>
      <p:sp>
        <p:nvSpPr>
          <p:cNvPr id="80909" name="Rectangle 13"/>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defRPr>
            </a:lvl1pPr>
          </a:lstStyle>
          <a:p>
            <a:endParaRPr lang="en-US" smtClean="0">
              <a:solidFill>
                <a:srgbClr val="000000"/>
              </a:solidFill>
              <a:cs typeface="+mn-cs"/>
            </a:endParaRPr>
          </a:p>
        </p:txBody>
      </p:sp>
      <p:sp>
        <p:nvSpPr>
          <p:cNvPr id="80910" name="Rectangle 14"/>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mn-lt"/>
              </a:defRPr>
            </a:lvl1pPr>
          </a:lstStyle>
          <a:p>
            <a:pPr>
              <a:defRPr/>
            </a:pPr>
            <a:fld id="{937BA4AA-7CB1-4E3C-8F8E-40AAFA56BB82}" type="slidenum">
              <a:rPr lang="en-US">
                <a:solidFill>
                  <a:srgbClr val="000000"/>
                </a:solidFill>
                <a:cs typeface="+mn-cs"/>
              </a:rPr>
              <a:pPr>
                <a:defRPr/>
              </a:pPr>
              <a:t>‹#›</a:t>
            </a:fld>
            <a:endParaRPr lang="en-US">
              <a:solidFill>
                <a:srgbClr val="000000"/>
              </a:solidFill>
              <a:cs typeface="+mn-cs"/>
            </a:endParaRPr>
          </a:p>
        </p:txBody>
      </p:sp>
      <p:sp>
        <p:nvSpPr>
          <p:cNvPr id="80911" name="Rectangle 15"/>
          <p:cNvSpPr>
            <a:spLocks noChangeArrowheads="1"/>
          </p:cNvSpPr>
          <p:nvPr userDrawn="1"/>
        </p:nvSpPr>
        <p:spPr bwMode="auto">
          <a:xfrm>
            <a:off x="171450" y="6324600"/>
            <a:ext cx="5143500" cy="381000"/>
          </a:xfrm>
          <a:prstGeom prst="rect">
            <a:avLst/>
          </a:prstGeom>
          <a:solidFill>
            <a:schemeClr val="tx1"/>
          </a:solidFill>
          <a:ln w="9525">
            <a:solidFill>
              <a:schemeClr val="tx1"/>
            </a:solidFill>
            <a:miter lim="800000"/>
            <a:headEnd/>
            <a:tailEnd/>
          </a:ln>
          <a:effectLst/>
        </p:spPr>
        <p:txBody>
          <a:bodyPr wrap="none" anchor="ctr"/>
          <a:lstStyle/>
          <a:p>
            <a:pPr eaLnBrk="0" hangingPunct="0">
              <a:defRPr/>
            </a:pPr>
            <a:endParaRPr lang="en-US" sz="3600">
              <a:solidFill>
                <a:srgbClr val="FFFF00"/>
              </a:solidFill>
              <a:latin typeface="DIN-Bold" pitchFamily="-112" charset="0"/>
              <a:cs typeface="+mn-cs"/>
            </a:endParaRPr>
          </a:p>
        </p:txBody>
      </p:sp>
      <p:pic>
        <p:nvPicPr>
          <p:cNvPr id="1032" name="Picture 21" descr="PPT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6686550" y="6096001"/>
            <a:ext cx="2314575" cy="276225"/>
          </a:xfrm>
          <a:prstGeom prst="rect">
            <a:avLst/>
          </a:prstGeom>
          <a:noFill/>
        </p:spPr>
        <p:txBody>
          <a:bodyPr>
            <a:spAutoFit/>
          </a:bodyPr>
          <a:lstStyle>
            <a:lvl1pPr defTabSz="457200">
              <a:defRPr sz="3600">
                <a:solidFill>
                  <a:srgbClr val="FFFF00"/>
                </a:solidFill>
                <a:latin typeface="DIN-Bold"/>
              </a:defRPr>
            </a:lvl1pPr>
            <a:lvl2pPr marL="742950" indent="-285750" defTabSz="457200">
              <a:defRPr sz="3600">
                <a:solidFill>
                  <a:srgbClr val="FFFF00"/>
                </a:solidFill>
                <a:latin typeface="DIN-Bold"/>
              </a:defRPr>
            </a:lvl2pPr>
            <a:lvl3pPr marL="1143000" indent="-228600" defTabSz="457200">
              <a:defRPr sz="3600">
                <a:solidFill>
                  <a:srgbClr val="FFFF00"/>
                </a:solidFill>
                <a:latin typeface="DIN-Bold"/>
              </a:defRPr>
            </a:lvl3pPr>
            <a:lvl4pPr marL="1600200" indent="-228600" defTabSz="457200">
              <a:defRPr sz="3600">
                <a:solidFill>
                  <a:srgbClr val="FFFF00"/>
                </a:solidFill>
                <a:latin typeface="DIN-Bold"/>
              </a:defRPr>
            </a:lvl4pPr>
            <a:lvl5pPr marL="2057400" indent="-228600" defTabSz="457200">
              <a:defRPr sz="3600">
                <a:solidFill>
                  <a:srgbClr val="FFFF00"/>
                </a:solidFill>
                <a:latin typeface="DIN-Bold"/>
              </a:defRPr>
            </a:lvl5pPr>
            <a:lvl6pPr marL="2514600" indent="-228600" defTabSz="457200" eaLnBrk="0" fontAlgn="base" hangingPunct="0">
              <a:spcBef>
                <a:spcPct val="0"/>
              </a:spcBef>
              <a:spcAft>
                <a:spcPct val="0"/>
              </a:spcAft>
              <a:defRPr sz="3600">
                <a:solidFill>
                  <a:srgbClr val="FFFF00"/>
                </a:solidFill>
                <a:latin typeface="DIN-Bold"/>
              </a:defRPr>
            </a:lvl6pPr>
            <a:lvl7pPr marL="2971800" indent="-228600" defTabSz="457200" eaLnBrk="0" fontAlgn="base" hangingPunct="0">
              <a:spcBef>
                <a:spcPct val="0"/>
              </a:spcBef>
              <a:spcAft>
                <a:spcPct val="0"/>
              </a:spcAft>
              <a:defRPr sz="3600">
                <a:solidFill>
                  <a:srgbClr val="FFFF00"/>
                </a:solidFill>
                <a:latin typeface="DIN-Bold"/>
              </a:defRPr>
            </a:lvl7pPr>
            <a:lvl8pPr marL="3429000" indent="-228600" defTabSz="457200" eaLnBrk="0" fontAlgn="base" hangingPunct="0">
              <a:spcBef>
                <a:spcPct val="0"/>
              </a:spcBef>
              <a:spcAft>
                <a:spcPct val="0"/>
              </a:spcAft>
              <a:defRPr sz="3600">
                <a:solidFill>
                  <a:srgbClr val="FFFF00"/>
                </a:solidFill>
                <a:latin typeface="DIN-Bold"/>
              </a:defRPr>
            </a:lvl8pPr>
            <a:lvl9pPr marL="3886200" indent="-228600" defTabSz="457200" eaLnBrk="0" fontAlgn="base" hangingPunct="0">
              <a:spcBef>
                <a:spcPct val="0"/>
              </a:spcBef>
              <a:spcAft>
                <a:spcPct val="0"/>
              </a:spcAft>
              <a:defRPr sz="3600">
                <a:solidFill>
                  <a:srgbClr val="FFFF00"/>
                </a:solidFill>
                <a:latin typeface="DIN-Bold"/>
              </a:defRPr>
            </a:lvl9pPr>
          </a:lstStyle>
          <a:p>
            <a:r>
              <a:rPr lang="en-US" sz="1200" b="1" smtClean="0">
                <a:solidFill>
                  <a:srgbClr val="FFFFFF"/>
                </a:solidFill>
                <a:latin typeface="Arial" pitchFamily="34" charset="0"/>
                <a:ea typeface="MS PGothic" pitchFamily="34" charset="-128"/>
                <a:cs typeface="+mn-cs"/>
              </a:rPr>
              <a:t>MICHIGAN RIDES ON US</a:t>
            </a:r>
          </a:p>
        </p:txBody>
      </p:sp>
      <p:pic>
        <p:nvPicPr>
          <p:cNvPr id="1039" name="Picture 15" descr="APAM-Logo transparent Pub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5843588"/>
            <a:ext cx="1543050" cy="101441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sphalt Tag 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15400" y="6019801"/>
            <a:ext cx="1371600" cy="37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5937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25.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8625" y="1752600"/>
            <a:ext cx="9686925" cy="2971800"/>
          </a:xfrm>
        </p:spPr>
        <p:txBody>
          <a:bodyPr/>
          <a:lstStyle/>
          <a:p>
            <a:pPr eaLnBrk="1" hangingPunct="1">
              <a:lnSpc>
                <a:spcPct val="150000"/>
              </a:lnSpc>
            </a:pPr>
            <a:r>
              <a:rPr lang="en-US" dirty="0" smtClean="0">
                <a:solidFill>
                  <a:schemeClr val="bg1"/>
                </a:solidFill>
                <a:latin typeface="Calibri" pitchFamily="34" charset="0"/>
              </a:rPr>
              <a:t>2015 Local Roads Workshop</a:t>
            </a:r>
            <a:br>
              <a:rPr lang="en-US" dirty="0" smtClean="0">
                <a:solidFill>
                  <a:schemeClr val="bg1"/>
                </a:solidFill>
                <a:latin typeface="Calibri" pitchFamily="34" charset="0"/>
              </a:rPr>
            </a:br>
            <a:r>
              <a:rPr lang="en-US" dirty="0" smtClean="0">
                <a:solidFill>
                  <a:schemeClr val="bg1"/>
                </a:solidFill>
                <a:latin typeface="Calibri" pitchFamily="34" charset="0"/>
              </a:rPr>
              <a:t>Gaylord</a:t>
            </a:r>
            <a:r>
              <a:rPr lang="en-US" dirty="0" smtClean="0">
                <a:solidFill>
                  <a:schemeClr val="bg1"/>
                </a:solidFill>
                <a:latin typeface="Calibri" pitchFamily="34" charset="0"/>
              </a:rPr>
              <a:t/>
            </a:r>
            <a:br>
              <a:rPr lang="en-US" dirty="0" smtClean="0">
                <a:solidFill>
                  <a:schemeClr val="bg1"/>
                </a:solidFill>
                <a:latin typeface="Calibri" pitchFamily="34" charset="0"/>
              </a:rPr>
            </a:br>
            <a:r>
              <a:rPr lang="en-US" sz="3600" dirty="0" smtClean="0">
                <a:solidFill>
                  <a:schemeClr val="bg1"/>
                </a:solidFill>
                <a:latin typeface="Calibri" pitchFamily="34" charset="0"/>
              </a:rPr>
              <a:t>March </a:t>
            </a:r>
            <a:r>
              <a:rPr lang="en-US" sz="3600" dirty="0" smtClean="0">
                <a:solidFill>
                  <a:schemeClr val="bg1"/>
                </a:solidFill>
                <a:latin typeface="Calibri" pitchFamily="34" charset="0"/>
              </a:rPr>
              <a:t>12, </a:t>
            </a:r>
            <a:r>
              <a:rPr lang="en-US" sz="3600" dirty="0" smtClean="0">
                <a:solidFill>
                  <a:schemeClr val="bg1"/>
                </a:solidFill>
                <a:latin typeface="Calibri" pitchFamily="34" charset="0"/>
              </a:rPr>
              <a:t>2015</a:t>
            </a:r>
          </a:p>
        </p:txBody>
      </p:sp>
      <p:pic>
        <p:nvPicPr>
          <p:cNvPr id="2052" name="Picture 4" descr="SRBS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151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ChangeArrowheads="1"/>
          </p:cNvSpPr>
          <p:nvPr/>
        </p:nvSpPr>
        <p:spPr bwMode="auto">
          <a:xfrm>
            <a:off x="600075" y="2438400"/>
            <a:ext cx="8743950" cy="391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chemeClr val="accent2"/>
              </a:buClr>
              <a:buSzPct val="80000"/>
            </a:pPr>
            <a:r>
              <a:rPr lang="en-US" sz="2800" dirty="0" smtClean="0">
                <a:latin typeface="Times New Roman" pitchFamily="18" charset="0"/>
              </a:rPr>
              <a:t>The </a:t>
            </a:r>
            <a:r>
              <a:rPr lang="en-US" sz="2800" dirty="0">
                <a:latin typeface="Times New Roman" pitchFamily="18" charset="0"/>
              </a:rPr>
              <a:t>assessment of current condition MUST be objective and repeatable</a:t>
            </a:r>
          </a:p>
          <a:p>
            <a:pPr marL="342900" indent="-342900" eaLnBrk="1" hangingPunct="1">
              <a:spcBef>
                <a:spcPct val="20000"/>
              </a:spcBef>
              <a:buClr>
                <a:schemeClr val="accent2"/>
              </a:buClr>
              <a:buSzPct val="80000"/>
              <a:buFont typeface="Wingdings" pitchFamily="2" charset="2"/>
              <a:buNone/>
            </a:pPr>
            <a:endParaRPr lang="en-US" sz="2800" dirty="0" smtClean="0">
              <a:latin typeface="Times New Roman" pitchFamily="18" charset="0"/>
            </a:endParaRPr>
          </a:p>
          <a:p>
            <a:pPr marL="342900" indent="-342900">
              <a:spcBef>
                <a:spcPct val="20000"/>
              </a:spcBef>
              <a:buClr>
                <a:schemeClr val="accent2"/>
              </a:buClr>
              <a:buSzPct val="80000"/>
            </a:pPr>
            <a:r>
              <a:rPr lang="en-US" sz="2800" dirty="0">
                <a:latin typeface="Times New Roman" pitchFamily="18" charset="0"/>
              </a:rPr>
              <a:t>BUT, it must also match available resources</a:t>
            </a:r>
          </a:p>
          <a:p>
            <a:pPr marL="342900" indent="-342900" eaLnBrk="1" hangingPunct="1">
              <a:spcBef>
                <a:spcPct val="20000"/>
              </a:spcBef>
              <a:buClr>
                <a:schemeClr val="accent2"/>
              </a:buClr>
              <a:buSzPct val="80000"/>
              <a:buFont typeface="Wingdings" pitchFamily="2" charset="2"/>
              <a:buNone/>
            </a:pPr>
            <a:endParaRPr lang="en-US" sz="2800" dirty="0" smtClean="0">
              <a:latin typeface="Times New Roman" pitchFamily="18" charset="0"/>
            </a:endParaRPr>
          </a:p>
          <a:p>
            <a:pPr marL="342900" indent="-342900" eaLnBrk="1" hangingPunct="1">
              <a:spcBef>
                <a:spcPct val="20000"/>
              </a:spcBef>
              <a:buClr>
                <a:schemeClr val="accent2"/>
              </a:buClr>
              <a:buSzPct val="80000"/>
              <a:buFont typeface="Wingdings" pitchFamily="2" charset="2"/>
              <a:buNone/>
            </a:pPr>
            <a:r>
              <a:rPr lang="en-US" sz="2800" dirty="0" smtClean="0">
                <a:latin typeface="Times New Roman" pitchFamily="18" charset="0"/>
              </a:rPr>
              <a:t>All </a:t>
            </a:r>
            <a:r>
              <a:rPr lang="en-US" sz="2800" dirty="0">
                <a:latin typeface="Times New Roman" pitchFamily="18" charset="0"/>
              </a:rPr>
              <a:t>system recommendations are based on the current and predicted conditions of the sections in your </a:t>
            </a:r>
            <a:r>
              <a:rPr lang="en-US" sz="2800" dirty="0" smtClean="0">
                <a:latin typeface="Times New Roman" pitchFamily="18" charset="0"/>
              </a:rPr>
              <a:t>network</a:t>
            </a:r>
            <a:endParaRPr lang="en-US" sz="2800" dirty="0">
              <a:latin typeface="Times New Roman" pitchFamily="18" charset="0"/>
            </a:endParaRPr>
          </a:p>
        </p:txBody>
      </p:sp>
      <p:sp>
        <p:nvSpPr>
          <p:cNvPr id="125956" name="Rectangle 4"/>
          <p:cNvSpPr>
            <a:spLocks noChangeArrowheads="1"/>
          </p:cNvSpPr>
          <p:nvPr/>
        </p:nvSpPr>
        <p:spPr bwMode="auto">
          <a:xfrm>
            <a:off x="514350" y="1676400"/>
            <a:ext cx="960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chemeClr val="bg1"/>
                </a:solidFill>
                <a:effectLst>
                  <a:outerShdw blurRad="38100" dist="38100" dir="2700000" algn="tl">
                    <a:srgbClr val="000000"/>
                  </a:outerShdw>
                </a:effectLst>
                <a:latin typeface="Times New Roman" pitchFamily="18" charset="0"/>
              </a:rPr>
              <a:t>Condition </a:t>
            </a:r>
            <a:r>
              <a:rPr lang="en-US" sz="3200" b="1" dirty="0" smtClean="0">
                <a:solidFill>
                  <a:schemeClr val="bg1"/>
                </a:solidFill>
                <a:effectLst>
                  <a:outerShdw blurRad="38100" dist="38100" dir="2700000" algn="tl">
                    <a:srgbClr val="000000"/>
                  </a:outerShdw>
                </a:effectLst>
                <a:latin typeface="Times New Roman" pitchFamily="18" charset="0"/>
              </a:rPr>
              <a:t>Assessment</a:t>
            </a:r>
            <a:endParaRPr lang="en-US" sz="3200" b="1" dirty="0">
              <a:solidFill>
                <a:schemeClr val="bg1"/>
              </a:solidFill>
              <a:effectLst>
                <a:outerShdw blurRad="38100" dist="38100" dir="2700000" algn="tl">
                  <a:srgbClr val="000000"/>
                </a:outerShdw>
              </a:effectLst>
              <a:latin typeface="Times New Roman" pitchFamily="18" charset="0"/>
            </a:endParaRPr>
          </a:p>
        </p:txBody>
      </p:sp>
      <p:sp>
        <p:nvSpPr>
          <p:cNvPr id="6" name="Rectangle 2"/>
          <p:cNvSpPr>
            <a:spLocks noGrp="1" noChangeArrowheads="1"/>
          </p:cNvSpPr>
          <p:nvPr>
            <p:ph type="title"/>
          </p:nvPr>
        </p:nvSpPr>
        <p:spPr>
          <a:xfrm>
            <a:off x="0" y="0"/>
            <a:ext cx="8572500" cy="1066800"/>
          </a:xfrm>
        </p:spPr>
        <p:txBody>
          <a:bodyPr/>
          <a:lstStyle/>
          <a:p>
            <a:r>
              <a:rPr lang="en-US" sz="4000" dirty="0" smtClean="0">
                <a:latin typeface="Times New Roman" pitchFamily="18" charset="0"/>
              </a:rPr>
              <a:t>Decision </a:t>
            </a:r>
            <a:r>
              <a:rPr lang="en-US" sz="4000" dirty="0">
                <a:latin typeface="Times New Roman" pitchFamily="18" charset="0"/>
              </a:rPr>
              <a:t>Making </a:t>
            </a:r>
            <a:r>
              <a:rPr lang="en-US" sz="4000" dirty="0" smtClean="0">
                <a:latin typeface="Times New Roman" pitchFamily="18" charset="0"/>
              </a:rPr>
              <a:t>Process</a:t>
            </a:r>
            <a:endParaRPr lang="en-US" sz="3600" dirty="0">
              <a:latin typeface="Times New Roman" pitchFamily="18" charset="0"/>
            </a:endParaRPr>
          </a:p>
        </p:txBody>
      </p:sp>
    </p:spTree>
    <p:extLst>
      <p:ext uri="{BB962C8B-B14F-4D97-AF65-F5344CB8AC3E}">
        <p14:creationId xmlns:p14="http://schemas.microsoft.com/office/powerpoint/2010/main" val="104560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Rectangle 6"/>
          <p:cNvSpPr>
            <a:spLocks noGrp="1" noChangeArrowheads="1"/>
          </p:cNvSpPr>
          <p:nvPr>
            <p:ph type="title"/>
          </p:nvPr>
        </p:nvSpPr>
        <p:spPr>
          <a:xfrm>
            <a:off x="857250" y="1600200"/>
            <a:ext cx="6858000" cy="1143000"/>
          </a:xfrm>
          <a:noFill/>
          <a:ln/>
        </p:spPr>
        <p:txBody>
          <a:bodyPr anchor="b"/>
          <a:lstStyle/>
          <a:p>
            <a:r>
              <a:rPr lang="en-US" sz="3200">
                <a:solidFill>
                  <a:schemeClr val="tx1"/>
                </a:solidFill>
                <a:latin typeface="Times New Roman" pitchFamily="18" charset="0"/>
              </a:rPr>
              <a:t>Approaches to Collecting Pavement Condition Data</a:t>
            </a:r>
          </a:p>
        </p:txBody>
      </p:sp>
      <p:sp>
        <p:nvSpPr>
          <p:cNvPr id="128007" name="Rectangle 7" descr="Rectangle: Click to edit Master text styles&#10;Second level&#10;Third level&#10;Fourth level&#10;Fifth level"/>
          <p:cNvSpPr>
            <a:spLocks noGrp="1" noChangeArrowheads="1"/>
          </p:cNvSpPr>
          <p:nvPr>
            <p:ph type="body" idx="1"/>
          </p:nvPr>
        </p:nvSpPr>
        <p:spPr>
          <a:xfrm>
            <a:off x="857250" y="2667000"/>
            <a:ext cx="5572125" cy="1600200"/>
          </a:xfrm>
          <a:noFill/>
          <a:ln/>
        </p:spPr>
        <p:txBody>
          <a:bodyPr/>
          <a:lstStyle/>
          <a:p>
            <a:r>
              <a:rPr lang="en-US" sz="2800">
                <a:solidFill>
                  <a:schemeClr val="folHlink"/>
                </a:solidFill>
              </a:rPr>
              <a:t>Manual</a:t>
            </a:r>
          </a:p>
          <a:p>
            <a:r>
              <a:rPr lang="en-US" sz="2800">
                <a:solidFill>
                  <a:schemeClr val="folHlink"/>
                </a:solidFill>
              </a:rPr>
              <a:t>Semi-automated</a:t>
            </a:r>
          </a:p>
          <a:p>
            <a:r>
              <a:rPr lang="en-US" sz="2800">
                <a:solidFill>
                  <a:schemeClr val="folHlink"/>
                </a:solidFill>
              </a:rPr>
              <a:t>Automated</a:t>
            </a:r>
          </a:p>
        </p:txBody>
      </p:sp>
      <p:pic>
        <p:nvPicPr>
          <p:cNvPr id="128008" name="Picture 8" descr="view1_r02_c1"/>
          <p:cNvPicPr>
            <a:picLocks noChangeAspect="1" noChangeArrowheads="1"/>
          </p:cNvPicPr>
          <p:nvPr/>
        </p:nvPicPr>
        <p:blipFill>
          <a:blip r:embed="rId3">
            <a:extLst>
              <a:ext uri="{28A0092B-C50C-407E-A947-70E740481C1C}">
                <a14:useLocalDpi xmlns:a14="http://schemas.microsoft.com/office/drawing/2010/main" val="0"/>
              </a:ext>
            </a:extLst>
          </a:blip>
          <a:srcRect l="37819" t="24001" r="15636" b="28000"/>
          <a:stretch>
            <a:fillRect/>
          </a:stretch>
        </p:blipFill>
        <p:spPr bwMode="auto">
          <a:xfrm>
            <a:off x="7277100" y="4495800"/>
            <a:ext cx="2571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8009" name="Picture 9" descr="van1_r1_c2_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4419600"/>
            <a:ext cx="2571750" cy="1709738"/>
          </a:xfrm>
          <a:prstGeom prst="rect">
            <a:avLst/>
          </a:prstGeom>
          <a:noFill/>
          <a:extLst>
            <a:ext uri="{909E8E84-426E-40DD-AFC4-6F175D3DCCD1}">
              <a14:hiddenFill xmlns:a14="http://schemas.microsoft.com/office/drawing/2010/main">
                <a:solidFill>
                  <a:srgbClr val="FFFFFF"/>
                </a:solidFill>
              </a14:hiddenFill>
            </a:ext>
          </a:extLst>
        </p:spPr>
      </p:pic>
      <p:pic>
        <p:nvPicPr>
          <p:cNvPr id="128010" name="Picture 10" descr="van1_r1_c4_f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01" y="4343402"/>
            <a:ext cx="2867025" cy="1905761"/>
          </a:xfrm>
          <a:prstGeom prst="rect">
            <a:avLst/>
          </a:prstGeom>
          <a:noFill/>
          <a:extLst>
            <a:ext uri="{909E8E84-426E-40DD-AFC4-6F175D3DCCD1}">
              <a14:hiddenFill xmlns:a14="http://schemas.microsoft.com/office/drawing/2010/main">
                <a:solidFill>
                  <a:srgbClr val="FFFFFF"/>
                </a:solidFill>
              </a14:hiddenFill>
            </a:ext>
          </a:extLst>
        </p:spPr>
      </p:pic>
      <p:pic>
        <p:nvPicPr>
          <p:cNvPr id="128011"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1371600"/>
            <a:ext cx="1885950" cy="2438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8012" name="Picture 1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7901" y="3200402"/>
            <a:ext cx="2368153" cy="14271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0" y="0"/>
            <a:ext cx="857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smtClean="0">
                <a:latin typeface="Times New Roman" pitchFamily="18" charset="0"/>
              </a:rPr>
              <a:t>Decision Making Process</a:t>
            </a:r>
            <a:endParaRPr lang="en-US" sz="3600" dirty="0">
              <a:latin typeface="Times New Roman" pitchFamily="18" charset="0"/>
            </a:endParaRPr>
          </a:p>
        </p:txBody>
      </p:sp>
    </p:spTree>
    <p:extLst>
      <p:ext uri="{BB962C8B-B14F-4D97-AF65-F5344CB8AC3E}">
        <p14:creationId xmlns:p14="http://schemas.microsoft.com/office/powerpoint/2010/main" val="57724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81415169"/>
              </p:ext>
            </p:extLst>
          </p:nvPr>
        </p:nvGraphicFramePr>
        <p:xfrm>
          <a:off x="6578599" y="1524000"/>
          <a:ext cx="3536951" cy="4575175"/>
        </p:xfrm>
        <a:graphic>
          <a:graphicData uri="http://schemas.openxmlformats.org/presentationml/2006/ole">
            <mc:AlternateContent xmlns:mc="http://schemas.openxmlformats.org/markup-compatibility/2006">
              <mc:Choice xmlns:v="urn:schemas-microsoft-com:vml" Requires="v">
                <p:oleObj spid="_x0000_s3092" name="Acrobat Document" r:id="rId4" imgW="5830114" imgH="7542857" progId="AcroExch.Document.7">
                  <p:embed/>
                </p:oleObj>
              </mc:Choice>
              <mc:Fallback>
                <p:oleObj name="Acrobat Document" r:id="rId4" imgW="5830114" imgH="7542857"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599" y="1524000"/>
                        <a:ext cx="3536951"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7" name="Rectangle 3"/>
          <p:cNvSpPr>
            <a:spLocks noChangeArrowheads="1"/>
          </p:cNvSpPr>
          <p:nvPr/>
        </p:nvSpPr>
        <p:spPr bwMode="auto">
          <a:xfrm>
            <a:off x="171450" y="2254250"/>
            <a:ext cx="6419850" cy="39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buClr>
                <a:schemeClr val="accent2"/>
              </a:buClr>
              <a:buSzPct val="80000"/>
              <a:buFontTx/>
              <a:buChar char="•"/>
            </a:pPr>
            <a:r>
              <a:rPr lang="en-US" sz="2800" dirty="0">
                <a:solidFill>
                  <a:srgbClr val="FFFF00"/>
                </a:solidFill>
                <a:latin typeface="Times New Roman" pitchFamily="18" charset="0"/>
              </a:rPr>
              <a:t>Rating Scale 1 - 10  </a:t>
            </a:r>
          </a:p>
          <a:p>
            <a:pPr marL="742950" lvl="1" indent="-285750">
              <a:buClr>
                <a:schemeClr val="tx1"/>
              </a:buClr>
              <a:buSzPct val="90000"/>
              <a:buFontTx/>
              <a:buChar char="•"/>
            </a:pPr>
            <a:r>
              <a:rPr lang="en-US" sz="2400" dirty="0">
                <a:latin typeface="Times New Roman" pitchFamily="18" charset="0"/>
              </a:rPr>
              <a:t>Rating of 1 represents a condition needing total replacement.</a:t>
            </a:r>
          </a:p>
          <a:p>
            <a:pPr marL="742950" lvl="1" indent="-285750">
              <a:buClr>
                <a:schemeClr val="tx1"/>
              </a:buClr>
              <a:buSzPct val="90000"/>
              <a:buFontTx/>
              <a:buChar char="•"/>
            </a:pPr>
            <a:r>
              <a:rPr lang="en-US" sz="2400" dirty="0">
                <a:latin typeface="Times New Roman" pitchFamily="18" charset="0"/>
              </a:rPr>
              <a:t>Rating of 10 represents the best, or new construction.</a:t>
            </a:r>
          </a:p>
          <a:p>
            <a:pPr marL="742950" lvl="1" indent="-285750">
              <a:buClr>
                <a:schemeClr val="tx1"/>
              </a:buClr>
              <a:buSzPct val="90000"/>
              <a:buFontTx/>
              <a:buChar char="•"/>
            </a:pPr>
            <a:endParaRPr lang="en-US" sz="2400" dirty="0">
              <a:latin typeface="Times New Roman" pitchFamily="18" charset="0"/>
            </a:endParaRPr>
          </a:p>
          <a:p>
            <a:pPr marL="342900" indent="-342900">
              <a:buClr>
                <a:schemeClr val="accent2"/>
              </a:buClr>
              <a:buSzPct val="80000"/>
              <a:buFontTx/>
              <a:buChar char="•"/>
            </a:pPr>
            <a:r>
              <a:rPr lang="en-US" sz="2800" dirty="0">
                <a:solidFill>
                  <a:schemeClr val="folHlink"/>
                </a:solidFill>
                <a:latin typeface="Times New Roman" pitchFamily="18" charset="0"/>
              </a:rPr>
              <a:t>Surface Condition</a:t>
            </a:r>
          </a:p>
          <a:p>
            <a:pPr marL="742950" lvl="1" indent="-285750">
              <a:buClr>
                <a:schemeClr val="tx1"/>
              </a:buClr>
              <a:buSzPct val="90000"/>
              <a:buFontTx/>
              <a:buChar char="•"/>
            </a:pPr>
            <a:r>
              <a:rPr lang="en-US" sz="2400" dirty="0">
                <a:latin typeface="Times New Roman" pitchFamily="18" charset="0"/>
              </a:rPr>
              <a:t>Important to public</a:t>
            </a:r>
          </a:p>
          <a:p>
            <a:pPr marL="742950" lvl="1" indent="-285750">
              <a:buClr>
                <a:schemeClr val="tx1"/>
              </a:buClr>
              <a:buSzPct val="90000"/>
              <a:buFontTx/>
              <a:buChar char="•"/>
            </a:pPr>
            <a:r>
              <a:rPr lang="en-US" sz="2400" dirty="0">
                <a:latin typeface="Times New Roman" pitchFamily="18" charset="0"/>
              </a:rPr>
              <a:t>Simplified PMS system</a:t>
            </a:r>
          </a:p>
          <a:p>
            <a:pPr marL="742950" lvl="1" indent="-285750" eaLnBrk="1" hangingPunct="1">
              <a:lnSpc>
                <a:spcPct val="90000"/>
              </a:lnSpc>
              <a:spcBef>
                <a:spcPct val="20000"/>
              </a:spcBef>
              <a:buClr>
                <a:schemeClr val="tx1"/>
              </a:buClr>
              <a:buSzPct val="90000"/>
              <a:buFontTx/>
              <a:buChar char="–"/>
            </a:pPr>
            <a:endParaRPr lang="en-US" sz="2800" dirty="0">
              <a:latin typeface="Times New Roman" pitchFamily="18" charset="0"/>
            </a:endParaRPr>
          </a:p>
        </p:txBody>
      </p:sp>
      <p:sp>
        <p:nvSpPr>
          <p:cNvPr id="123908" name="Rectangle 4"/>
          <p:cNvSpPr>
            <a:spLocks noChangeArrowheads="1"/>
          </p:cNvSpPr>
          <p:nvPr/>
        </p:nvSpPr>
        <p:spPr bwMode="auto">
          <a:xfrm>
            <a:off x="514350" y="1066800"/>
            <a:ext cx="6000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effectLst>
                  <a:outerShdw blurRad="38100" dist="38100" dir="2700000" algn="tl">
                    <a:srgbClr val="000000"/>
                  </a:outerShdw>
                </a:effectLst>
                <a:latin typeface="Times New Roman" pitchFamily="18" charset="0"/>
              </a:rPr>
              <a:t>PASER – Pavement Surface Evaluation and Rating System</a:t>
            </a:r>
          </a:p>
        </p:txBody>
      </p:sp>
      <p:sp>
        <p:nvSpPr>
          <p:cNvPr id="6" name="Rectangle 2"/>
          <p:cNvSpPr>
            <a:spLocks noGrp="1" noChangeArrowheads="1"/>
          </p:cNvSpPr>
          <p:nvPr>
            <p:ph type="title"/>
          </p:nvPr>
        </p:nvSpPr>
        <p:spPr>
          <a:xfrm>
            <a:off x="0" y="0"/>
            <a:ext cx="8572500" cy="1066800"/>
          </a:xfrm>
        </p:spPr>
        <p:txBody>
          <a:bodyPr/>
          <a:lstStyle/>
          <a:p>
            <a:r>
              <a:rPr lang="en-US" sz="4000" dirty="0" smtClean="0">
                <a:latin typeface="Times New Roman" pitchFamily="18" charset="0"/>
              </a:rPr>
              <a:t>Decision </a:t>
            </a:r>
            <a:r>
              <a:rPr lang="en-US" sz="4000" dirty="0">
                <a:latin typeface="Times New Roman" pitchFamily="18" charset="0"/>
              </a:rPr>
              <a:t>Making </a:t>
            </a:r>
            <a:r>
              <a:rPr lang="en-US" sz="4000" dirty="0" smtClean="0">
                <a:latin typeface="Times New Roman" pitchFamily="18" charset="0"/>
              </a:rPr>
              <a:t>Process</a:t>
            </a:r>
            <a:endParaRPr lang="en-US" sz="3600" dirty="0">
              <a:latin typeface="Times New Roman" pitchFamily="18" charset="0"/>
            </a:endParaRPr>
          </a:p>
        </p:txBody>
      </p:sp>
    </p:spTree>
    <p:extLst>
      <p:ext uri="{BB962C8B-B14F-4D97-AF65-F5344CB8AC3E}">
        <p14:creationId xmlns:p14="http://schemas.microsoft.com/office/powerpoint/2010/main" val="288125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1" y="1676400"/>
            <a:ext cx="8534400" cy="4419600"/>
          </a:xfrm>
        </p:spPr>
        <p:txBody>
          <a:bodyPr/>
          <a:lstStyle/>
          <a:p>
            <a:r>
              <a:rPr lang="en-US" dirty="0" smtClean="0"/>
              <a:t>Decision Making Process</a:t>
            </a:r>
          </a:p>
          <a:p>
            <a:r>
              <a:rPr lang="en-US" b="1" dirty="0">
                <a:solidFill>
                  <a:srgbClr val="FFFF00"/>
                </a:solidFill>
              </a:rPr>
              <a:t>Mix Selection</a:t>
            </a:r>
          </a:p>
          <a:p>
            <a:r>
              <a:rPr lang="en-US" dirty="0" smtClean="0"/>
              <a:t>Rehab of Concrete Pavements</a:t>
            </a:r>
          </a:p>
          <a:p>
            <a:r>
              <a:rPr lang="en-US" dirty="0" smtClean="0"/>
              <a:t>Preventive Maintenance</a:t>
            </a:r>
            <a:endParaRPr lang="en-US" dirty="0"/>
          </a:p>
          <a:p>
            <a:endParaRPr lang="en-US" dirty="0" smtClean="0"/>
          </a:p>
        </p:txBody>
      </p:sp>
      <p:sp>
        <p:nvSpPr>
          <p:cNvPr id="5" name="Rectangle 4"/>
          <p:cNvSpPr/>
          <p:nvPr/>
        </p:nvSpPr>
        <p:spPr>
          <a:xfrm>
            <a:off x="114301" y="144738"/>
            <a:ext cx="8458200" cy="707886"/>
          </a:xfrm>
          <a:prstGeom prst="rect">
            <a:avLst/>
          </a:prstGeom>
        </p:spPr>
        <p:txBody>
          <a:bodyPr wrap="square">
            <a:spAutoFit/>
          </a:bodyPr>
          <a:lstStyle/>
          <a:p>
            <a:pPr algn="ctr"/>
            <a:r>
              <a:rPr lang="en-US" sz="4000" b="1" dirty="0" smtClean="0">
                <a:latin typeface="+mj-lt"/>
              </a:rPr>
              <a:t>Presentation Outline</a:t>
            </a:r>
          </a:p>
        </p:txBody>
      </p:sp>
    </p:spTree>
    <p:extLst>
      <p:ext uri="{BB962C8B-B14F-4D97-AF65-F5344CB8AC3E}">
        <p14:creationId xmlns:p14="http://schemas.microsoft.com/office/powerpoint/2010/main" val="3631967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52400"/>
            <a:ext cx="8572500" cy="7620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smtClean="0">
                <a:solidFill>
                  <a:srgbClr val="FFFF00"/>
                </a:solidFill>
              </a:rPr>
              <a:t>Mix Selection – Mix of Fixes</a:t>
            </a:r>
            <a:endParaRPr lang="en-US" sz="4000" dirty="0">
              <a:solidFill>
                <a:srgbClr val="FFFF00"/>
              </a:solidFill>
            </a:endParaRPr>
          </a:p>
        </p:txBody>
      </p:sp>
      <p:sp>
        <p:nvSpPr>
          <p:cNvPr id="6" name="Rectangle 3"/>
          <p:cNvSpPr txBox="1">
            <a:spLocks noChangeArrowheads="1"/>
          </p:cNvSpPr>
          <p:nvPr/>
        </p:nvSpPr>
        <p:spPr>
          <a:xfrm>
            <a:off x="1104901" y="1447800"/>
            <a:ext cx="8534400" cy="44196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None/>
            </a:pPr>
            <a:r>
              <a:rPr lang="en-US" sz="2800" dirty="0" smtClean="0"/>
              <a:t>Capital </a:t>
            </a:r>
            <a:r>
              <a:rPr lang="en-US" sz="2800" dirty="0"/>
              <a:t>Preventive </a:t>
            </a:r>
            <a:r>
              <a:rPr lang="en-US" sz="2800" dirty="0" smtClean="0"/>
              <a:t>Maintenance  </a:t>
            </a:r>
            <a:r>
              <a:rPr lang="en-US" sz="2800" dirty="0"/>
              <a:t>-  </a:t>
            </a:r>
            <a:r>
              <a:rPr lang="en-US" sz="2800" dirty="0" smtClean="0"/>
              <a:t>(Crack Filling, </a:t>
            </a:r>
            <a:r>
              <a:rPr lang="en-US" sz="2800" dirty="0"/>
              <a:t>Surface </a:t>
            </a:r>
            <a:r>
              <a:rPr lang="en-US" sz="2800" dirty="0" smtClean="0"/>
              <a:t>treatments, </a:t>
            </a:r>
            <a:r>
              <a:rPr lang="en-US" sz="2800" dirty="0"/>
              <a:t>thin </a:t>
            </a:r>
            <a:r>
              <a:rPr lang="en-US" sz="2800" dirty="0" smtClean="0"/>
              <a:t>overlays)</a:t>
            </a:r>
          </a:p>
          <a:p>
            <a:pPr marL="0" indent="0">
              <a:buNone/>
            </a:pPr>
            <a:endParaRPr lang="en-US" sz="2800" dirty="0"/>
          </a:p>
          <a:p>
            <a:pPr marL="0" indent="0">
              <a:buNone/>
            </a:pPr>
            <a:r>
              <a:rPr lang="en-US" sz="2800" dirty="0" smtClean="0"/>
              <a:t>Rehabilitation </a:t>
            </a:r>
            <a:r>
              <a:rPr lang="en-US" sz="2800" dirty="0"/>
              <a:t>- </a:t>
            </a:r>
            <a:r>
              <a:rPr lang="en-US" sz="2800" dirty="0" smtClean="0"/>
              <a:t>Conventional overlays, </a:t>
            </a:r>
            <a:r>
              <a:rPr lang="en-US" sz="2800" dirty="0" err="1" smtClean="0"/>
              <a:t>Rubblization</a:t>
            </a:r>
            <a:r>
              <a:rPr lang="en-US" sz="2800" dirty="0" smtClean="0"/>
              <a:t>, ASCRL, Etc.</a:t>
            </a:r>
            <a:endParaRPr lang="en-US" sz="2800" dirty="0"/>
          </a:p>
          <a:p>
            <a:pPr marL="0" indent="0">
              <a:buNone/>
            </a:pPr>
            <a:endParaRPr lang="en-US" sz="2800" dirty="0" smtClean="0"/>
          </a:p>
          <a:p>
            <a:pPr marL="0" indent="0">
              <a:buNone/>
            </a:pPr>
            <a:r>
              <a:rPr lang="en-US" sz="2800" dirty="0" smtClean="0"/>
              <a:t>Reconstruction - Full </a:t>
            </a:r>
            <a:r>
              <a:rPr lang="en-US" sz="2800" dirty="0"/>
              <a:t>depth pavement removal and replacement </a:t>
            </a:r>
            <a:r>
              <a:rPr lang="en-US" sz="2800" dirty="0" smtClean="0"/>
              <a:t>(10 </a:t>
            </a:r>
            <a:r>
              <a:rPr lang="en-US" sz="2800" dirty="0"/>
              <a:t>– 13 </a:t>
            </a:r>
            <a:r>
              <a:rPr lang="en-US" sz="2800" dirty="0" smtClean="0"/>
              <a:t>inches) </a:t>
            </a:r>
            <a:endParaRPr lang="en-US" sz="2800" dirty="0"/>
          </a:p>
          <a:p>
            <a:pPr marL="0" indent="0" eaLnBrk="1" hangingPunct="1">
              <a:buNone/>
            </a:pPr>
            <a:endParaRPr lang="en-US" sz="2800" dirty="0" smtClean="0"/>
          </a:p>
        </p:txBody>
      </p:sp>
    </p:spTree>
    <p:extLst>
      <p:ext uri="{BB962C8B-B14F-4D97-AF65-F5344CB8AC3E}">
        <p14:creationId xmlns:p14="http://schemas.microsoft.com/office/powerpoint/2010/main" val="3967982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52400"/>
            <a:ext cx="8572500" cy="7620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smtClean="0">
                <a:solidFill>
                  <a:srgbClr val="FFFF00"/>
                </a:solidFill>
              </a:rPr>
              <a:t>Mix of Fixes</a:t>
            </a:r>
            <a:endParaRPr lang="en-US" sz="4000" dirty="0">
              <a:solidFill>
                <a:srgbClr val="FFFF00"/>
              </a:solidFill>
            </a:endParaRPr>
          </a:p>
        </p:txBody>
      </p:sp>
      <p:sp>
        <p:nvSpPr>
          <p:cNvPr id="6" name="Rectangle 3"/>
          <p:cNvSpPr txBox="1">
            <a:spLocks noChangeArrowheads="1"/>
          </p:cNvSpPr>
          <p:nvPr/>
        </p:nvSpPr>
        <p:spPr>
          <a:xfrm>
            <a:off x="1104901" y="1447800"/>
            <a:ext cx="8534400" cy="44196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None/>
            </a:pPr>
            <a:r>
              <a:rPr lang="en-US" sz="2800" dirty="0" smtClean="0"/>
              <a:t>Capital </a:t>
            </a:r>
            <a:r>
              <a:rPr lang="en-US" sz="2800" dirty="0"/>
              <a:t>Preventive </a:t>
            </a:r>
            <a:r>
              <a:rPr lang="en-US" sz="2800" dirty="0" smtClean="0"/>
              <a:t>maintenance: Shorter Term Fixes</a:t>
            </a:r>
          </a:p>
          <a:p>
            <a:pPr marL="0" indent="0">
              <a:buNone/>
            </a:pPr>
            <a:endParaRPr lang="en-US" sz="2800" dirty="0" smtClean="0"/>
          </a:p>
          <a:p>
            <a:pPr lvl="1">
              <a:buFont typeface="Arial" pitchFamily="34" charset="0"/>
              <a:buChar char="•"/>
            </a:pPr>
            <a:r>
              <a:rPr lang="en-US" sz="2400" dirty="0" smtClean="0">
                <a:solidFill>
                  <a:schemeClr val="tx1"/>
                </a:solidFill>
              </a:rPr>
              <a:t>1 ½” HMA Overlay</a:t>
            </a:r>
          </a:p>
          <a:p>
            <a:pPr lvl="1">
              <a:buFont typeface="Arial" pitchFamily="34" charset="0"/>
              <a:buChar char="•"/>
            </a:pPr>
            <a:r>
              <a:rPr lang="en-US" sz="2400" dirty="0" smtClean="0">
                <a:solidFill>
                  <a:schemeClr val="tx1"/>
                </a:solidFill>
              </a:rPr>
              <a:t>Milling and 1 ½” HMA </a:t>
            </a:r>
            <a:r>
              <a:rPr lang="en-US" sz="2400" dirty="0">
                <a:solidFill>
                  <a:schemeClr val="tx1"/>
                </a:solidFill>
              </a:rPr>
              <a:t>Overlay</a:t>
            </a:r>
          </a:p>
          <a:p>
            <a:pPr lvl="1">
              <a:buFont typeface="Arial" pitchFamily="34" charset="0"/>
              <a:buChar char="•"/>
            </a:pPr>
            <a:r>
              <a:rPr lang="en-US" sz="2400" dirty="0" smtClean="0">
                <a:solidFill>
                  <a:schemeClr val="tx1"/>
                </a:solidFill>
              </a:rPr>
              <a:t>Crack Treatment</a:t>
            </a:r>
          </a:p>
          <a:p>
            <a:pPr lvl="1">
              <a:buFont typeface="Arial" pitchFamily="34" charset="0"/>
              <a:buChar char="•"/>
            </a:pPr>
            <a:r>
              <a:rPr lang="en-US" sz="2400" dirty="0" smtClean="0">
                <a:solidFill>
                  <a:schemeClr val="tx1"/>
                </a:solidFill>
              </a:rPr>
              <a:t>Overband Crack Filling</a:t>
            </a:r>
          </a:p>
          <a:p>
            <a:pPr lvl="1">
              <a:buFont typeface="Arial" pitchFamily="34" charset="0"/>
              <a:buChar char="•"/>
            </a:pPr>
            <a:r>
              <a:rPr lang="en-US" sz="2400" dirty="0" smtClean="0">
                <a:solidFill>
                  <a:schemeClr val="tx1"/>
                </a:solidFill>
              </a:rPr>
              <a:t>Chip Seal</a:t>
            </a:r>
          </a:p>
          <a:p>
            <a:pPr lvl="1">
              <a:buFont typeface="Arial" pitchFamily="34" charset="0"/>
              <a:buChar char="•"/>
            </a:pPr>
            <a:r>
              <a:rPr lang="en-US" sz="2400" dirty="0" smtClean="0">
                <a:solidFill>
                  <a:schemeClr val="tx1"/>
                </a:solidFill>
              </a:rPr>
              <a:t>Micro-Surfacing</a:t>
            </a:r>
          </a:p>
          <a:p>
            <a:pPr lvl="1">
              <a:buFont typeface="Arial" pitchFamily="34" charset="0"/>
              <a:buChar char="•"/>
            </a:pPr>
            <a:r>
              <a:rPr lang="en-US" sz="2400" dirty="0" smtClean="0">
                <a:solidFill>
                  <a:schemeClr val="tx1"/>
                </a:solidFill>
              </a:rPr>
              <a:t>Ultra-Thin HMA Overlay</a:t>
            </a:r>
            <a:endParaRPr lang="en-US" sz="2400" dirty="0">
              <a:solidFill>
                <a:schemeClr val="tx1"/>
              </a:solidFill>
            </a:endParaRPr>
          </a:p>
          <a:p>
            <a:pPr marL="0" indent="0" eaLnBrk="1" hangingPunct="1">
              <a:buNone/>
            </a:pPr>
            <a:endParaRPr lang="en-US" sz="2800" dirty="0" smtClean="0"/>
          </a:p>
        </p:txBody>
      </p:sp>
    </p:spTree>
    <p:extLst>
      <p:ext uri="{BB962C8B-B14F-4D97-AF65-F5344CB8AC3E}">
        <p14:creationId xmlns:p14="http://schemas.microsoft.com/office/powerpoint/2010/main" val="479287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52400"/>
            <a:ext cx="8572500" cy="7620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smtClean="0">
                <a:solidFill>
                  <a:srgbClr val="FFFF00"/>
                </a:solidFill>
              </a:rPr>
              <a:t>Mix of Fixes</a:t>
            </a:r>
            <a:endParaRPr lang="en-US" sz="4000" dirty="0">
              <a:solidFill>
                <a:srgbClr val="FFFF00"/>
              </a:solidFill>
            </a:endParaRPr>
          </a:p>
        </p:txBody>
      </p:sp>
      <p:sp>
        <p:nvSpPr>
          <p:cNvPr id="6" name="Rectangle 3"/>
          <p:cNvSpPr txBox="1">
            <a:spLocks noChangeArrowheads="1"/>
          </p:cNvSpPr>
          <p:nvPr/>
        </p:nvSpPr>
        <p:spPr>
          <a:xfrm>
            <a:off x="1104901" y="1295400"/>
            <a:ext cx="8534400" cy="47244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None/>
            </a:pPr>
            <a:r>
              <a:rPr lang="en-US" sz="2800" dirty="0" smtClean="0"/>
              <a:t>Rehabilitation: Medium Term Fixes</a:t>
            </a:r>
          </a:p>
          <a:p>
            <a:pPr marL="0" indent="0">
              <a:buNone/>
            </a:pPr>
            <a:endParaRPr lang="en-US" sz="2800" dirty="0" smtClean="0"/>
          </a:p>
          <a:p>
            <a:pPr lvl="1">
              <a:buFont typeface="Arial" pitchFamily="34" charset="0"/>
              <a:buChar char="•"/>
            </a:pPr>
            <a:r>
              <a:rPr lang="en-US" sz="2400" dirty="0" smtClean="0">
                <a:solidFill>
                  <a:schemeClr val="tx1"/>
                </a:solidFill>
              </a:rPr>
              <a:t>Structural HMA Overlay (Multiple Course)</a:t>
            </a:r>
          </a:p>
          <a:p>
            <a:pPr lvl="1">
              <a:buFont typeface="Arial" pitchFamily="34" charset="0"/>
              <a:buChar char="•"/>
            </a:pPr>
            <a:r>
              <a:rPr lang="en-US" sz="2400" dirty="0" smtClean="0">
                <a:solidFill>
                  <a:schemeClr val="tx1"/>
                </a:solidFill>
              </a:rPr>
              <a:t>Mill </a:t>
            </a:r>
            <a:r>
              <a:rPr lang="en-US" sz="2400" dirty="0">
                <a:solidFill>
                  <a:schemeClr val="tx1"/>
                </a:solidFill>
              </a:rPr>
              <a:t>and Structural HMA Overlay </a:t>
            </a:r>
            <a:endParaRPr lang="en-US" sz="2400" dirty="0" smtClean="0">
              <a:solidFill>
                <a:schemeClr val="tx1"/>
              </a:solidFill>
            </a:endParaRPr>
          </a:p>
          <a:p>
            <a:pPr lvl="1">
              <a:buFont typeface="Arial" pitchFamily="34" charset="0"/>
              <a:buChar char="•"/>
            </a:pPr>
            <a:r>
              <a:rPr lang="en-US" sz="2400" dirty="0" smtClean="0">
                <a:solidFill>
                  <a:schemeClr val="tx1"/>
                </a:solidFill>
              </a:rPr>
              <a:t>In-Place Recycling</a:t>
            </a:r>
          </a:p>
          <a:p>
            <a:pPr lvl="2">
              <a:buFont typeface="Arial" pitchFamily="34" charset="0"/>
              <a:buChar char="•"/>
            </a:pPr>
            <a:r>
              <a:rPr lang="en-US" sz="2000" dirty="0" smtClean="0">
                <a:solidFill>
                  <a:schemeClr val="tx1"/>
                </a:solidFill>
              </a:rPr>
              <a:t>Crush and Shape</a:t>
            </a:r>
          </a:p>
          <a:p>
            <a:pPr lvl="2">
              <a:buFont typeface="Arial" pitchFamily="34" charset="0"/>
              <a:buChar char="•"/>
            </a:pPr>
            <a:r>
              <a:rPr lang="en-US" sz="2000" dirty="0" smtClean="0">
                <a:solidFill>
                  <a:schemeClr val="tx1"/>
                </a:solidFill>
              </a:rPr>
              <a:t>Cold-in-Place</a:t>
            </a:r>
          </a:p>
          <a:p>
            <a:pPr lvl="2">
              <a:buFont typeface="Arial" pitchFamily="34" charset="0"/>
              <a:buChar char="•"/>
            </a:pPr>
            <a:r>
              <a:rPr lang="en-US" sz="2000" dirty="0" smtClean="0">
                <a:solidFill>
                  <a:schemeClr val="tx1"/>
                </a:solidFill>
              </a:rPr>
              <a:t>Hot-in-Place</a:t>
            </a:r>
          </a:p>
          <a:p>
            <a:pPr lvl="2">
              <a:buFont typeface="Arial" pitchFamily="34" charset="0"/>
              <a:buChar char="•"/>
            </a:pPr>
            <a:r>
              <a:rPr lang="en-US" sz="2000" dirty="0" smtClean="0">
                <a:solidFill>
                  <a:schemeClr val="tx1"/>
                </a:solidFill>
              </a:rPr>
              <a:t>Full Depth Reclamation</a:t>
            </a:r>
            <a:endParaRPr lang="en-US" sz="2400" dirty="0" smtClean="0">
              <a:solidFill>
                <a:schemeClr val="tx1"/>
              </a:solidFill>
            </a:endParaRPr>
          </a:p>
          <a:p>
            <a:pPr lvl="1">
              <a:buFont typeface="Arial" pitchFamily="34" charset="0"/>
              <a:buChar char="•"/>
            </a:pPr>
            <a:r>
              <a:rPr lang="en-US" sz="2400" dirty="0" err="1" smtClean="0">
                <a:solidFill>
                  <a:schemeClr val="tx1"/>
                </a:solidFill>
              </a:rPr>
              <a:t>Rubblization</a:t>
            </a:r>
            <a:endParaRPr lang="en-US" sz="2400" dirty="0" smtClean="0">
              <a:solidFill>
                <a:schemeClr val="tx1"/>
              </a:solidFill>
            </a:endParaRPr>
          </a:p>
          <a:p>
            <a:pPr lvl="1">
              <a:buFont typeface="Arial" pitchFamily="34" charset="0"/>
              <a:buChar char="•"/>
            </a:pPr>
            <a:r>
              <a:rPr lang="en-US" sz="2400" dirty="0" smtClean="0">
                <a:solidFill>
                  <a:schemeClr val="tx1"/>
                </a:solidFill>
              </a:rPr>
              <a:t>ASCRL</a:t>
            </a:r>
            <a:endParaRPr lang="en-US" sz="2400" dirty="0">
              <a:solidFill>
                <a:schemeClr val="tx1"/>
              </a:solidFill>
            </a:endParaRPr>
          </a:p>
        </p:txBody>
      </p:sp>
    </p:spTree>
    <p:extLst>
      <p:ext uri="{BB962C8B-B14F-4D97-AF65-F5344CB8AC3E}">
        <p14:creationId xmlns:p14="http://schemas.microsoft.com/office/powerpoint/2010/main" val="3655755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52400"/>
            <a:ext cx="8572500" cy="762000"/>
          </a:xfrm>
          <a:prstGeom prst="rect">
            <a:avLst/>
          </a:prstGeom>
        </p:spPr>
        <p:txBody>
          <a:bodyPr>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smtClean="0">
                <a:solidFill>
                  <a:srgbClr val="FFFF00"/>
                </a:solidFill>
              </a:rPr>
              <a:t>Mix of Fixes</a:t>
            </a:r>
            <a:endParaRPr lang="en-US" sz="4000" dirty="0">
              <a:solidFill>
                <a:srgbClr val="FFFF00"/>
              </a:solidFill>
            </a:endParaRPr>
          </a:p>
        </p:txBody>
      </p:sp>
      <p:sp>
        <p:nvSpPr>
          <p:cNvPr id="6" name="Rectangle 3"/>
          <p:cNvSpPr txBox="1">
            <a:spLocks noChangeArrowheads="1"/>
          </p:cNvSpPr>
          <p:nvPr/>
        </p:nvSpPr>
        <p:spPr>
          <a:xfrm>
            <a:off x="1104901" y="1447800"/>
            <a:ext cx="7620000" cy="44196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None/>
            </a:pPr>
            <a:r>
              <a:rPr lang="en-US" sz="2800" dirty="0" smtClean="0"/>
              <a:t>Reconstruction: Long Term Fixes</a:t>
            </a:r>
          </a:p>
          <a:p>
            <a:pPr marL="0" indent="0">
              <a:buNone/>
            </a:pPr>
            <a:endParaRPr lang="en-US" sz="2800" dirty="0" smtClean="0"/>
          </a:p>
          <a:p>
            <a:pPr lvl="1">
              <a:buFont typeface="Arial" pitchFamily="34" charset="0"/>
              <a:buChar char="•"/>
            </a:pPr>
            <a:r>
              <a:rPr lang="en-US" sz="2400" dirty="0" smtClean="0">
                <a:solidFill>
                  <a:schemeClr val="tx1"/>
                </a:solidFill>
              </a:rPr>
              <a:t>Full </a:t>
            </a:r>
            <a:r>
              <a:rPr lang="en-US" sz="2400" dirty="0">
                <a:solidFill>
                  <a:schemeClr val="tx1"/>
                </a:solidFill>
              </a:rPr>
              <a:t>depth pavement removal and replacement </a:t>
            </a:r>
            <a:r>
              <a:rPr lang="en-US" sz="2400" dirty="0" smtClean="0">
                <a:solidFill>
                  <a:schemeClr val="tx1"/>
                </a:solidFill>
              </a:rPr>
              <a:t>(10 </a:t>
            </a:r>
            <a:r>
              <a:rPr lang="en-US" sz="2400" dirty="0">
                <a:solidFill>
                  <a:schemeClr val="tx1"/>
                </a:solidFill>
              </a:rPr>
              <a:t>– 13 </a:t>
            </a:r>
            <a:r>
              <a:rPr lang="en-US" sz="2400" dirty="0" smtClean="0">
                <a:solidFill>
                  <a:schemeClr val="tx1"/>
                </a:solidFill>
              </a:rPr>
              <a:t>inches) </a:t>
            </a:r>
          </a:p>
          <a:p>
            <a:pPr lvl="1">
              <a:buFont typeface="Arial" pitchFamily="34" charset="0"/>
              <a:buChar char="•"/>
            </a:pPr>
            <a:r>
              <a:rPr lang="en-US" sz="2400" dirty="0" smtClean="0">
                <a:solidFill>
                  <a:schemeClr val="tx1"/>
                </a:solidFill>
              </a:rPr>
              <a:t>New Construction</a:t>
            </a:r>
            <a:endParaRPr lang="en-US" sz="2400" dirty="0">
              <a:solidFill>
                <a:schemeClr val="tx1"/>
              </a:solidFill>
            </a:endParaRPr>
          </a:p>
          <a:p>
            <a:pPr marL="0" indent="0" eaLnBrk="1" hangingPunct="1">
              <a:buNone/>
            </a:pPr>
            <a:endParaRPr lang="en-US" sz="2800" dirty="0" smtClean="0"/>
          </a:p>
        </p:txBody>
      </p:sp>
    </p:spTree>
    <p:extLst>
      <p:ext uri="{BB962C8B-B14F-4D97-AF65-F5344CB8AC3E}">
        <p14:creationId xmlns:p14="http://schemas.microsoft.com/office/powerpoint/2010/main" val="2398540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body" idx="1"/>
          </p:nvPr>
        </p:nvSpPr>
        <p:spPr>
          <a:xfrm>
            <a:off x="771525" y="1600200"/>
            <a:ext cx="8743950" cy="4419600"/>
          </a:xfrm>
        </p:spPr>
        <p:txBody>
          <a:bodyPr/>
          <a:lstStyle/>
          <a:p>
            <a:pPr eaLnBrk="1" hangingPunct="1">
              <a:lnSpc>
                <a:spcPct val="150000"/>
              </a:lnSpc>
            </a:pPr>
            <a:r>
              <a:rPr lang="en-US" altLang="en-US" dirty="0" smtClean="0"/>
              <a:t>Selection of Mix for: </a:t>
            </a:r>
          </a:p>
          <a:p>
            <a:pPr lvl="1" eaLnBrk="1" hangingPunct="1"/>
            <a:r>
              <a:rPr lang="en-US" altLang="en-US" dirty="0" smtClean="0"/>
              <a:t>Optimum Performance</a:t>
            </a:r>
          </a:p>
          <a:p>
            <a:pPr lvl="1" eaLnBrk="1" hangingPunct="1"/>
            <a:r>
              <a:rPr lang="en-US" altLang="en-US" dirty="0" smtClean="0"/>
              <a:t>Economics</a:t>
            </a:r>
          </a:p>
          <a:p>
            <a:pPr eaLnBrk="1" hangingPunct="1">
              <a:lnSpc>
                <a:spcPct val="150000"/>
              </a:lnSpc>
            </a:pPr>
            <a:r>
              <a:rPr lang="en-US" altLang="en-US" dirty="0" smtClean="0"/>
              <a:t>Binder Selection Economics</a:t>
            </a:r>
          </a:p>
          <a:p>
            <a:pPr eaLnBrk="1" hangingPunct="1">
              <a:lnSpc>
                <a:spcPct val="150000"/>
              </a:lnSpc>
            </a:pPr>
            <a:r>
              <a:rPr lang="en-US" altLang="en-US" dirty="0" smtClean="0"/>
              <a:t>Lift Thickness vs. Performance</a:t>
            </a:r>
          </a:p>
          <a:p>
            <a:pPr eaLnBrk="1" hangingPunct="1">
              <a:lnSpc>
                <a:spcPct val="150000"/>
              </a:lnSpc>
            </a:pPr>
            <a:r>
              <a:rPr lang="en-US" altLang="en-US" dirty="0" smtClean="0"/>
              <a:t>Use of RAP</a:t>
            </a:r>
          </a:p>
        </p:txBody>
      </p:sp>
      <p:sp>
        <p:nvSpPr>
          <p:cNvPr id="471046" name="Rectangle 6"/>
          <p:cNvSpPr>
            <a:spLocks noGrp="1" noChangeArrowheads="1"/>
          </p:cNvSpPr>
          <p:nvPr>
            <p:ph type="title"/>
          </p:nvPr>
        </p:nvSpPr>
        <p:spPr bwMode="auto">
          <a:xfrm>
            <a:off x="38100" y="152400"/>
            <a:ext cx="85344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Selecting the Right Mix</a:t>
            </a:r>
          </a:p>
        </p:txBody>
      </p:sp>
    </p:spTree>
    <p:extLst>
      <p:ext uri="{BB962C8B-B14F-4D97-AF65-F5344CB8AC3E}">
        <p14:creationId xmlns:p14="http://schemas.microsoft.com/office/powerpoint/2010/main" val="231246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771525" y="1828800"/>
            <a:ext cx="8743950" cy="4343400"/>
          </a:xfrm>
        </p:spPr>
        <p:txBody>
          <a:bodyPr/>
          <a:lstStyle/>
          <a:p>
            <a:pPr eaLnBrk="1" hangingPunct="1">
              <a:lnSpc>
                <a:spcPct val="125000"/>
              </a:lnSpc>
              <a:buFont typeface="Wingdings" pitchFamily="2" charset="2"/>
              <a:buNone/>
            </a:pPr>
            <a:r>
              <a:rPr lang="en-US" altLang="en-US" dirty="0" smtClean="0"/>
              <a:t>Example:</a:t>
            </a:r>
          </a:p>
          <a:p>
            <a:pPr eaLnBrk="1" hangingPunct="1">
              <a:lnSpc>
                <a:spcPct val="125000"/>
              </a:lnSpc>
            </a:pPr>
            <a:r>
              <a:rPr lang="en-US" altLang="en-US" dirty="0" smtClean="0"/>
              <a:t>1 ½” resurfacing of existing road</a:t>
            </a:r>
          </a:p>
          <a:p>
            <a:pPr lvl="1" eaLnBrk="1" hangingPunct="1">
              <a:lnSpc>
                <a:spcPct val="125000"/>
              </a:lnSpc>
            </a:pPr>
            <a:r>
              <a:rPr lang="en-US" altLang="en-US" dirty="0" smtClean="0"/>
              <a:t>98% reliability binder grade is PG 64-28</a:t>
            </a:r>
          </a:p>
          <a:p>
            <a:pPr eaLnBrk="1" hangingPunct="1">
              <a:lnSpc>
                <a:spcPct val="125000"/>
              </a:lnSpc>
            </a:pPr>
            <a:r>
              <a:rPr lang="en-US" altLang="en-US" dirty="0" smtClean="0"/>
              <a:t>Consider using PG 64-22 ?</a:t>
            </a:r>
          </a:p>
          <a:p>
            <a:pPr lvl="1" eaLnBrk="1" hangingPunct="1">
              <a:lnSpc>
                <a:spcPct val="125000"/>
              </a:lnSpc>
            </a:pPr>
            <a:r>
              <a:rPr lang="en-US" altLang="en-US" dirty="0" smtClean="0"/>
              <a:t>Reflective cracking</a:t>
            </a:r>
          </a:p>
        </p:txBody>
      </p:sp>
      <p:sp>
        <p:nvSpPr>
          <p:cNvPr id="79875" name="Rectangle 3"/>
          <p:cNvSpPr>
            <a:spLocks noGrp="1" noChangeArrowheads="1"/>
          </p:cNvSpPr>
          <p:nvPr>
            <p:ph type="title"/>
          </p:nvPr>
        </p:nvSpPr>
        <p:spPr bwMode="auto">
          <a:xfrm>
            <a:off x="929" y="37171"/>
            <a:ext cx="8743950" cy="99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spcBef>
                <a:spcPct val="25000"/>
              </a:spcBef>
            </a:pPr>
            <a:r>
              <a:rPr lang="en-US" altLang="en-US" sz="3600" dirty="0" smtClean="0">
                <a:solidFill>
                  <a:schemeClr val="tx1"/>
                </a:solidFill>
                <a:effectLst/>
              </a:rPr>
              <a:t>Binder Selection</a:t>
            </a:r>
          </a:p>
        </p:txBody>
      </p:sp>
    </p:spTree>
    <p:extLst>
      <p:ext uri="{BB962C8B-B14F-4D97-AF65-F5344CB8AC3E}">
        <p14:creationId xmlns:p14="http://schemas.microsoft.com/office/powerpoint/2010/main" val="3097705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101"/>
          <p:cNvSpPr txBox="1">
            <a:spLocks noChangeArrowheads="1"/>
          </p:cNvSpPr>
          <p:nvPr/>
        </p:nvSpPr>
        <p:spPr bwMode="auto">
          <a:xfrm>
            <a:off x="4782743" y="173831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endParaRPr lang="en-US" sz="2400" dirty="0">
              <a:latin typeface="Lucida Handwriting" pitchFamily="66" charset="0"/>
            </a:endParaRPr>
          </a:p>
        </p:txBody>
      </p:sp>
      <p:pic>
        <p:nvPicPr>
          <p:cNvPr id="2054" name="Picture 4104" descr="APA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810" y="0"/>
            <a:ext cx="1892190" cy="124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82714"/>
            <a:ext cx="8394810" cy="707886"/>
          </a:xfrm>
          <a:prstGeom prst="rect">
            <a:avLst/>
          </a:prstGeom>
        </p:spPr>
        <p:txBody>
          <a:bodyPr wrap="square">
            <a:spAutoFit/>
          </a:bodyPr>
          <a:lstStyle/>
          <a:p>
            <a:pPr algn="ctr"/>
            <a:r>
              <a:rPr lang="en-US" sz="4000" b="1" dirty="0" smtClean="0"/>
              <a:t>Project Scoping</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4140" y="1706880"/>
            <a:ext cx="4937760" cy="3703320"/>
          </a:xfrm>
          <a:prstGeom prst="rect">
            <a:avLst/>
          </a:prstGeom>
        </p:spPr>
      </p:pic>
    </p:spTree>
    <p:extLst>
      <p:ext uri="{BB962C8B-B14F-4D97-AF65-F5344CB8AC3E}">
        <p14:creationId xmlns:p14="http://schemas.microsoft.com/office/powerpoint/2010/main" val="3823480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771525" y="2590800"/>
            <a:ext cx="8743950" cy="2362200"/>
          </a:xfrm>
        </p:spPr>
        <p:txBody>
          <a:bodyPr/>
          <a:lstStyle/>
          <a:p>
            <a:pPr marL="0" indent="0" eaLnBrk="1" hangingPunct="1">
              <a:lnSpc>
                <a:spcPct val="125000"/>
              </a:lnSpc>
              <a:buFont typeface="Wingdings" pitchFamily="2" charset="2"/>
              <a:buNone/>
            </a:pPr>
            <a:r>
              <a:rPr lang="en-US" altLang="en-US" dirty="0" smtClean="0"/>
              <a:t>NMAS – 1 size larger than the first sieve to retain more than 10%</a:t>
            </a:r>
            <a:endParaRPr lang="en-US" altLang="en-US" dirty="0" smtClean="0">
              <a:cs typeface="Times New Roman" pitchFamily="18" charset="0"/>
            </a:endParaRPr>
          </a:p>
          <a:p>
            <a:pPr marL="0" indent="0" eaLnBrk="1" hangingPunct="1">
              <a:lnSpc>
                <a:spcPct val="125000"/>
              </a:lnSpc>
              <a:buFont typeface="Wingdings" pitchFamily="2" charset="2"/>
              <a:buNone/>
            </a:pPr>
            <a:endParaRPr lang="en-US" altLang="en-US" sz="1800" dirty="0" smtClean="0">
              <a:cs typeface="Times New Roman" pitchFamily="18" charset="0"/>
            </a:endParaRPr>
          </a:p>
        </p:txBody>
      </p:sp>
      <p:sp>
        <p:nvSpPr>
          <p:cNvPr id="80899" name="Text Box 3"/>
          <p:cNvSpPr txBox="1">
            <a:spLocks noChangeArrowheads="1"/>
          </p:cNvSpPr>
          <p:nvPr/>
        </p:nvSpPr>
        <p:spPr bwMode="auto">
          <a:xfrm>
            <a:off x="1457325" y="1295400"/>
            <a:ext cx="7543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buClrTx/>
              <a:buSzTx/>
              <a:buFontTx/>
              <a:buNone/>
            </a:pPr>
            <a:endParaRPr lang="en-US" altLang="en-US">
              <a:solidFill>
                <a:srgbClr val="FF9900"/>
              </a:solidFill>
              <a:latin typeface="Comic Sans MS" pitchFamily="66" charset="0"/>
            </a:endParaRPr>
          </a:p>
        </p:txBody>
      </p:sp>
      <p:sp>
        <p:nvSpPr>
          <p:cNvPr id="80900" name="Rectangle 4"/>
          <p:cNvSpPr>
            <a:spLocks noGrp="1" noChangeArrowheads="1"/>
          </p:cNvSpPr>
          <p:nvPr>
            <p:ph type="title"/>
          </p:nvPr>
        </p:nvSpPr>
        <p:spPr bwMode="auto">
          <a:xfrm>
            <a:off x="0" y="0"/>
            <a:ext cx="8743950" cy="114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25000"/>
              </a:spcBef>
            </a:pPr>
            <a:r>
              <a:rPr lang="en-US" altLang="en-US" sz="3600" dirty="0" smtClean="0">
                <a:solidFill>
                  <a:schemeClr val="tx1"/>
                </a:solidFill>
                <a:effectLst/>
              </a:rPr>
              <a:t>Lift Thickness based on Nominal Maximum Aggregate Size (NMAS)</a:t>
            </a:r>
          </a:p>
        </p:txBody>
      </p:sp>
    </p:spTree>
    <p:extLst>
      <p:ext uri="{BB962C8B-B14F-4D97-AF65-F5344CB8AC3E}">
        <p14:creationId xmlns:p14="http://schemas.microsoft.com/office/powerpoint/2010/main" val="377089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Grp="1" noChangeArrowheads="1"/>
          </p:cNvSpPr>
          <p:nvPr>
            <p:ph type="title"/>
          </p:nvPr>
        </p:nvSpPr>
        <p:spPr bwMode="auto">
          <a:xfrm>
            <a:off x="19515" y="37171"/>
            <a:ext cx="8743950" cy="114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spcBef>
                <a:spcPct val="25000"/>
              </a:spcBef>
            </a:pPr>
            <a:r>
              <a:rPr lang="en-US" altLang="en-US" sz="3600" dirty="0" smtClean="0">
                <a:solidFill>
                  <a:schemeClr val="tx1"/>
                </a:solidFill>
                <a:effectLst/>
              </a:rPr>
              <a:t>NMAS</a:t>
            </a: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676400"/>
            <a:ext cx="7361634"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25" name="Oval 2"/>
          <p:cNvSpPr>
            <a:spLocks noChangeArrowheads="1"/>
          </p:cNvSpPr>
          <p:nvPr/>
        </p:nvSpPr>
        <p:spPr bwMode="auto">
          <a:xfrm rot="5400000">
            <a:off x="5759766" y="3359823"/>
            <a:ext cx="381001" cy="824151"/>
          </a:xfrm>
          <a:prstGeom prst="ellipse">
            <a:avLst/>
          </a:prstGeom>
          <a:noFill/>
          <a:ln w="38100" algn="ctr">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square">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endParaRPr lang="en-US" altLang="en-US" sz="1800">
              <a:solidFill>
                <a:srgbClr val="FF9900"/>
              </a:solidFill>
            </a:endParaRPr>
          </a:p>
        </p:txBody>
      </p:sp>
      <p:sp>
        <p:nvSpPr>
          <p:cNvPr id="81926" name="TextBox 3"/>
          <p:cNvSpPr txBox="1">
            <a:spLocks noChangeArrowheads="1"/>
          </p:cNvSpPr>
          <p:nvPr/>
        </p:nvSpPr>
        <p:spPr bwMode="auto">
          <a:xfrm>
            <a:off x="1409700" y="5486400"/>
            <a:ext cx="736163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a:spcBef>
                <a:spcPct val="0"/>
              </a:spcBef>
              <a:buClrTx/>
              <a:buSzTx/>
              <a:buFontTx/>
              <a:buNone/>
            </a:pPr>
            <a:r>
              <a:rPr lang="en-US" altLang="en-US" sz="2400">
                <a:solidFill>
                  <a:srgbClr val="FFFF00"/>
                </a:solidFill>
              </a:rPr>
              <a:t>Ex:  4C mix – NMAS is ½”</a:t>
            </a:r>
          </a:p>
        </p:txBody>
      </p:sp>
    </p:spTree>
    <p:extLst>
      <p:ext uri="{BB962C8B-B14F-4D97-AF65-F5344CB8AC3E}">
        <p14:creationId xmlns:p14="http://schemas.microsoft.com/office/powerpoint/2010/main" val="3160920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bwMode="auto">
          <a:xfrm>
            <a:off x="929" y="-26020"/>
            <a:ext cx="87439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sz="3600" dirty="0" smtClean="0">
                <a:solidFill>
                  <a:schemeClr val="tx1"/>
                </a:solidFill>
              </a:rPr>
              <a:t>Local Agency Programs</a:t>
            </a:r>
            <a:br>
              <a:rPr lang="en-US" sz="3600" dirty="0" smtClean="0">
                <a:solidFill>
                  <a:schemeClr val="tx1"/>
                </a:solidFill>
              </a:rPr>
            </a:br>
            <a:r>
              <a:rPr lang="en-US" sz="3600" dirty="0" smtClean="0">
                <a:solidFill>
                  <a:schemeClr val="tx1"/>
                </a:solidFill>
              </a:rPr>
              <a:t>HMA Selection Guidelines</a:t>
            </a:r>
          </a:p>
        </p:txBody>
      </p:sp>
      <p:graphicFrame>
        <p:nvGraphicFramePr>
          <p:cNvPr id="311411" name="Group 115"/>
          <p:cNvGraphicFramePr>
            <a:graphicFrameLocks noGrp="1"/>
          </p:cNvGraphicFramePr>
          <p:nvPr>
            <p:extLst>
              <p:ext uri="{D42A27DB-BD31-4B8C-83A1-F6EECF244321}">
                <p14:modId xmlns:p14="http://schemas.microsoft.com/office/powerpoint/2010/main" val="1741496204"/>
              </p:ext>
            </p:extLst>
          </p:nvPr>
        </p:nvGraphicFramePr>
        <p:xfrm>
          <a:off x="257175" y="2362200"/>
          <a:ext cx="9686925" cy="2286001"/>
        </p:xfrm>
        <a:graphic>
          <a:graphicData uri="http://schemas.openxmlformats.org/drawingml/2006/table">
            <a:tbl>
              <a:tblPr/>
              <a:tblGrid>
                <a:gridCol w="1076921"/>
                <a:gridCol w="1075134"/>
                <a:gridCol w="1076920"/>
                <a:gridCol w="1076921"/>
                <a:gridCol w="1075134"/>
                <a:gridCol w="1076920"/>
                <a:gridCol w="1076921"/>
                <a:gridCol w="1075134"/>
                <a:gridCol w="1076920"/>
              </a:tblGrid>
              <a:tr h="371475">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Mixture</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Type</a:t>
                      </a:r>
                    </a:p>
                  </a:txBody>
                  <a:tcPr marL="102870" marR="1028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Marshall Mixture</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Superpave Mixture</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31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36A</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13A</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2C</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3C</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4C</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3E_</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4E_</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5E_</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Min.</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#/syd</a:t>
                      </a:r>
                    </a:p>
                  </a:txBody>
                  <a:tcPr marL="102870" marR="1028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110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165</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350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220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165</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330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220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165</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Max.</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#/syd</a:t>
                      </a:r>
                    </a:p>
                  </a:txBody>
                  <a:tcPr marL="102870" marR="1028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165</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275</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500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330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275</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410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275</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220</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92" name="Rectangle 136"/>
          <p:cNvSpPr>
            <a:spLocks noGrp="1" noChangeArrowheads="1"/>
          </p:cNvSpPr>
          <p:nvPr>
            <p:ph type="body" idx="1"/>
          </p:nvPr>
        </p:nvSpPr>
        <p:spPr>
          <a:xfrm>
            <a:off x="771525" y="4876800"/>
            <a:ext cx="8743950" cy="762000"/>
          </a:xfrm>
          <a:noFill/>
        </p:spPr>
        <p:txBody>
          <a:bodyPr/>
          <a:lstStyle/>
          <a:p>
            <a:pPr eaLnBrk="1" hangingPunct="1">
              <a:buFont typeface="Wingdings" pitchFamily="2" charset="2"/>
              <a:buNone/>
            </a:pPr>
            <a:r>
              <a:rPr lang="en-US" altLang="en-US" sz="1800" smtClean="0"/>
              <a:t>Note:  Application Rate of 110#/syd. Per 1 inch Thickness</a:t>
            </a:r>
          </a:p>
        </p:txBody>
      </p:sp>
    </p:spTree>
    <p:extLst>
      <p:ext uri="{BB962C8B-B14F-4D97-AF65-F5344CB8AC3E}">
        <p14:creationId xmlns:p14="http://schemas.microsoft.com/office/powerpoint/2010/main" val="683917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800100" y="1752600"/>
            <a:ext cx="8743950" cy="3810000"/>
          </a:xfrm>
        </p:spPr>
        <p:txBody>
          <a:bodyPr/>
          <a:lstStyle/>
          <a:p>
            <a:pPr eaLnBrk="1" hangingPunct="1">
              <a:lnSpc>
                <a:spcPct val="125000"/>
              </a:lnSpc>
            </a:pPr>
            <a:r>
              <a:rPr lang="en-US" altLang="en-US" dirty="0" smtClean="0"/>
              <a:t>In-place Density is Critical</a:t>
            </a:r>
          </a:p>
          <a:p>
            <a:pPr lvl="1" eaLnBrk="1" hangingPunct="1">
              <a:lnSpc>
                <a:spcPct val="125000"/>
              </a:lnSpc>
            </a:pPr>
            <a:r>
              <a:rPr lang="en-US" altLang="en-US" dirty="0" smtClean="0"/>
              <a:t>Initial In-place Air Voids </a:t>
            </a:r>
            <a:r>
              <a:rPr lang="en-US" altLang="en-US" dirty="0" smtClean="0">
                <a:cs typeface="Times New Roman" pitchFamily="18" charset="0"/>
              </a:rPr>
              <a:t>&lt;8%</a:t>
            </a:r>
          </a:p>
          <a:p>
            <a:pPr eaLnBrk="1" hangingPunct="1">
              <a:lnSpc>
                <a:spcPct val="125000"/>
              </a:lnSpc>
              <a:buFont typeface="Wingdings" pitchFamily="2" charset="2"/>
              <a:buNone/>
            </a:pPr>
            <a:endParaRPr lang="en-US" altLang="en-US" sz="1800" dirty="0" smtClean="0">
              <a:cs typeface="Times New Roman" pitchFamily="18" charset="0"/>
            </a:endParaRPr>
          </a:p>
          <a:p>
            <a:pPr eaLnBrk="1" hangingPunct="1">
              <a:lnSpc>
                <a:spcPct val="125000"/>
              </a:lnSpc>
            </a:pPr>
            <a:r>
              <a:rPr lang="en-US" altLang="en-US" dirty="0" smtClean="0">
                <a:cs typeface="Times New Roman" pitchFamily="18" charset="0"/>
              </a:rPr>
              <a:t>Lift Thickness Affects Compaction</a:t>
            </a:r>
          </a:p>
          <a:p>
            <a:pPr lvl="1" eaLnBrk="1" hangingPunct="1">
              <a:lnSpc>
                <a:spcPct val="125000"/>
              </a:lnSpc>
            </a:pPr>
            <a:r>
              <a:rPr lang="en-US" altLang="en-US" dirty="0" smtClean="0">
                <a:cs typeface="Times New Roman" pitchFamily="18" charset="0"/>
              </a:rPr>
              <a:t>Consolidation “Room”</a:t>
            </a:r>
          </a:p>
          <a:p>
            <a:pPr lvl="1" eaLnBrk="1" hangingPunct="1">
              <a:lnSpc>
                <a:spcPct val="125000"/>
              </a:lnSpc>
            </a:pPr>
            <a:r>
              <a:rPr lang="en-US" altLang="en-US" dirty="0" smtClean="0">
                <a:cs typeface="Times New Roman" pitchFamily="18" charset="0"/>
              </a:rPr>
              <a:t>Cooling Rate</a:t>
            </a:r>
          </a:p>
        </p:txBody>
      </p:sp>
      <p:sp>
        <p:nvSpPr>
          <p:cNvPr id="83971" name="Text Box 3"/>
          <p:cNvSpPr txBox="1">
            <a:spLocks noChangeArrowheads="1"/>
          </p:cNvSpPr>
          <p:nvPr/>
        </p:nvSpPr>
        <p:spPr bwMode="auto">
          <a:xfrm>
            <a:off x="1457325" y="1295400"/>
            <a:ext cx="7543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buClrTx/>
              <a:buSzTx/>
              <a:buFontTx/>
              <a:buNone/>
            </a:pPr>
            <a:endParaRPr lang="en-US" altLang="en-US">
              <a:solidFill>
                <a:srgbClr val="FF9900"/>
              </a:solidFill>
              <a:latin typeface="Comic Sans MS" pitchFamily="66" charset="0"/>
            </a:endParaRPr>
          </a:p>
        </p:txBody>
      </p:sp>
      <p:sp>
        <p:nvSpPr>
          <p:cNvPr id="83972" name="Rectangle 4"/>
          <p:cNvSpPr>
            <a:spLocks noGrp="1" noChangeArrowheads="1"/>
          </p:cNvSpPr>
          <p:nvPr>
            <p:ph type="title"/>
          </p:nvPr>
        </p:nvSpPr>
        <p:spPr bwMode="auto">
          <a:xfrm>
            <a:off x="0" y="3717"/>
            <a:ext cx="8743950" cy="99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spcBef>
                <a:spcPct val="25000"/>
              </a:spcBef>
            </a:pPr>
            <a:r>
              <a:rPr lang="en-US" altLang="en-US" sz="3600" dirty="0" smtClean="0">
                <a:solidFill>
                  <a:schemeClr val="tx1"/>
                </a:solidFill>
                <a:effectLst/>
              </a:rPr>
              <a:t>Lift Thickness vs. Performance</a:t>
            </a:r>
          </a:p>
        </p:txBody>
      </p:sp>
    </p:spTree>
    <p:extLst>
      <p:ext uri="{BB962C8B-B14F-4D97-AF65-F5344CB8AC3E}">
        <p14:creationId xmlns:p14="http://schemas.microsoft.com/office/powerpoint/2010/main" val="3054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1"/>
            <a:ext cx="8572500" cy="1139825"/>
          </a:xfrm>
          <a:extLst>
            <a:ext uri="{909E8E84-426E-40DD-AFC4-6F175D3DCCD1}">
              <a14:hiddenFill xmlns:a14="http://schemas.microsoft.com/office/drawing/2010/main">
                <a:solidFill>
                  <a:schemeClr val="bg1">
                    <a:alpha val="74901"/>
                  </a:schemeClr>
                </a:solidFill>
              </a14:hiddenFill>
            </a:ext>
          </a:extLst>
        </p:spPr>
        <p:txBody>
          <a:bodyPr lIns="91440" tIns="45720" rIns="91440" bIns="45720"/>
          <a:lstStyle/>
          <a:p>
            <a:pPr eaLnBrk="1" hangingPunct="1"/>
            <a:r>
              <a:rPr lang="en-US" sz="4000" dirty="0" smtClean="0"/>
              <a:t>Why Recycle RAP into HMA?</a:t>
            </a:r>
          </a:p>
        </p:txBody>
      </p:sp>
      <p:sp>
        <p:nvSpPr>
          <p:cNvPr id="3" name="Content Placeholder 2"/>
          <p:cNvSpPr>
            <a:spLocks noGrp="1"/>
          </p:cNvSpPr>
          <p:nvPr>
            <p:ph idx="4294967295"/>
          </p:nvPr>
        </p:nvSpPr>
        <p:spPr>
          <a:xfrm>
            <a:off x="792164" y="1600202"/>
            <a:ext cx="8694737" cy="4530725"/>
          </a:xfrm>
          <a:extLst>
            <a:ext uri="{909E8E84-426E-40DD-AFC4-6F175D3DCCD1}">
              <a14:hiddenFill xmlns:a14="http://schemas.microsoft.com/office/drawing/2010/main">
                <a:solidFill>
                  <a:schemeClr val="bg1">
                    <a:alpha val="75000"/>
                  </a:schemeClr>
                </a:solidFill>
              </a14:hiddenFill>
            </a:ext>
          </a:extLst>
        </p:spPr>
        <p:txBody>
          <a:bodyPr lIns="91440" tIns="45720" rIns="91440" bIns="45720"/>
          <a:lstStyle/>
          <a:p>
            <a:pPr eaLnBrk="1" hangingPunct="1">
              <a:defRPr/>
            </a:pPr>
            <a:r>
              <a:rPr lang="en-US" b="1" dirty="0" smtClean="0"/>
              <a:t>Best and Highest use</a:t>
            </a:r>
          </a:p>
          <a:p>
            <a:pPr eaLnBrk="1" hangingPunct="1">
              <a:defRPr/>
            </a:pPr>
            <a:r>
              <a:rPr lang="en-US" b="1" dirty="0" smtClean="0"/>
              <a:t>Same or better performance as virgin mix</a:t>
            </a:r>
          </a:p>
          <a:p>
            <a:pPr eaLnBrk="1" hangingPunct="1">
              <a:defRPr/>
            </a:pPr>
            <a:r>
              <a:rPr lang="en-US" b="1" dirty="0" smtClean="0"/>
              <a:t>Reduces demand for new materials</a:t>
            </a:r>
          </a:p>
          <a:p>
            <a:pPr eaLnBrk="1" hangingPunct="1">
              <a:defRPr/>
            </a:pPr>
            <a:r>
              <a:rPr lang="en-US" b="1" dirty="0" smtClean="0"/>
              <a:t>Reduces carbon footprint</a:t>
            </a:r>
          </a:p>
          <a:p>
            <a:pPr eaLnBrk="1" hangingPunct="1">
              <a:defRPr/>
            </a:pPr>
            <a:r>
              <a:rPr lang="en-US" b="1" dirty="0" smtClean="0"/>
              <a:t>Contains valuable materials</a:t>
            </a:r>
          </a:p>
          <a:p>
            <a:pPr eaLnBrk="1" hangingPunct="1">
              <a:defRPr/>
            </a:pPr>
            <a:r>
              <a:rPr lang="en-US" b="1" dirty="0" smtClean="0"/>
              <a:t>Save  $  </a:t>
            </a:r>
            <a:endParaRPr lang="en-US" b="1" dirty="0"/>
          </a:p>
          <a:p>
            <a:pPr marL="0" indent="0" eaLnBrk="1" hangingPunct="1">
              <a:buNone/>
              <a:defRPr/>
            </a:pPr>
            <a:endParaRPr lang="en-US" b="1" dirty="0" smtClean="0"/>
          </a:p>
        </p:txBody>
      </p:sp>
    </p:spTree>
    <p:extLst>
      <p:ext uri="{BB962C8B-B14F-4D97-AF65-F5344CB8AC3E}">
        <p14:creationId xmlns:p14="http://schemas.microsoft.com/office/powerpoint/2010/main" val="9210219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1"/>
            <a:ext cx="8572500" cy="1139825"/>
          </a:xfrm>
          <a:extLst>
            <a:ext uri="{909E8E84-426E-40DD-AFC4-6F175D3DCCD1}">
              <a14:hiddenFill xmlns:a14="http://schemas.microsoft.com/office/drawing/2010/main">
                <a:solidFill>
                  <a:schemeClr val="bg1">
                    <a:alpha val="74901"/>
                  </a:schemeClr>
                </a:solidFill>
              </a14:hiddenFill>
            </a:ext>
          </a:extLst>
        </p:spPr>
        <p:txBody>
          <a:bodyPr lIns="91440" tIns="45720" rIns="91440" bIns="45720"/>
          <a:lstStyle/>
          <a:p>
            <a:pPr eaLnBrk="1" hangingPunct="1"/>
            <a:r>
              <a:rPr lang="en-US" sz="4000" dirty="0" smtClean="0"/>
              <a:t>Why Recycle RAP into HMA?</a:t>
            </a:r>
          </a:p>
        </p:txBody>
      </p:sp>
      <p:sp>
        <p:nvSpPr>
          <p:cNvPr id="3" name="Content Placeholder 2"/>
          <p:cNvSpPr>
            <a:spLocks noGrp="1"/>
          </p:cNvSpPr>
          <p:nvPr>
            <p:ph idx="4294967295"/>
          </p:nvPr>
        </p:nvSpPr>
        <p:spPr>
          <a:xfrm>
            <a:off x="792164" y="1371600"/>
            <a:ext cx="8694737" cy="4530725"/>
          </a:xfrm>
          <a:extLst>
            <a:ext uri="{909E8E84-426E-40DD-AFC4-6F175D3DCCD1}">
              <a14:hiddenFill xmlns:a14="http://schemas.microsoft.com/office/drawing/2010/main">
                <a:solidFill>
                  <a:schemeClr val="bg1">
                    <a:alpha val="75000"/>
                  </a:schemeClr>
                </a:solidFill>
              </a14:hiddenFill>
            </a:ext>
          </a:extLst>
        </p:spPr>
        <p:txBody>
          <a:bodyPr lIns="91440" tIns="45720" rIns="91440" bIns="45720"/>
          <a:lstStyle/>
          <a:p>
            <a:pPr eaLnBrk="1" hangingPunct="1">
              <a:defRPr/>
            </a:pPr>
            <a:endParaRPr lang="en-US" b="1" dirty="0" smtClean="0">
              <a:effectLst>
                <a:outerShdw blurRad="38100" dist="38100" dir="2700000" algn="tl">
                  <a:srgbClr val="000000"/>
                </a:outerShdw>
              </a:effectLst>
            </a:endParaRPr>
          </a:p>
          <a:p>
            <a:pPr eaLnBrk="1" hangingPunct="1">
              <a:defRPr/>
            </a:pPr>
            <a:r>
              <a:rPr lang="en-US" b="1" dirty="0" smtClean="0">
                <a:effectLst>
                  <a:outerShdw blurRad="38100" dist="38100" dir="2700000" algn="tl">
                    <a:srgbClr val="000000"/>
                  </a:outerShdw>
                </a:effectLst>
              </a:rPr>
              <a:t> RAP contains valuable materials : </a:t>
            </a:r>
          </a:p>
          <a:p>
            <a:pPr eaLnBrk="1" hangingPunct="1">
              <a:defRPr/>
            </a:pPr>
            <a:endParaRPr lang="en-US" b="1" dirty="0" smtClean="0">
              <a:effectLst>
                <a:outerShdw blurRad="38100" dist="38100" dir="2700000" algn="tl">
                  <a:srgbClr val="000000"/>
                </a:outerShdw>
              </a:effectLst>
            </a:endParaRPr>
          </a:p>
          <a:p>
            <a:pPr lvl="1" eaLnBrk="1" hangingPunct="1">
              <a:buClr>
                <a:schemeClr val="hlink"/>
              </a:buClr>
              <a:buSzPct val="80000"/>
              <a:buFont typeface="Wingdings" pitchFamily="2" charset="2"/>
              <a:buChar char="t"/>
              <a:defRPr/>
            </a:pPr>
            <a:r>
              <a:rPr lang="en-US" b="1" dirty="0" smtClean="0">
                <a:effectLst>
                  <a:outerShdw blurRad="38100" dist="38100" dir="2700000" algn="tl">
                    <a:srgbClr val="000000"/>
                  </a:outerShdw>
                </a:effectLst>
              </a:rPr>
              <a:t>Aggregate ~ 94% @ $10/ton</a:t>
            </a:r>
          </a:p>
          <a:p>
            <a:pPr lvl="1" eaLnBrk="1" hangingPunct="1">
              <a:buClr>
                <a:schemeClr val="hlink"/>
              </a:buClr>
              <a:buSzPct val="80000"/>
              <a:buFont typeface="Wingdings" pitchFamily="2" charset="2"/>
              <a:buChar char="t"/>
              <a:defRPr/>
            </a:pPr>
            <a:endParaRPr lang="en-US" b="1" dirty="0" smtClean="0">
              <a:effectLst>
                <a:outerShdw blurRad="38100" dist="38100" dir="2700000" algn="tl">
                  <a:srgbClr val="000000"/>
                </a:outerShdw>
              </a:effectLst>
            </a:endParaRPr>
          </a:p>
          <a:p>
            <a:pPr lvl="1" eaLnBrk="1" hangingPunct="1">
              <a:buClr>
                <a:schemeClr val="hlink"/>
              </a:buClr>
              <a:buSzPct val="80000"/>
              <a:buFont typeface="Wingdings" pitchFamily="2" charset="2"/>
              <a:buChar char="t"/>
              <a:defRPr/>
            </a:pPr>
            <a:r>
              <a:rPr lang="en-US" b="1" dirty="0" smtClean="0">
                <a:effectLst>
                  <a:outerShdw blurRad="38100" dist="38100" dir="2700000" algn="tl">
                    <a:srgbClr val="000000"/>
                  </a:outerShdw>
                </a:effectLst>
              </a:rPr>
              <a:t>Asphalt ~ 6% @ $585/ton</a:t>
            </a:r>
          </a:p>
          <a:p>
            <a:pPr lvl="1" eaLnBrk="1" hangingPunct="1">
              <a:buClr>
                <a:schemeClr val="hlink"/>
              </a:buClr>
              <a:buSzPct val="80000"/>
              <a:buFont typeface="Wingdings" pitchFamily="2" charset="2"/>
              <a:buChar char="t"/>
              <a:defRPr/>
            </a:pPr>
            <a:endParaRPr lang="en-US" b="1" dirty="0" smtClean="0">
              <a:effectLst>
                <a:outerShdw blurRad="38100" dist="38100" dir="2700000" algn="tl">
                  <a:srgbClr val="000000"/>
                </a:outerShdw>
              </a:effectLst>
            </a:endParaRPr>
          </a:p>
          <a:p>
            <a:pPr lvl="1" eaLnBrk="1" hangingPunct="1">
              <a:buClr>
                <a:schemeClr val="hlink"/>
              </a:buClr>
              <a:buSzPct val="80000"/>
              <a:buFont typeface="Wingdings" pitchFamily="2" charset="2"/>
              <a:buChar char="t"/>
              <a:defRPr/>
            </a:pPr>
            <a:r>
              <a:rPr lang="en-US" b="1" dirty="0" smtClean="0">
                <a:effectLst>
                  <a:outerShdw blurRad="38100" dist="38100" dir="2700000" algn="tl">
                    <a:srgbClr val="000000"/>
                  </a:outerShdw>
                </a:effectLst>
              </a:rPr>
              <a:t>Value  =  $44.50 /ton (minus processing)</a:t>
            </a:r>
          </a:p>
        </p:txBody>
      </p:sp>
    </p:spTree>
    <p:extLst>
      <p:ext uri="{BB962C8B-B14F-4D97-AF65-F5344CB8AC3E}">
        <p14:creationId xmlns:p14="http://schemas.microsoft.com/office/powerpoint/2010/main" val="8136171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57699917"/>
              </p:ext>
            </p:extLst>
          </p:nvPr>
        </p:nvGraphicFramePr>
        <p:xfrm>
          <a:off x="958850" y="3089277"/>
          <a:ext cx="8139114" cy="2987411"/>
        </p:xfrm>
        <a:graphic>
          <a:graphicData uri="http://schemas.openxmlformats.org/drawingml/2006/table">
            <a:tbl>
              <a:tblPr firstRow="1" bandRow="1">
                <a:tableStyleId>{21E4AEA4-8DFA-4A89-87EB-49C32662AFE0}</a:tableStyleId>
              </a:tblPr>
              <a:tblGrid>
                <a:gridCol w="1691573"/>
                <a:gridCol w="2086396"/>
                <a:gridCol w="2158840"/>
                <a:gridCol w="2202305"/>
              </a:tblGrid>
              <a:tr h="426773">
                <a:tc>
                  <a:txBody>
                    <a:bodyPr/>
                    <a:lstStyle/>
                    <a:p>
                      <a:r>
                        <a:rPr lang="en-US" sz="2200" dirty="0" smtClean="0"/>
                        <a:t>Material</a:t>
                      </a:r>
                      <a:endParaRPr lang="en-US" sz="2200" dirty="0"/>
                    </a:p>
                  </a:txBody>
                  <a:tcPr marL="102871" marR="102871" marT="45726" marB="45726"/>
                </a:tc>
                <a:tc>
                  <a:txBody>
                    <a:bodyPr/>
                    <a:lstStyle/>
                    <a:p>
                      <a:pPr algn="ctr"/>
                      <a:r>
                        <a:rPr lang="en-US" sz="2200" dirty="0" smtClean="0"/>
                        <a:t>0%</a:t>
                      </a:r>
                      <a:r>
                        <a:rPr lang="en-US" sz="2200" baseline="0" dirty="0" smtClean="0"/>
                        <a:t> RAP</a:t>
                      </a:r>
                      <a:endParaRPr lang="en-US" sz="2200" dirty="0"/>
                    </a:p>
                  </a:txBody>
                  <a:tcPr marL="102871" marR="102871" marT="45726" marB="45726"/>
                </a:tc>
                <a:tc>
                  <a:txBody>
                    <a:bodyPr/>
                    <a:lstStyle/>
                    <a:p>
                      <a:pPr algn="ctr"/>
                      <a:r>
                        <a:rPr lang="en-US" sz="2200" dirty="0" smtClean="0"/>
                        <a:t>17% RAP</a:t>
                      </a:r>
                      <a:endParaRPr lang="en-US" sz="2200" dirty="0"/>
                    </a:p>
                  </a:txBody>
                  <a:tcPr marL="102871" marR="102871" marT="45726" marB="45726"/>
                </a:tc>
                <a:tc>
                  <a:txBody>
                    <a:bodyPr/>
                    <a:lstStyle/>
                    <a:p>
                      <a:pPr algn="ctr"/>
                      <a:r>
                        <a:rPr lang="en-US" sz="2200" dirty="0" smtClean="0"/>
                        <a:t>27% RAP</a:t>
                      </a:r>
                      <a:endParaRPr lang="en-US" sz="2200" dirty="0"/>
                    </a:p>
                  </a:txBody>
                  <a:tcPr marL="102871" marR="102871" marT="45726" marB="45726"/>
                </a:tc>
              </a:tr>
              <a:tr h="426773">
                <a:tc>
                  <a:txBody>
                    <a:bodyPr/>
                    <a:lstStyle/>
                    <a:p>
                      <a:r>
                        <a:rPr lang="en-US" sz="2200" dirty="0" smtClean="0">
                          <a:solidFill>
                            <a:schemeClr val="tx2"/>
                          </a:solidFill>
                        </a:rPr>
                        <a:t>Aggregate</a:t>
                      </a: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$9.40</a:t>
                      </a: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$7.70</a:t>
                      </a: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$6.70</a:t>
                      </a:r>
                      <a:endParaRPr lang="en-US" sz="2200" dirty="0">
                        <a:solidFill>
                          <a:schemeClr val="tx2"/>
                        </a:solidFill>
                      </a:endParaRPr>
                    </a:p>
                  </a:txBody>
                  <a:tcPr marL="102871" marR="102871" marT="45726" marB="45726"/>
                </a:tc>
              </a:tr>
              <a:tr h="426773">
                <a:tc>
                  <a:txBody>
                    <a:bodyPr/>
                    <a:lstStyle/>
                    <a:p>
                      <a:r>
                        <a:rPr lang="en-US" sz="2200" dirty="0" smtClean="0">
                          <a:solidFill>
                            <a:schemeClr val="tx2"/>
                          </a:solidFill>
                        </a:rPr>
                        <a:t>Asphalt</a:t>
                      </a: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$35.10</a:t>
                      </a: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$29.13</a:t>
                      </a: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$25.62</a:t>
                      </a:r>
                      <a:endParaRPr lang="en-US" sz="2200" dirty="0">
                        <a:solidFill>
                          <a:schemeClr val="tx2"/>
                        </a:solidFill>
                      </a:endParaRPr>
                    </a:p>
                  </a:txBody>
                  <a:tcPr marL="102871" marR="102871" marT="45726" marB="45726"/>
                </a:tc>
              </a:tr>
              <a:tr h="426773">
                <a:tc>
                  <a:txBody>
                    <a:bodyPr/>
                    <a:lstStyle/>
                    <a:p>
                      <a:r>
                        <a:rPr lang="en-US" sz="2200" dirty="0" smtClean="0">
                          <a:solidFill>
                            <a:schemeClr val="tx2"/>
                          </a:solidFill>
                        </a:rPr>
                        <a:t>RAP</a:t>
                      </a:r>
                      <a:endParaRPr lang="en-US" sz="2200" dirty="0">
                        <a:solidFill>
                          <a:schemeClr val="tx2"/>
                        </a:solidFill>
                      </a:endParaRPr>
                    </a:p>
                  </a:txBody>
                  <a:tcPr marL="102871" marR="102871" marT="45726" marB="45726"/>
                </a:tc>
                <a:tc>
                  <a:txBody>
                    <a:bodyPr/>
                    <a:lstStyle/>
                    <a:p>
                      <a:pPr algn="ct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$1.53</a:t>
                      </a: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$2.43</a:t>
                      </a:r>
                      <a:endParaRPr lang="en-US" sz="2200" dirty="0">
                        <a:solidFill>
                          <a:schemeClr val="tx2"/>
                        </a:solidFill>
                      </a:endParaRPr>
                    </a:p>
                  </a:txBody>
                  <a:tcPr marL="102871" marR="102871" marT="45726" marB="45726"/>
                </a:tc>
              </a:tr>
              <a:tr h="426773">
                <a:tc>
                  <a:txBody>
                    <a:bodyPr/>
                    <a:lstStyle/>
                    <a:p>
                      <a:r>
                        <a:rPr lang="en-US" sz="2200" dirty="0" smtClean="0">
                          <a:solidFill>
                            <a:schemeClr val="tx2"/>
                          </a:solidFill>
                        </a:rPr>
                        <a:t>Total</a:t>
                      </a:r>
                      <a:endParaRPr lang="en-US" sz="2200" dirty="0">
                        <a:solidFill>
                          <a:schemeClr val="tx2"/>
                        </a:solidFill>
                      </a:endParaRPr>
                    </a:p>
                  </a:txBody>
                  <a:tcPr marL="102871" marR="102871"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2"/>
                          </a:solidFill>
                        </a:rPr>
                        <a:t>$44.50</a:t>
                      </a:r>
                    </a:p>
                  </a:txBody>
                  <a:tcPr marL="102871" marR="102871" marT="45726" marB="45726"/>
                </a:tc>
                <a:tc>
                  <a:txBody>
                    <a:bodyPr/>
                    <a:lstStyle/>
                    <a:p>
                      <a:pPr algn="ctr"/>
                      <a:r>
                        <a:rPr lang="en-US" sz="2200" dirty="0" smtClean="0">
                          <a:solidFill>
                            <a:schemeClr val="tx2"/>
                          </a:solidFill>
                        </a:rPr>
                        <a:t>$38.36</a:t>
                      </a:r>
                      <a:endParaRPr lang="en-US" sz="2200" dirty="0">
                        <a:solidFill>
                          <a:schemeClr val="tx2"/>
                        </a:solidFill>
                      </a:endParaRPr>
                    </a:p>
                  </a:txBody>
                  <a:tcPr marL="102871" marR="102871" marT="45726" marB="45726"/>
                </a:tc>
                <a:tc>
                  <a:txBody>
                    <a:bodyPr/>
                    <a:lstStyle/>
                    <a:p>
                      <a:pPr algn="ctr"/>
                      <a:r>
                        <a:rPr lang="en-US" sz="2200" dirty="0" smtClean="0">
                          <a:solidFill>
                            <a:schemeClr val="tx2"/>
                          </a:solidFill>
                        </a:rPr>
                        <a:t>$34.75</a:t>
                      </a:r>
                      <a:endParaRPr lang="en-US" sz="2200" dirty="0">
                        <a:solidFill>
                          <a:schemeClr val="tx2"/>
                        </a:solidFill>
                      </a:endParaRPr>
                    </a:p>
                  </a:txBody>
                  <a:tcPr marL="102871" marR="102871" marT="45726" marB="45726"/>
                </a:tc>
              </a:tr>
              <a:tr h="426773">
                <a:tc>
                  <a:txBody>
                    <a:bodyPr/>
                    <a:lstStyle/>
                    <a:p>
                      <a:r>
                        <a:rPr lang="en-US" sz="2200" dirty="0" smtClean="0">
                          <a:solidFill>
                            <a:schemeClr val="tx2"/>
                          </a:solidFill>
                        </a:rPr>
                        <a:t>$ Savings</a:t>
                      </a:r>
                      <a:endParaRPr lang="en-US" sz="2200" dirty="0">
                        <a:solidFill>
                          <a:schemeClr val="tx2"/>
                        </a:solidFill>
                      </a:endParaRPr>
                    </a:p>
                  </a:txBody>
                  <a:tcPr marL="102871" marR="102871" marT="45726" marB="45726"/>
                </a:tc>
                <a:tc>
                  <a:txBody>
                    <a:bodyPr/>
                    <a:lstStyle/>
                    <a:p>
                      <a:pPr algn="ctr"/>
                      <a:endParaRPr lang="en-US" sz="2200" dirty="0">
                        <a:solidFill>
                          <a:schemeClr val="tx2"/>
                        </a:solidFill>
                      </a:endParaRPr>
                    </a:p>
                  </a:txBody>
                  <a:tcPr marL="102871" marR="102871" marT="45726" marB="45726"/>
                </a:tc>
                <a:tc>
                  <a:txBody>
                    <a:bodyPr/>
                    <a:lstStyle/>
                    <a:p>
                      <a:pPr algn="ctr"/>
                      <a:r>
                        <a:rPr lang="en-US" sz="2200" b="1" dirty="0" smtClean="0">
                          <a:solidFill>
                            <a:srgbClr val="FF0000"/>
                          </a:solidFill>
                        </a:rPr>
                        <a:t>$6.14</a:t>
                      </a:r>
                      <a:endParaRPr lang="en-US" sz="2200" b="1" dirty="0">
                        <a:solidFill>
                          <a:srgbClr val="FF0000"/>
                        </a:solidFill>
                      </a:endParaRPr>
                    </a:p>
                  </a:txBody>
                  <a:tcPr marL="102871" marR="102871" marT="45726" marB="45726"/>
                </a:tc>
                <a:tc>
                  <a:txBody>
                    <a:bodyPr/>
                    <a:lstStyle/>
                    <a:p>
                      <a:pPr algn="ctr"/>
                      <a:r>
                        <a:rPr lang="en-US" sz="2200" b="1" dirty="0" smtClean="0">
                          <a:solidFill>
                            <a:srgbClr val="FF0000"/>
                          </a:solidFill>
                        </a:rPr>
                        <a:t>$9.75</a:t>
                      </a:r>
                      <a:endParaRPr lang="en-US" sz="2200" b="1" dirty="0">
                        <a:solidFill>
                          <a:srgbClr val="FF0000"/>
                        </a:solidFill>
                      </a:endParaRPr>
                    </a:p>
                  </a:txBody>
                  <a:tcPr marL="102871" marR="102871" marT="45726" marB="45726"/>
                </a:tc>
              </a:tr>
              <a:tr h="426773">
                <a:tc>
                  <a:txBody>
                    <a:bodyPr/>
                    <a:lstStyle/>
                    <a:p>
                      <a:r>
                        <a:rPr lang="en-US" sz="2200" dirty="0" smtClean="0">
                          <a:solidFill>
                            <a:schemeClr val="tx2"/>
                          </a:solidFill>
                        </a:rPr>
                        <a:t>% Savings</a:t>
                      </a:r>
                      <a:endParaRPr lang="en-US" sz="2200" dirty="0">
                        <a:solidFill>
                          <a:schemeClr val="tx2"/>
                        </a:solidFill>
                      </a:endParaRPr>
                    </a:p>
                  </a:txBody>
                  <a:tcPr marL="102871" marR="102871" marT="45726" marB="45726"/>
                </a:tc>
                <a:tc>
                  <a:txBody>
                    <a:bodyPr/>
                    <a:lstStyle/>
                    <a:p>
                      <a:pPr algn="ctr"/>
                      <a:endParaRPr lang="en-US" sz="2200" dirty="0">
                        <a:solidFill>
                          <a:schemeClr val="tx2"/>
                        </a:solidFill>
                      </a:endParaRPr>
                    </a:p>
                  </a:txBody>
                  <a:tcPr marL="102871" marR="102871" marT="45726" marB="45726"/>
                </a:tc>
                <a:tc>
                  <a:txBody>
                    <a:bodyPr/>
                    <a:lstStyle/>
                    <a:p>
                      <a:pPr algn="ctr"/>
                      <a:r>
                        <a:rPr lang="en-US" sz="2200" b="1" dirty="0" smtClean="0">
                          <a:solidFill>
                            <a:srgbClr val="FF0000"/>
                          </a:solidFill>
                        </a:rPr>
                        <a:t>13.8%</a:t>
                      </a:r>
                      <a:endParaRPr lang="en-US" sz="2200" b="1" dirty="0">
                        <a:solidFill>
                          <a:srgbClr val="FF0000"/>
                        </a:solidFill>
                      </a:endParaRPr>
                    </a:p>
                  </a:txBody>
                  <a:tcPr marL="102871" marR="102871" marT="45726" marB="45726"/>
                </a:tc>
                <a:tc>
                  <a:txBody>
                    <a:bodyPr/>
                    <a:lstStyle/>
                    <a:p>
                      <a:pPr algn="ctr"/>
                      <a:r>
                        <a:rPr lang="en-US" sz="2200" b="1" dirty="0" smtClean="0">
                          <a:solidFill>
                            <a:srgbClr val="FF0000"/>
                          </a:solidFill>
                        </a:rPr>
                        <a:t>21.9%</a:t>
                      </a:r>
                      <a:endParaRPr lang="en-US" sz="2200" b="1" dirty="0">
                        <a:solidFill>
                          <a:srgbClr val="FF0000"/>
                        </a:solidFill>
                      </a:endParaRPr>
                    </a:p>
                  </a:txBody>
                  <a:tcPr marL="102871" marR="102871" marT="45726" marB="45726"/>
                </a:tc>
              </a:tr>
            </a:tbl>
          </a:graphicData>
        </a:graphic>
      </p:graphicFrame>
      <p:sp>
        <p:nvSpPr>
          <p:cNvPr id="11303" name="Title 2"/>
          <p:cNvSpPr>
            <a:spLocks noGrp="1"/>
          </p:cNvSpPr>
          <p:nvPr>
            <p:ph type="title"/>
          </p:nvPr>
        </p:nvSpPr>
        <p:spPr>
          <a:xfrm>
            <a:off x="0" y="11115"/>
            <a:ext cx="8648700" cy="1093787"/>
          </a:xfrm>
        </p:spPr>
        <p:txBody>
          <a:bodyPr/>
          <a:lstStyle/>
          <a:p>
            <a:pPr eaLnBrk="1" hangingPunct="1"/>
            <a:r>
              <a:rPr lang="en-US" sz="4000" dirty="0" smtClean="0"/>
              <a:t>Economics Savings Example</a:t>
            </a:r>
          </a:p>
        </p:txBody>
      </p:sp>
      <p:sp>
        <p:nvSpPr>
          <p:cNvPr id="6" name="Rectangle 3"/>
          <p:cNvSpPr txBox="1">
            <a:spLocks noChangeArrowheads="1"/>
          </p:cNvSpPr>
          <p:nvPr/>
        </p:nvSpPr>
        <p:spPr bwMode="auto">
          <a:xfrm>
            <a:off x="1709740" y="1104902"/>
            <a:ext cx="7748587" cy="1857375"/>
          </a:xfrm>
          <a:prstGeom prst="rect">
            <a:avLst/>
          </a:prstGeom>
          <a:noFill/>
          <a:ln w="9525">
            <a:noFill/>
            <a:miter lim="800000"/>
            <a:headEnd/>
            <a:tailEnd/>
          </a:ln>
        </p:spPr>
        <p:txBody>
          <a:bodyPr/>
          <a:lstStyle/>
          <a:p>
            <a:pPr marL="342900" indent="-342900" eaLnBrk="0" hangingPunct="0">
              <a:spcBef>
                <a:spcPct val="20000"/>
              </a:spcBef>
              <a:buClr>
                <a:srgbClr val="FF0000"/>
              </a:buClr>
              <a:buFontTx/>
              <a:buChar char="•"/>
              <a:defRPr/>
            </a:pPr>
            <a:r>
              <a:rPr lang="en-US" sz="2400" kern="0" dirty="0">
                <a:solidFill>
                  <a:schemeClr val="bg1"/>
                </a:solidFill>
                <a:latin typeface="+mn-lt"/>
              </a:rPr>
              <a:t>Aggregate: $</a:t>
            </a:r>
            <a:r>
              <a:rPr lang="en-US" sz="2400" kern="0" dirty="0" smtClean="0">
                <a:solidFill>
                  <a:schemeClr val="bg1"/>
                </a:solidFill>
                <a:latin typeface="+mn-lt"/>
              </a:rPr>
              <a:t>10.00/ton</a:t>
            </a:r>
            <a:endParaRPr lang="en-US" sz="2400" kern="0" dirty="0">
              <a:solidFill>
                <a:schemeClr val="bg1"/>
              </a:solidFill>
              <a:latin typeface="+mn-lt"/>
            </a:endParaRPr>
          </a:p>
          <a:p>
            <a:pPr marL="342900" indent="-342900" eaLnBrk="0" hangingPunct="0">
              <a:spcBef>
                <a:spcPct val="20000"/>
              </a:spcBef>
              <a:buClr>
                <a:srgbClr val="FF0000"/>
              </a:buClr>
              <a:buFontTx/>
              <a:buChar char="•"/>
              <a:defRPr/>
            </a:pPr>
            <a:r>
              <a:rPr lang="en-US" sz="2400" kern="0" dirty="0">
                <a:solidFill>
                  <a:schemeClr val="bg1"/>
                </a:solidFill>
                <a:latin typeface="+mn-lt"/>
              </a:rPr>
              <a:t>Asphalt: $</a:t>
            </a:r>
            <a:r>
              <a:rPr lang="en-US" sz="2400" kern="0" dirty="0" smtClean="0">
                <a:solidFill>
                  <a:schemeClr val="bg1"/>
                </a:solidFill>
                <a:latin typeface="+mn-lt"/>
              </a:rPr>
              <a:t>585.00/ton</a:t>
            </a:r>
            <a:endParaRPr lang="en-US" sz="2400" kern="0" dirty="0">
              <a:solidFill>
                <a:schemeClr val="bg1"/>
              </a:solidFill>
              <a:latin typeface="+mn-lt"/>
            </a:endParaRPr>
          </a:p>
          <a:p>
            <a:pPr marL="342900" indent="-342900" eaLnBrk="0" hangingPunct="0">
              <a:spcBef>
                <a:spcPct val="20000"/>
              </a:spcBef>
              <a:buClr>
                <a:srgbClr val="FF0000"/>
              </a:buClr>
              <a:buFontTx/>
              <a:buChar char="•"/>
              <a:defRPr/>
            </a:pPr>
            <a:r>
              <a:rPr lang="en-US" sz="2400" kern="0" dirty="0">
                <a:solidFill>
                  <a:schemeClr val="bg1"/>
                </a:solidFill>
                <a:latin typeface="+mn-lt"/>
              </a:rPr>
              <a:t>RAP: $9.00</a:t>
            </a:r>
          </a:p>
          <a:p>
            <a:pPr marL="342900" indent="-342900" eaLnBrk="0" hangingPunct="0">
              <a:spcBef>
                <a:spcPct val="20000"/>
              </a:spcBef>
              <a:buClr>
                <a:srgbClr val="FF0000"/>
              </a:buClr>
              <a:buFontTx/>
              <a:buChar char="•"/>
              <a:defRPr/>
            </a:pPr>
            <a:r>
              <a:rPr lang="en-US" sz="2400" kern="0" dirty="0">
                <a:solidFill>
                  <a:schemeClr val="bg1"/>
                </a:solidFill>
                <a:latin typeface="+mn-lt"/>
              </a:rPr>
              <a:t>Mix Design AC Content: </a:t>
            </a:r>
            <a:r>
              <a:rPr lang="en-US" sz="2400" kern="0" dirty="0" smtClean="0">
                <a:solidFill>
                  <a:schemeClr val="bg1"/>
                </a:solidFill>
                <a:latin typeface="+mn-lt"/>
              </a:rPr>
              <a:t>6.0</a:t>
            </a:r>
            <a:r>
              <a:rPr lang="en-US" sz="2400" kern="0" dirty="0">
                <a:solidFill>
                  <a:schemeClr val="bg1"/>
                </a:solidFill>
                <a:latin typeface="+mn-lt"/>
              </a:rPr>
              <a:t>%</a:t>
            </a:r>
            <a:endParaRPr lang="en-US" sz="3200" kern="0" dirty="0">
              <a:solidFill>
                <a:schemeClr val="bg1"/>
              </a:solidFill>
              <a:latin typeface="+mn-lt"/>
            </a:endParaRPr>
          </a:p>
          <a:p>
            <a:pPr marL="742950" lvl="1" indent="-285750" eaLnBrk="0" hangingPunct="0">
              <a:spcBef>
                <a:spcPct val="20000"/>
              </a:spcBef>
              <a:buClr>
                <a:srgbClr val="FF0000"/>
              </a:buClr>
              <a:defRPr/>
            </a:pPr>
            <a:r>
              <a:rPr lang="en-US" sz="2800" kern="0" dirty="0">
                <a:solidFill>
                  <a:schemeClr val="bg1"/>
                </a:solidFill>
                <a:latin typeface="+mn-lt"/>
              </a:rPr>
              <a:t>				</a:t>
            </a:r>
          </a:p>
        </p:txBody>
      </p:sp>
    </p:spTree>
    <p:extLst>
      <p:ext uri="{BB962C8B-B14F-4D97-AF65-F5344CB8AC3E}">
        <p14:creationId xmlns:p14="http://schemas.microsoft.com/office/powerpoint/2010/main" val="20855713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95300" y="1600200"/>
            <a:ext cx="9544050" cy="43434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None/>
            </a:pPr>
            <a:r>
              <a:rPr lang="en-US" sz="2800" dirty="0"/>
              <a:t>Follow best practices for the processing and management of RAP  </a:t>
            </a:r>
          </a:p>
          <a:p>
            <a:pPr marL="0" indent="0">
              <a:buNone/>
            </a:pPr>
            <a:r>
              <a:rPr lang="en-US" sz="2000" dirty="0"/>
              <a:t> </a:t>
            </a:r>
            <a:r>
              <a:rPr lang="en-US" sz="2000" dirty="0" smtClean="0"/>
              <a:t>   Contractor to sample and test  RAP during processing </a:t>
            </a:r>
          </a:p>
          <a:p>
            <a:pPr marL="0" indent="0">
              <a:buNone/>
            </a:pPr>
            <a:endParaRPr lang="en-US" sz="2000" dirty="0"/>
          </a:p>
          <a:p>
            <a:pPr marL="0" indent="0">
              <a:buNone/>
            </a:pPr>
            <a:r>
              <a:rPr lang="en-US" sz="2800" dirty="0"/>
              <a:t>RAP usage specification </a:t>
            </a:r>
            <a:endParaRPr lang="en-US" sz="2000" dirty="0"/>
          </a:p>
          <a:p>
            <a:pPr marL="0" indent="0">
              <a:buNone/>
            </a:pPr>
            <a:r>
              <a:rPr lang="en-US" sz="2000" dirty="0"/>
              <a:t> </a:t>
            </a:r>
            <a:r>
              <a:rPr lang="en-US" sz="2000" dirty="0" smtClean="0"/>
              <a:t>    </a:t>
            </a:r>
            <a:r>
              <a:rPr lang="en-US" sz="2400" dirty="0" smtClean="0"/>
              <a:t>RAP </a:t>
            </a:r>
            <a:r>
              <a:rPr lang="en-US" sz="2400" dirty="0"/>
              <a:t>mixes should meet same specs as virgin mixes </a:t>
            </a:r>
          </a:p>
          <a:p>
            <a:pPr marL="0" indent="0">
              <a:buNone/>
            </a:pPr>
            <a:r>
              <a:rPr lang="en-US" sz="2400" dirty="0"/>
              <a:t> </a:t>
            </a:r>
            <a:r>
              <a:rPr lang="en-US" sz="2400" dirty="0" smtClean="0"/>
              <a:t>   Adjust </a:t>
            </a:r>
            <a:r>
              <a:rPr lang="en-US" sz="2400" dirty="0"/>
              <a:t>binder grade appropriately </a:t>
            </a:r>
          </a:p>
          <a:p>
            <a:pPr marL="0" indent="0">
              <a:buNone/>
            </a:pPr>
            <a:r>
              <a:rPr lang="en-US" sz="2000" dirty="0"/>
              <a:t> </a:t>
            </a:r>
          </a:p>
          <a:p>
            <a:pPr marL="0" indent="0">
              <a:buNone/>
            </a:pPr>
            <a:r>
              <a:rPr lang="en-US" sz="2800" dirty="0"/>
              <a:t>Approved mix design including RAP </a:t>
            </a:r>
          </a:p>
          <a:p>
            <a:pPr marL="0" indent="0">
              <a:buNone/>
            </a:pPr>
            <a:r>
              <a:rPr lang="en-US" sz="2000" b="1" dirty="0"/>
              <a:t> </a:t>
            </a:r>
            <a:endParaRPr lang="en-US" sz="2000" dirty="0"/>
          </a:p>
          <a:p>
            <a:pPr marL="0" indent="0">
              <a:buNone/>
            </a:pPr>
            <a:r>
              <a:rPr lang="en-US" sz="2000" b="1" dirty="0"/>
              <a:t> </a:t>
            </a:r>
            <a:endParaRPr lang="en-US" sz="2000" dirty="0"/>
          </a:p>
          <a:p>
            <a:pPr marL="457200" lvl="1" indent="0" eaLnBrk="1" hangingPunct="1">
              <a:buNone/>
            </a:pPr>
            <a:endParaRPr lang="en-US" sz="1800" dirty="0" smtClean="0"/>
          </a:p>
        </p:txBody>
      </p:sp>
      <p:sp>
        <p:nvSpPr>
          <p:cNvPr id="4" name="Title 2"/>
          <p:cNvSpPr txBox="1">
            <a:spLocks/>
          </p:cNvSpPr>
          <p:nvPr/>
        </p:nvSpPr>
        <p:spPr bwMode="auto">
          <a:xfrm>
            <a:off x="0" y="30709"/>
            <a:ext cx="8648700" cy="103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200" dirty="0"/>
              <a:t>Recommended Practices for Use of RAP </a:t>
            </a:r>
            <a:r>
              <a:rPr lang="en-US" sz="3200" dirty="0" smtClean="0"/>
              <a:t>(and RAS)  </a:t>
            </a:r>
            <a:endParaRPr lang="en-US" sz="3200" dirty="0"/>
          </a:p>
        </p:txBody>
      </p:sp>
    </p:spTree>
    <p:extLst>
      <p:ext uri="{BB962C8B-B14F-4D97-AF65-F5344CB8AC3E}">
        <p14:creationId xmlns:p14="http://schemas.microsoft.com/office/powerpoint/2010/main" val="3382447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95300" y="1219200"/>
            <a:ext cx="9544050" cy="45720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None/>
            </a:pPr>
            <a:r>
              <a:rPr lang="en-US" sz="2400" dirty="0"/>
              <a:t> </a:t>
            </a:r>
          </a:p>
          <a:p>
            <a:pPr marL="0" indent="0">
              <a:buNone/>
            </a:pPr>
            <a:r>
              <a:rPr lang="en-US" dirty="0">
                <a:solidFill>
                  <a:schemeClr val="tx1"/>
                </a:solidFill>
              </a:rPr>
              <a:t>Approved mix design including RAP </a:t>
            </a:r>
          </a:p>
          <a:p>
            <a:pPr marL="0" indent="0">
              <a:buNone/>
            </a:pPr>
            <a:r>
              <a:rPr lang="en-US" sz="2400" b="1" dirty="0">
                <a:solidFill>
                  <a:schemeClr val="tx1"/>
                </a:solidFill>
              </a:rPr>
              <a:t> </a:t>
            </a:r>
            <a:r>
              <a:rPr lang="en-US" sz="2400" b="1" dirty="0" smtClean="0">
                <a:solidFill>
                  <a:schemeClr val="tx1"/>
                </a:solidFill>
              </a:rPr>
              <a:t> </a:t>
            </a:r>
          </a:p>
          <a:p>
            <a:pPr marL="0" indent="0">
              <a:buNone/>
            </a:pPr>
            <a:r>
              <a:rPr lang="en-US" sz="2400" b="1" dirty="0" smtClean="0"/>
              <a:t>Know the properties of the RAP </a:t>
            </a:r>
          </a:p>
          <a:p>
            <a:r>
              <a:rPr lang="en-US" sz="2400" b="1" dirty="0" smtClean="0"/>
              <a:t>Gradation , binder content , </a:t>
            </a:r>
          </a:p>
          <a:p>
            <a:pPr marL="0" indent="0">
              <a:buNone/>
            </a:pPr>
            <a:r>
              <a:rPr lang="en-US" sz="2400" b="1" dirty="0" smtClean="0"/>
              <a:t>    theoretical maximum specific </a:t>
            </a:r>
            <a:r>
              <a:rPr lang="en-US" sz="2400" b="1" dirty="0"/>
              <a:t>gravity</a:t>
            </a:r>
          </a:p>
          <a:p>
            <a:pPr marL="0" indent="0">
              <a:buNone/>
            </a:pPr>
            <a:r>
              <a:rPr lang="en-US" sz="2400" b="1" dirty="0" smtClean="0"/>
              <a:t>   </a:t>
            </a:r>
            <a:endParaRPr lang="en-US" sz="2400" dirty="0"/>
          </a:p>
          <a:p>
            <a:pPr marL="0" indent="0">
              <a:buNone/>
            </a:pPr>
            <a:r>
              <a:rPr lang="en-US" sz="2400" b="1" dirty="0"/>
              <a:t>Mix design must  be done incorporating RAP  and taking into account the RAP characteristics </a:t>
            </a:r>
          </a:p>
          <a:p>
            <a:pPr marL="0" indent="0">
              <a:buNone/>
            </a:pPr>
            <a:endParaRPr lang="en-US" dirty="0"/>
          </a:p>
          <a:p>
            <a:pPr marL="0" indent="0">
              <a:buNone/>
            </a:pPr>
            <a:r>
              <a:rPr lang="en-US" sz="2400" b="1" dirty="0" smtClean="0"/>
              <a:t> </a:t>
            </a:r>
            <a:endParaRPr lang="en-US" sz="2400" dirty="0" smtClean="0"/>
          </a:p>
          <a:p>
            <a:pPr marL="457200" lvl="1" indent="0" eaLnBrk="1" hangingPunct="1">
              <a:buNone/>
            </a:pPr>
            <a:endParaRPr lang="en-US" sz="2000" dirty="0" smtClean="0"/>
          </a:p>
        </p:txBody>
      </p:sp>
      <p:sp>
        <p:nvSpPr>
          <p:cNvPr id="4" name="Title 2"/>
          <p:cNvSpPr txBox="1">
            <a:spLocks/>
          </p:cNvSpPr>
          <p:nvPr/>
        </p:nvSpPr>
        <p:spPr bwMode="auto">
          <a:xfrm>
            <a:off x="0" y="30709"/>
            <a:ext cx="8648700" cy="103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200" dirty="0"/>
              <a:t>Recommended Practices for Use of </a:t>
            </a:r>
            <a:r>
              <a:rPr lang="en-US" sz="3200" dirty="0" smtClean="0"/>
              <a:t>RAP</a:t>
            </a:r>
            <a:endParaRPr lang="en-US" sz="3200" dirty="0"/>
          </a:p>
        </p:txBody>
      </p:sp>
    </p:spTree>
    <p:extLst>
      <p:ext uri="{BB962C8B-B14F-4D97-AF65-F5344CB8AC3E}">
        <p14:creationId xmlns:p14="http://schemas.microsoft.com/office/powerpoint/2010/main" val="1642961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txBox="1">
            <a:spLocks/>
          </p:cNvSpPr>
          <p:nvPr/>
        </p:nvSpPr>
        <p:spPr bwMode="auto">
          <a:xfrm>
            <a:off x="0" y="152400"/>
            <a:ext cx="857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4000" b="1" dirty="0"/>
              <a:t>Mix Design Example</a:t>
            </a:r>
          </a:p>
        </p:txBody>
      </p:sp>
      <p:pic>
        <p:nvPicPr>
          <p:cNvPr id="788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990600"/>
            <a:ext cx="4360088"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005" y="1903865"/>
            <a:ext cx="2579688"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476" y="4191002"/>
            <a:ext cx="23241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8039099" y="1981200"/>
            <a:ext cx="838202" cy="84201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6591301" y="4648200"/>
            <a:ext cx="1527175" cy="838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Oval 2"/>
          <p:cNvSpPr/>
          <p:nvPr/>
        </p:nvSpPr>
        <p:spPr>
          <a:xfrm>
            <a:off x="4914900" y="2400300"/>
            <a:ext cx="473888"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4000501" y="51816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stCxn id="3" idx="6"/>
            <a:endCxn id="2" idx="2"/>
          </p:cNvCxnSpPr>
          <p:nvPr/>
        </p:nvCxnSpPr>
        <p:spPr>
          <a:xfrm flipV="1">
            <a:off x="5388788" y="2402207"/>
            <a:ext cx="2650311" cy="207645"/>
          </a:xfrm>
          <a:prstGeom prst="line">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a:endCxn id="7" idx="2"/>
          </p:cNvCxnSpPr>
          <p:nvPr/>
        </p:nvCxnSpPr>
        <p:spPr>
          <a:xfrm flipV="1">
            <a:off x="4610101" y="5067300"/>
            <a:ext cx="1981200" cy="266700"/>
          </a:xfrm>
          <a:prstGeom prst="straightConnector1">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06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600"/>
                                        <p:tgtEl>
                                          <p:spTgt spid="10"/>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6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4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600"/>
                                        <p:tgtEl>
                                          <p:spTgt spid="12"/>
                                        </p:tgtEl>
                                      </p:cBhvr>
                                    </p:animEffect>
                                  </p:childTnLst>
                                </p:cTn>
                              </p:par>
                              <p:par>
                                <p:cTn id="22" presetID="10" presetClass="entr" presetSubtype="0" fill="hold" grpId="0" nodeType="withEffect">
                                  <p:stCondLst>
                                    <p:cond delay="9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1" y="1676400"/>
            <a:ext cx="8534400" cy="4419600"/>
          </a:xfrm>
        </p:spPr>
        <p:txBody>
          <a:bodyPr/>
          <a:lstStyle/>
          <a:p>
            <a:r>
              <a:rPr lang="en-US" dirty="0" smtClean="0"/>
              <a:t>Decision Making Process</a:t>
            </a:r>
          </a:p>
          <a:p>
            <a:r>
              <a:rPr lang="en-US" dirty="0"/>
              <a:t>Mix Selection</a:t>
            </a:r>
          </a:p>
          <a:p>
            <a:r>
              <a:rPr lang="en-US" dirty="0" smtClean="0"/>
              <a:t>Rehab of Concrete Pavements</a:t>
            </a:r>
          </a:p>
          <a:p>
            <a:r>
              <a:rPr lang="en-US" dirty="0" smtClean="0"/>
              <a:t>Preventive Maintenance</a:t>
            </a:r>
            <a:endParaRPr lang="en-US" dirty="0"/>
          </a:p>
          <a:p>
            <a:endParaRPr lang="en-US" dirty="0" smtClean="0"/>
          </a:p>
        </p:txBody>
      </p:sp>
      <p:sp>
        <p:nvSpPr>
          <p:cNvPr id="5" name="Rectangle 4"/>
          <p:cNvSpPr/>
          <p:nvPr/>
        </p:nvSpPr>
        <p:spPr>
          <a:xfrm>
            <a:off x="114301" y="144738"/>
            <a:ext cx="8458200" cy="707886"/>
          </a:xfrm>
          <a:prstGeom prst="rect">
            <a:avLst/>
          </a:prstGeom>
        </p:spPr>
        <p:txBody>
          <a:bodyPr wrap="square">
            <a:spAutoFit/>
          </a:bodyPr>
          <a:lstStyle/>
          <a:p>
            <a:pPr algn="ctr"/>
            <a:r>
              <a:rPr lang="en-US" sz="4000" b="1" dirty="0" smtClean="0">
                <a:latin typeface="+mj-lt"/>
              </a:rPr>
              <a:t>Presentation Outline</a:t>
            </a:r>
          </a:p>
        </p:txBody>
      </p:sp>
    </p:spTree>
    <p:extLst>
      <p:ext uri="{BB962C8B-B14F-4D97-AF65-F5344CB8AC3E}">
        <p14:creationId xmlns:p14="http://schemas.microsoft.com/office/powerpoint/2010/main" val="3911500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Photo_091406_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5360988"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RAPCR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49650"/>
            <a:ext cx="5337176"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title"/>
          </p:nvPr>
        </p:nvSpPr>
        <p:spPr>
          <a:xfrm>
            <a:off x="-14288" y="0"/>
            <a:ext cx="8586788" cy="1143000"/>
          </a:xfrm>
        </p:spPr>
        <p:txBody>
          <a:bodyPr/>
          <a:lstStyle/>
          <a:p>
            <a:pPr eaLnBrk="1" hangingPunct="1"/>
            <a:r>
              <a:rPr lang="en-US" sz="4000" dirty="0" smtClean="0"/>
              <a:t>Ability to Meet Volumetrics</a:t>
            </a:r>
          </a:p>
        </p:txBody>
      </p:sp>
      <p:sp>
        <p:nvSpPr>
          <p:cNvPr id="50181" name="Rectangle 3"/>
          <p:cNvSpPr>
            <a:spLocks noGrp="1" noChangeArrowheads="1"/>
          </p:cNvSpPr>
          <p:nvPr>
            <p:ph type="body" idx="1"/>
          </p:nvPr>
        </p:nvSpPr>
        <p:spPr>
          <a:xfrm>
            <a:off x="5332413" y="1296988"/>
            <a:ext cx="4764087" cy="4927600"/>
          </a:xfrm>
        </p:spPr>
        <p:txBody>
          <a:bodyPr/>
          <a:lstStyle/>
          <a:p>
            <a:pPr eaLnBrk="1" hangingPunct="1">
              <a:lnSpc>
                <a:spcPct val="80000"/>
              </a:lnSpc>
            </a:pPr>
            <a:r>
              <a:rPr lang="en-US" sz="2800" dirty="0" smtClean="0"/>
              <a:t>Treat RAP as mix component</a:t>
            </a:r>
          </a:p>
          <a:p>
            <a:pPr eaLnBrk="1" hangingPunct="1">
              <a:lnSpc>
                <a:spcPct val="80000"/>
              </a:lnSpc>
              <a:buFontTx/>
              <a:buNone/>
            </a:pPr>
            <a:endParaRPr lang="en-US" sz="2800" dirty="0" smtClean="0"/>
          </a:p>
          <a:p>
            <a:pPr eaLnBrk="1" hangingPunct="1">
              <a:lnSpc>
                <a:spcPct val="80000"/>
              </a:lnSpc>
            </a:pPr>
            <a:r>
              <a:rPr lang="en-US" sz="2800" dirty="0" smtClean="0"/>
              <a:t>Challenges: VMA and dust/asphalt ratio</a:t>
            </a:r>
          </a:p>
          <a:p>
            <a:pPr eaLnBrk="1" hangingPunct="1">
              <a:lnSpc>
                <a:spcPct val="80000"/>
              </a:lnSpc>
            </a:pPr>
            <a:endParaRPr lang="en-US" sz="2800" dirty="0" smtClean="0"/>
          </a:p>
          <a:p>
            <a:pPr lvl="1" eaLnBrk="1" hangingPunct="1">
              <a:lnSpc>
                <a:spcPct val="80000"/>
              </a:lnSpc>
            </a:pPr>
            <a:r>
              <a:rPr lang="en-US" sz="2400" dirty="0" smtClean="0"/>
              <a:t>Good processing practices and quality control can be used to overcome this issue</a:t>
            </a:r>
          </a:p>
        </p:txBody>
      </p:sp>
    </p:spTree>
    <p:extLst>
      <p:ext uri="{BB962C8B-B14F-4D97-AF65-F5344CB8AC3E}">
        <p14:creationId xmlns:p14="http://schemas.microsoft.com/office/powerpoint/2010/main" val="290917433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95300" y="1676400"/>
            <a:ext cx="9544050" cy="44958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None/>
            </a:pPr>
            <a:r>
              <a:rPr lang="en-US" dirty="0"/>
              <a:t>Test the produced </a:t>
            </a:r>
            <a:r>
              <a:rPr lang="en-US" dirty="0" smtClean="0"/>
              <a:t>Mix: </a:t>
            </a:r>
          </a:p>
          <a:p>
            <a:pPr marL="0" indent="0">
              <a:buNone/>
            </a:pPr>
            <a:r>
              <a:rPr lang="en-US" sz="2400" dirty="0"/>
              <a:t>	</a:t>
            </a:r>
            <a:r>
              <a:rPr lang="en-US" sz="2400" dirty="0" smtClean="0"/>
              <a:t>(</a:t>
            </a:r>
            <a:r>
              <a:rPr lang="en-US" sz="2400" dirty="0"/>
              <a:t>Binder, Gradation) </a:t>
            </a:r>
            <a:endParaRPr lang="en-US" sz="2400" dirty="0" smtClean="0"/>
          </a:p>
          <a:p>
            <a:pPr marL="0" indent="0">
              <a:buNone/>
            </a:pPr>
            <a:r>
              <a:rPr lang="en-US" sz="2400" dirty="0"/>
              <a:t>	</a:t>
            </a:r>
            <a:r>
              <a:rPr lang="en-US" sz="2400" dirty="0" smtClean="0"/>
              <a:t>Contractor </a:t>
            </a:r>
            <a:r>
              <a:rPr lang="en-US" sz="2400" dirty="0"/>
              <a:t>Quality Control Tests </a:t>
            </a:r>
            <a:endParaRPr lang="en-US" sz="2400" dirty="0" smtClean="0"/>
          </a:p>
          <a:p>
            <a:pPr marL="0" indent="0">
              <a:buNone/>
            </a:pPr>
            <a:r>
              <a:rPr lang="en-US" sz="2400" dirty="0"/>
              <a:t>	</a:t>
            </a:r>
            <a:r>
              <a:rPr lang="en-US" sz="2400" dirty="0" smtClean="0"/>
              <a:t>Owner </a:t>
            </a:r>
            <a:r>
              <a:rPr lang="en-US" sz="2400" dirty="0"/>
              <a:t>Quality Assurance / Acceptance tests </a:t>
            </a:r>
          </a:p>
          <a:p>
            <a:pPr marL="0" indent="0">
              <a:buNone/>
            </a:pPr>
            <a:r>
              <a:rPr lang="en-US" sz="2400" dirty="0"/>
              <a:t> </a:t>
            </a:r>
          </a:p>
          <a:p>
            <a:pPr marL="0" indent="0">
              <a:buNone/>
            </a:pPr>
            <a:r>
              <a:rPr lang="en-US" dirty="0"/>
              <a:t>If you have performance concerns:</a:t>
            </a:r>
          </a:p>
          <a:p>
            <a:pPr marL="0" indent="0">
              <a:buNone/>
            </a:pPr>
            <a:r>
              <a:rPr lang="en-US" sz="2400" dirty="0" smtClean="0"/>
              <a:t>	Consider testing/monitoring </a:t>
            </a:r>
            <a:r>
              <a:rPr lang="en-US" sz="2400" dirty="0"/>
              <a:t>other properties  </a:t>
            </a:r>
            <a:endParaRPr lang="en-US" sz="2400" dirty="0" smtClean="0"/>
          </a:p>
          <a:p>
            <a:pPr marL="0" indent="0">
              <a:buNone/>
            </a:pPr>
            <a:r>
              <a:rPr lang="en-US" sz="2400" dirty="0"/>
              <a:t>	</a:t>
            </a:r>
            <a:r>
              <a:rPr lang="en-US" sz="2400" dirty="0" smtClean="0"/>
              <a:t>Mix </a:t>
            </a:r>
            <a:r>
              <a:rPr lang="en-US" sz="2400" dirty="0"/>
              <a:t>volumetrics   (Air Voids, </a:t>
            </a:r>
            <a:r>
              <a:rPr lang="en-US" sz="2400" dirty="0" smtClean="0"/>
              <a:t>VMA)</a:t>
            </a:r>
          </a:p>
          <a:p>
            <a:pPr marL="0" indent="0">
              <a:buNone/>
            </a:pPr>
            <a:r>
              <a:rPr lang="en-US" sz="2400" dirty="0"/>
              <a:t>	</a:t>
            </a:r>
            <a:r>
              <a:rPr lang="en-US" sz="2400" dirty="0" smtClean="0"/>
              <a:t>Fines </a:t>
            </a:r>
            <a:r>
              <a:rPr lang="en-US" sz="2400" dirty="0"/>
              <a:t>to Effective </a:t>
            </a:r>
            <a:r>
              <a:rPr lang="en-US" sz="2400" dirty="0" smtClean="0"/>
              <a:t>Binder Ratio </a:t>
            </a:r>
            <a:endParaRPr lang="en-US" sz="2400" dirty="0"/>
          </a:p>
        </p:txBody>
      </p:sp>
      <p:sp>
        <p:nvSpPr>
          <p:cNvPr id="4" name="Title 2"/>
          <p:cNvSpPr txBox="1">
            <a:spLocks/>
          </p:cNvSpPr>
          <p:nvPr/>
        </p:nvSpPr>
        <p:spPr bwMode="auto">
          <a:xfrm>
            <a:off x="0" y="30709"/>
            <a:ext cx="8648700" cy="103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200" dirty="0"/>
              <a:t>Recommended Practices for Use of RAP </a:t>
            </a:r>
            <a:r>
              <a:rPr lang="en-US" sz="3200" dirty="0" smtClean="0"/>
              <a:t>(and RAS)  </a:t>
            </a:r>
            <a:endParaRPr lang="en-US" sz="3200" dirty="0"/>
          </a:p>
        </p:txBody>
      </p:sp>
    </p:spTree>
    <p:extLst>
      <p:ext uri="{BB962C8B-B14F-4D97-AF65-F5344CB8AC3E}">
        <p14:creationId xmlns:p14="http://schemas.microsoft.com/office/powerpoint/2010/main" val="4239341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1" y="1676400"/>
            <a:ext cx="8534400" cy="4419600"/>
          </a:xfrm>
        </p:spPr>
        <p:txBody>
          <a:bodyPr/>
          <a:lstStyle/>
          <a:p>
            <a:r>
              <a:rPr lang="en-US" dirty="0" smtClean="0"/>
              <a:t>Decision Making Process</a:t>
            </a:r>
          </a:p>
          <a:p>
            <a:r>
              <a:rPr lang="en-US" dirty="0"/>
              <a:t>Mix Selection</a:t>
            </a:r>
          </a:p>
          <a:p>
            <a:r>
              <a:rPr lang="en-US" b="1" dirty="0" smtClean="0">
                <a:solidFill>
                  <a:srgbClr val="FFFF00"/>
                </a:solidFill>
              </a:rPr>
              <a:t>Rehab of Concrete Pavements</a:t>
            </a:r>
          </a:p>
          <a:p>
            <a:r>
              <a:rPr lang="en-US" dirty="0" smtClean="0"/>
              <a:t>Preventive Maintenance</a:t>
            </a:r>
            <a:endParaRPr lang="en-US" dirty="0"/>
          </a:p>
          <a:p>
            <a:endParaRPr lang="en-US" dirty="0" smtClean="0"/>
          </a:p>
        </p:txBody>
      </p:sp>
      <p:sp>
        <p:nvSpPr>
          <p:cNvPr id="5" name="Rectangle 4"/>
          <p:cNvSpPr/>
          <p:nvPr/>
        </p:nvSpPr>
        <p:spPr>
          <a:xfrm>
            <a:off x="114301" y="144738"/>
            <a:ext cx="8458200" cy="707886"/>
          </a:xfrm>
          <a:prstGeom prst="rect">
            <a:avLst/>
          </a:prstGeom>
        </p:spPr>
        <p:txBody>
          <a:bodyPr wrap="square">
            <a:spAutoFit/>
          </a:bodyPr>
          <a:lstStyle/>
          <a:p>
            <a:pPr algn="ctr"/>
            <a:r>
              <a:rPr lang="en-US" sz="4000" b="1" dirty="0" smtClean="0">
                <a:latin typeface="+mj-lt"/>
              </a:rPr>
              <a:t>Presentation Outline</a:t>
            </a:r>
          </a:p>
        </p:txBody>
      </p:sp>
    </p:spTree>
    <p:extLst>
      <p:ext uri="{BB962C8B-B14F-4D97-AF65-F5344CB8AC3E}">
        <p14:creationId xmlns:p14="http://schemas.microsoft.com/office/powerpoint/2010/main" val="894297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36241" y="0"/>
            <a:ext cx="8536259"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200" dirty="0" smtClean="0">
                <a:solidFill>
                  <a:srgbClr val="FFFF00"/>
                </a:solidFill>
              </a:rPr>
              <a:t>Rehabilitation of Concrete </a:t>
            </a:r>
            <a:r>
              <a:rPr lang="en-US" altLang="en-US" sz="3200" dirty="0">
                <a:solidFill>
                  <a:srgbClr val="FFFF00"/>
                </a:solidFill>
              </a:rPr>
              <a:t>Pavements</a:t>
            </a:r>
            <a:endParaRPr lang="en-US" altLang="en-US" sz="3200" dirty="0"/>
          </a:p>
        </p:txBody>
      </p:sp>
      <p:sp>
        <p:nvSpPr>
          <p:cNvPr id="135171" name="Rectangle 3"/>
          <p:cNvSpPr>
            <a:spLocks noGrp="1" noChangeArrowheads="1"/>
          </p:cNvSpPr>
          <p:nvPr>
            <p:ph type="body" idx="1"/>
          </p:nvPr>
        </p:nvSpPr>
        <p:spPr bwMode="auto">
          <a:xfrm>
            <a:off x="771525" y="1981200"/>
            <a:ext cx="8743950" cy="4114800"/>
          </a:xfrm>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t>Improve ride quality</a:t>
            </a:r>
          </a:p>
          <a:p>
            <a:r>
              <a:rPr lang="en-US" altLang="en-US" sz="3000" dirty="0"/>
              <a:t>Correct surface defects</a:t>
            </a:r>
          </a:p>
          <a:p>
            <a:pPr lvl="1"/>
            <a:r>
              <a:rPr lang="en-US" altLang="en-US" sz="2600" dirty="0"/>
              <a:t>improve surface drainage</a:t>
            </a:r>
          </a:p>
          <a:p>
            <a:pPr lvl="1"/>
            <a:r>
              <a:rPr lang="en-US" altLang="en-US" sz="2600" dirty="0"/>
              <a:t>increase surface friction</a:t>
            </a:r>
          </a:p>
          <a:p>
            <a:r>
              <a:rPr lang="en-US" altLang="en-US" sz="3000" dirty="0"/>
              <a:t>Delay/prevent structural deterioration</a:t>
            </a:r>
          </a:p>
          <a:p>
            <a:r>
              <a:rPr lang="en-US" altLang="en-US" sz="3000" dirty="0"/>
              <a:t>Strengthen pavement structure (rehabilitation)</a:t>
            </a:r>
            <a:endParaRPr lang="en-US" altLang="en-US" sz="2800" dirty="0"/>
          </a:p>
        </p:txBody>
      </p:sp>
    </p:spTree>
    <p:extLst>
      <p:ext uri="{BB962C8B-B14F-4D97-AF65-F5344CB8AC3E}">
        <p14:creationId xmlns:p14="http://schemas.microsoft.com/office/powerpoint/2010/main" val="1489295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23232" y="29737"/>
            <a:ext cx="8549268"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4000" dirty="0" smtClean="0">
                <a:solidFill>
                  <a:srgbClr val="FFFF00"/>
                </a:solidFill>
              </a:rPr>
              <a:t>Rehabilitation </a:t>
            </a:r>
            <a:r>
              <a:rPr lang="en-US" altLang="en-US" sz="4000" dirty="0">
                <a:solidFill>
                  <a:srgbClr val="FFFF00"/>
                </a:solidFill>
              </a:rPr>
              <a:t>Design Factors</a:t>
            </a:r>
            <a:endParaRPr lang="en-US" altLang="en-US" sz="4000" dirty="0"/>
          </a:p>
        </p:txBody>
      </p:sp>
      <p:sp>
        <p:nvSpPr>
          <p:cNvPr id="136195" name="Rectangle 3"/>
          <p:cNvSpPr>
            <a:spLocks noGrp="1" noChangeArrowheads="1"/>
          </p:cNvSpPr>
          <p:nvPr>
            <p:ph type="body" idx="1"/>
          </p:nvPr>
        </p:nvSpPr>
        <p:spPr bwMode="auto">
          <a:xfrm>
            <a:off x="771525" y="1676400"/>
            <a:ext cx="87439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Condition </a:t>
            </a:r>
            <a:r>
              <a:rPr lang="en-US" altLang="en-US" sz="2800" dirty="0"/>
              <a:t>of existing pavement</a:t>
            </a:r>
            <a:endParaRPr lang="en-US" altLang="en-US" dirty="0"/>
          </a:p>
          <a:p>
            <a:pPr lvl="1"/>
            <a:r>
              <a:rPr lang="en-US" altLang="en-US" sz="2400" dirty="0"/>
              <a:t>Drainage</a:t>
            </a:r>
          </a:p>
          <a:p>
            <a:pPr lvl="1"/>
            <a:r>
              <a:rPr lang="en-US" altLang="en-US" sz="2400" dirty="0"/>
              <a:t>Distress </a:t>
            </a:r>
          </a:p>
          <a:p>
            <a:pPr lvl="1"/>
            <a:r>
              <a:rPr lang="en-US" altLang="en-US" sz="2400" dirty="0"/>
              <a:t>Response to load</a:t>
            </a:r>
          </a:p>
          <a:p>
            <a:r>
              <a:rPr lang="en-US" altLang="en-US" sz="2800" dirty="0"/>
              <a:t>Foundation strength/stiffness</a:t>
            </a:r>
            <a:endParaRPr lang="en-US" altLang="en-US" dirty="0"/>
          </a:p>
          <a:p>
            <a:pPr lvl="1"/>
            <a:r>
              <a:rPr lang="en-US" altLang="en-US" sz="2400" dirty="0"/>
              <a:t>Subbase</a:t>
            </a:r>
          </a:p>
          <a:p>
            <a:pPr lvl="1"/>
            <a:r>
              <a:rPr lang="en-US" altLang="en-US" sz="2400" dirty="0"/>
              <a:t>Subgrade</a:t>
            </a:r>
          </a:p>
          <a:p>
            <a:r>
              <a:rPr lang="en-US" altLang="en-US" sz="2800" dirty="0"/>
              <a:t>Future traffic loading</a:t>
            </a:r>
          </a:p>
          <a:p>
            <a:r>
              <a:rPr lang="en-US" altLang="en-US" sz="2800" dirty="0"/>
              <a:t>Additional corrections (safety, capacity, </a:t>
            </a:r>
            <a:r>
              <a:rPr lang="en-US" altLang="en-US" sz="2800" dirty="0" err="1"/>
              <a:t>etc</a:t>
            </a:r>
            <a:r>
              <a:rPr lang="en-US" altLang="en-US" sz="2800" dirty="0"/>
              <a:t>)</a:t>
            </a:r>
            <a:endParaRPr lang="en-US" altLang="en-US" dirty="0"/>
          </a:p>
          <a:p>
            <a:endParaRPr lang="en-US" altLang="en-US" sz="2800" dirty="0"/>
          </a:p>
        </p:txBody>
      </p:sp>
    </p:spTree>
    <p:extLst>
      <p:ext uri="{BB962C8B-B14F-4D97-AF65-F5344CB8AC3E}">
        <p14:creationId xmlns:p14="http://schemas.microsoft.com/office/powerpoint/2010/main" val="3902160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descr="Sand"/>
          <p:cNvSpPr>
            <a:spLocks noChangeArrowheads="1"/>
          </p:cNvSpPr>
          <p:nvPr/>
        </p:nvSpPr>
        <p:spPr bwMode="auto">
          <a:xfrm>
            <a:off x="7458075" y="4267200"/>
            <a:ext cx="1800225" cy="9906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a:latin typeface="Times New Roman" pitchFamily="18" charset="0"/>
            </a:endParaRPr>
          </a:p>
        </p:txBody>
      </p:sp>
      <p:sp>
        <p:nvSpPr>
          <p:cNvPr id="133123" name="Rectangle 3" descr="Sand"/>
          <p:cNvSpPr>
            <a:spLocks noChangeArrowheads="1"/>
          </p:cNvSpPr>
          <p:nvPr/>
        </p:nvSpPr>
        <p:spPr bwMode="auto">
          <a:xfrm>
            <a:off x="5572125" y="4267200"/>
            <a:ext cx="1800225" cy="9906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chemeClr val="bg1"/>
                </a:solidFill>
              </a:rPr>
              <a:t>PCC</a:t>
            </a:r>
          </a:p>
        </p:txBody>
      </p:sp>
      <p:sp>
        <p:nvSpPr>
          <p:cNvPr id="133124" name="Rectangle 4"/>
          <p:cNvSpPr>
            <a:spLocks noGrp="1" noChangeArrowheads="1"/>
          </p:cNvSpPr>
          <p:nvPr>
            <p:ph type="title"/>
          </p:nvPr>
        </p:nvSpPr>
        <p:spPr bwMode="auto">
          <a:xfrm>
            <a:off x="0" y="0"/>
            <a:ext cx="8486775"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4000" dirty="0">
                <a:solidFill>
                  <a:srgbClr val="FFFF00"/>
                </a:solidFill>
              </a:rPr>
              <a:t>Reflective Cracking</a:t>
            </a:r>
          </a:p>
        </p:txBody>
      </p:sp>
      <p:sp>
        <p:nvSpPr>
          <p:cNvPr id="133125" name="Rectangle 5"/>
          <p:cNvSpPr>
            <a:spLocks noGrp="1" noChangeArrowheads="1"/>
          </p:cNvSpPr>
          <p:nvPr>
            <p:ph type="body" sz="half" idx="1"/>
          </p:nvPr>
        </p:nvSpPr>
        <p:spPr bwMode="auto">
          <a:xfrm>
            <a:off x="771525" y="1981200"/>
            <a:ext cx="42862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t>By far, the biggest problem in HMA overlays of PCC pavement</a:t>
            </a:r>
          </a:p>
          <a:p>
            <a:r>
              <a:rPr lang="en-US" altLang="en-US" sz="2800"/>
              <a:t>Caused by movement at PCC joints and cracks</a:t>
            </a:r>
          </a:p>
        </p:txBody>
      </p:sp>
      <p:sp>
        <p:nvSpPr>
          <p:cNvPr id="133126" name="Line 6"/>
          <p:cNvSpPr>
            <a:spLocks noChangeShapeType="1"/>
          </p:cNvSpPr>
          <p:nvPr/>
        </p:nvSpPr>
        <p:spPr bwMode="auto">
          <a:xfrm>
            <a:off x="7115175" y="5410200"/>
            <a:ext cx="685800" cy="0"/>
          </a:xfrm>
          <a:prstGeom prst="line">
            <a:avLst/>
          </a:prstGeom>
          <a:noFill/>
          <a:ln w="9525">
            <a:solidFill>
              <a:schemeClr val="bg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133127" name="Line 7"/>
          <p:cNvSpPr>
            <a:spLocks noChangeShapeType="1"/>
          </p:cNvSpPr>
          <p:nvPr/>
        </p:nvSpPr>
        <p:spPr bwMode="auto">
          <a:xfrm rot="-5400000">
            <a:off x="7324725" y="4800600"/>
            <a:ext cx="609600" cy="0"/>
          </a:xfrm>
          <a:prstGeom prst="line">
            <a:avLst/>
          </a:prstGeom>
          <a:noFill/>
          <a:ln w="2857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28" name="Group 8"/>
          <p:cNvGrpSpPr>
            <a:grpSpLocks/>
          </p:cNvGrpSpPr>
          <p:nvPr/>
        </p:nvGrpSpPr>
        <p:grpSpPr bwMode="auto">
          <a:xfrm>
            <a:off x="7286625" y="2438400"/>
            <a:ext cx="1628775" cy="1447800"/>
            <a:chOff x="4320" y="624"/>
            <a:chExt cx="912" cy="912"/>
          </a:xfrm>
        </p:grpSpPr>
        <p:sp>
          <p:nvSpPr>
            <p:cNvPr id="133129" name="Oval 9"/>
            <p:cNvSpPr>
              <a:spLocks noChangeArrowheads="1"/>
            </p:cNvSpPr>
            <p:nvPr/>
          </p:nvSpPr>
          <p:spPr bwMode="auto">
            <a:xfrm>
              <a:off x="4320" y="624"/>
              <a:ext cx="912" cy="912"/>
            </a:xfrm>
            <a:prstGeom prst="ellipse">
              <a:avLst/>
            </a:prstGeom>
            <a:solidFill>
              <a:srgbClr val="333333"/>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0" name="Oval 10"/>
            <p:cNvSpPr>
              <a:spLocks noChangeArrowheads="1"/>
            </p:cNvSpPr>
            <p:nvPr/>
          </p:nvSpPr>
          <p:spPr bwMode="auto">
            <a:xfrm>
              <a:off x="4560" y="864"/>
              <a:ext cx="432" cy="432"/>
            </a:xfrm>
            <a:prstGeom prst="ellipse">
              <a:avLst/>
            </a:prstGeom>
            <a:gradFill rotWithShape="0">
              <a:gsLst>
                <a:gs pos="0">
                  <a:srgbClr val="969696">
                    <a:gamma/>
                    <a:shade val="68627"/>
                    <a:invGamma/>
                  </a:srgbClr>
                </a:gs>
                <a:gs pos="50000">
                  <a:srgbClr val="969696"/>
                </a:gs>
                <a:gs pos="100000">
                  <a:srgbClr val="969696">
                    <a:gamma/>
                    <a:shade val="68627"/>
                    <a:invGamma/>
                  </a:srgbClr>
                </a:gs>
              </a:gsLst>
              <a:lin ang="0" scaled="1"/>
            </a:gradFill>
            <a:ln w="9525">
              <a:solidFill>
                <a:srgbClr val="99FF99">
                  <a:alpha val="5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31" name="Text Box 11"/>
          <p:cNvSpPr txBox="1">
            <a:spLocks noChangeArrowheads="1"/>
          </p:cNvSpPr>
          <p:nvPr/>
        </p:nvSpPr>
        <p:spPr bwMode="auto">
          <a:xfrm>
            <a:off x="4886325" y="2667001"/>
            <a:ext cx="16287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rgbClr val="FFFF00"/>
                </a:solidFill>
              </a:rPr>
              <a:t>Load-induced movement</a:t>
            </a:r>
            <a:endParaRPr lang="en-US" altLang="en-US" sz="1600" dirty="0">
              <a:solidFill>
                <a:srgbClr val="FFFF00"/>
              </a:solidFill>
            </a:endParaRPr>
          </a:p>
        </p:txBody>
      </p:sp>
      <p:sp>
        <p:nvSpPr>
          <p:cNvPr id="133132" name="Text Box 12"/>
          <p:cNvSpPr txBox="1">
            <a:spLocks noChangeArrowheads="1"/>
          </p:cNvSpPr>
          <p:nvPr/>
        </p:nvSpPr>
        <p:spPr bwMode="auto">
          <a:xfrm>
            <a:off x="7886700" y="5629275"/>
            <a:ext cx="1543050" cy="3143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FFFF00"/>
                </a:solidFill>
                <a:effectLst>
                  <a:outerShdw blurRad="38100" dist="38100" dir="2700000" algn="tl">
                    <a:srgbClr val="000000"/>
                  </a:outerShdw>
                </a:effectLst>
              </a:rPr>
              <a:t>Joint Closes</a:t>
            </a:r>
          </a:p>
        </p:txBody>
      </p:sp>
      <p:sp>
        <p:nvSpPr>
          <p:cNvPr id="133133" name="Rectangle 13" descr="Brown marble"/>
          <p:cNvSpPr>
            <a:spLocks noChangeArrowheads="1"/>
          </p:cNvSpPr>
          <p:nvPr/>
        </p:nvSpPr>
        <p:spPr bwMode="auto">
          <a:xfrm>
            <a:off x="5572125" y="3886200"/>
            <a:ext cx="3686175" cy="381000"/>
          </a:xfrm>
          <a:prstGeom prst="rect">
            <a:avLst/>
          </a:prstGeom>
          <a:blipFill dpi="0" rotWithShape="0">
            <a:blip r:embed="rId4"/>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Times New Roman" pitchFamily="18" charset="0"/>
              </a:rPr>
              <a:t>HMA</a:t>
            </a:r>
          </a:p>
        </p:txBody>
      </p:sp>
      <p:sp>
        <p:nvSpPr>
          <p:cNvPr id="133134" name="Line 14"/>
          <p:cNvSpPr>
            <a:spLocks noChangeShapeType="1"/>
          </p:cNvSpPr>
          <p:nvPr/>
        </p:nvSpPr>
        <p:spPr bwMode="auto">
          <a:xfrm>
            <a:off x="6172200" y="3657600"/>
            <a:ext cx="771525" cy="114300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5" name="Line 15"/>
          <p:cNvSpPr>
            <a:spLocks noChangeShapeType="1"/>
          </p:cNvSpPr>
          <p:nvPr/>
        </p:nvSpPr>
        <p:spPr bwMode="auto">
          <a:xfrm rot="5400000" flipV="1">
            <a:off x="6896100" y="4800600"/>
            <a:ext cx="609600" cy="0"/>
          </a:xfrm>
          <a:prstGeom prst="line">
            <a:avLst/>
          </a:prstGeom>
          <a:noFill/>
          <a:ln w="28575">
            <a:solidFill>
              <a:srgbClr val="3333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6" name="Freeform 16"/>
          <p:cNvSpPr>
            <a:spLocks/>
          </p:cNvSpPr>
          <p:nvPr/>
        </p:nvSpPr>
        <p:spPr bwMode="auto">
          <a:xfrm>
            <a:off x="7361635" y="3865564"/>
            <a:ext cx="96441" cy="407987"/>
          </a:xfrm>
          <a:custGeom>
            <a:avLst/>
            <a:gdLst>
              <a:gd name="T0" fmla="*/ 36 w 54"/>
              <a:gd name="T1" fmla="*/ 11 h 257"/>
              <a:gd name="T2" fmla="*/ 18 w 54"/>
              <a:gd name="T3" fmla="*/ 11 h 257"/>
              <a:gd name="T4" fmla="*/ 20 w 54"/>
              <a:gd name="T5" fmla="*/ 57 h 257"/>
              <a:gd name="T6" fmla="*/ 22 w 54"/>
              <a:gd name="T7" fmla="*/ 103 h 257"/>
              <a:gd name="T8" fmla="*/ 22 w 54"/>
              <a:gd name="T9" fmla="*/ 125 h 257"/>
              <a:gd name="T10" fmla="*/ 16 w 54"/>
              <a:gd name="T11" fmla="*/ 171 h 257"/>
              <a:gd name="T12" fmla="*/ 6 w 54"/>
              <a:gd name="T13" fmla="*/ 257 h 257"/>
              <a:gd name="T14" fmla="*/ 54 w 54"/>
              <a:gd name="T15" fmla="*/ 257 h 257"/>
              <a:gd name="T16" fmla="*/ 44 w 54"/>
              <a:gd name="T17" fmla="*/ 205 h 257"/>
              <a:gd name="T18" fmla="*/ 38 w 54"/>
              <a:gd name="T19" fmla="*/ 147 h 257"/>
              <a:gd name="T20" fmla="*/ 40 w 54"/>
              <a:gd name="T21" fmla="*/ 99 h 257"/>
              <a:gd name="T22" fmla="*/ 40 w 54"/>
              <a:gd name="T23" fmla="*/ 39 h 257"/>
              <a:gd name="T24" fmla="*/ 36 w 54"/>
              <a:gd name="T25" fmla="*/ 1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57">
                <a:moveTo>
                  <a:pt x="36" y="11"/>
                </a:moveTo>
                <a:cubicBezTo>
                  <a:pt x="40" y="24"/>
                  <a:pt x="25" y="0"/>
                  <a:pt x="18" y="11"/>
                </a:cubicBezTo>
                <a:cubicBezTo>
                  <a:pt x="15" y="24"/>
                  <a:pt x="24" y="44"/>
                  <a:pt x="20" y="57"/>
                </a:cubicBezTo>
                <a:cubicBezTo>
                  <a:pt x="18" y="64"/>
                  <a:pt x="22" y="103"/>
                  <a:pt x="22" y="103"/>
                </a:cubicBezTo>
                <a:cubicBezTo>
                  <a:pt x="21" y="107"/>
                  <a:pt x="23" y="114"/>
                  <a:pt x="22" y="125"/>
                </a:cubicBezTo>
                <a:cubicBezTo>
                  <a:pt x="21" y="136"/>
                  <a:pt x="19" y="149"/>
                  <a:pt x="16" y="171"/>
                </a:cubicBezTo>
                <a:cubicBezTo>
                  <a:pt x="15" y="204"/>
                  <a:pt x="0" y="243"/>
                  <a:pt x="6" y="257"/>
                </a:cubicBezTo>
                <a:lnTo>
                  <a:pt x="54" y="257"/>
                </a:lnTo>
                <a:cubicBezTo>
                  <a:pt x="52" y="238"/>
                  <a:pt x="46" y="227"/>
                  <a:pt x="44" y="205"/>
                </a:cubicBezTo>
                <a:cubicBezTo>
                  <a:pt x="42" y="181"/>
                  <a:pt x="42" y="171"/>
                  <a:pt x="38" y="147"/>
                </a:cubicBezTo>
                <a:cubicBezTo>
                  <a:pt x="40" y="137"/>
                  <a:pt x="38" y="109"/>
                  <a:pt x="40" y="99"/>
                </a:cubicBezTo>
                <a:cubicBezTo>
                  <a:pt x="38" y="38"/>
                  <a:pt x="41" y="54"/>
                  <a:pt x="40" y="39"/>
                </a:cubicBezTo>
                <a:lnTo>
                  <a:pt x="36" y="11"/>
                </a:lnTo>
              </a:path>
            </a:pathLst>
          </a:custGeom>
          <a:solidFill>
            <a:schemeClr val="tx1"/>
          </a:solidFill>
          <a:ln w="317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7" name="Line 17"/>
          <p:cNvSpPr>
            <a:spLocks noChangeShapeType="1"/>
          </p:cNvSpPr>
          <p:nvPr/>
        </p:nvSpPr>
        <p:spPr bwMode="auto">
          <a:xfrm>
            <a:off x="7115175" y="5781674"/>
            <a:ext cx="25717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133138" name="Line 18"/>
          <p:cNvSpPr>
            <a:spLocks noChangeShapeType="1"/>
          </p:cNvSpPr>
          <p:nvPr/>
        </p:nvSpPr>
        <p:spPr bwMode="auto">
          <a:xfrm flipH="1">
            <a:off x="7543800" y="5781674"/>
            <a:ext cx="25717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133139" name="Text Box 19"/>
          <p:cNvSpPr txBox="1">
            <a:spLocks noChangeArrowheads="1"/>
          </p:cNvSpPr>
          <p:nvPr/>
        </p:nvSpPr>
        <p:spPr bwMode="auto">
          <a:xfrm>
            <a:off x="5486400" y="5257800"/>
            <a:ext cx="162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FFFF00"/>
                </a:solidFill>
                <a:effectLst>
                  <a:outerShdw blurRad="38100" dist="38100" dir="2700000" algn="tl">
                    <a:srgbClr val="000000"/>
                  </a:outerShdw>
                </a:effectLst>
              </a:rPr>
              <a:t>Slabs Contract</a:t>
            </a:r>
          </a:p>
        </p:txBody>
      </p:sp>
      <p:sp>
        <p:nvSpPr>
          <p:cNvPr id="133140" name="Text Box 20"/>
          <p:cNvSpPr txBox="1">
            <a:spLocks noChangeArrowheads="1"/>
          </p:cNvSpPr>
          <p:nvPr/>
        </p:nvSpPr>
        <p:spPr bwMode="auto">
          <a:xfrm>
            <a:off x="7886700" y="52578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FFFF00"/>
                </a:solidFill>
                <a:effectLst>
                  <a:outerShdw blurRad="38100" dist="38100" dir="2700000" algn="tl">
                    <a:srgbClr val="000000"/>
                  </a:outerShdw>
                </a:effectLst>
              </a:rPr>
              <a:t>Joint Opens</a:t>
            </a:r>
          </a:p>
        </p:txBody>
      </p:sp>
      <p:sp>
        <p:nvSpPr>
          <p:cNvPr id="133141" name="Text Box 21"/>
          <p:cNvSpPr txBox="1">
            <a:spLocks noChangeArrowheads="1"/>
          </p:cNvSpPr>
          <p:nvPr/>
        </p:nvSpPr>
        <p:spPr bwMode="auto">
          <a:xfrm>
            <a:off x="5486400" y="5629275"/>
            <a:ext cx="1543050" cy="3143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solidFill>
                  <a:srgbClr val="FFFF00"/>
                </a:solidFill>
                <a:effectLst>
                  <a:outerShdw blurRad="38100" dist="38100" dir="2700000" algn="tl">
                    <a:srgbClr val="000000"/>
                  </a:outerShdw>
                </a:effectLst>
              </a:rPr>
              <a:t>Slabs Expand</a:t>
            </a:r>
          </a:p>
        </p:txBody>
      </p:sp>
      <p:sp>
        <p:nvSpPr>
          <p:cNvPr id="133142" name="Text Box 22"/>
          <p:cNvSpPr txBox="1">
            <a:spLocks noChangeArrowheads="1"/>
          </p:cNvSpPr>
          <p:nvPr/>
        </p:nvSpPr>
        <p:spPr bwMode="auto">
          <a:xfrm>
            <a:off x="5229225" y="1905001"/>
            <a:ext cx="1994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Reflective crack</a:t>
            </a:r>
          </a:p>
        </p:txBody>
      </p:sp>
      <p:sp>
        <p:nvSpPr>
          <p:cNvPr id="133143" name="Line 23"/>
          <p:cNvSpPr>
            <a:spLocks noChangeShapeType="1"/>
          </p:cNvSpPr>
          <p:nvPr/>
        </p:nvSpPr>
        <p:spPr bwMode="auto">
          <a:xfrm flipH="1" flipV="1">
            <a:off x="6600826" y="2301875"/>
            <a:ext cx="760809" cy="1563688"/>
          </a:xfrm>
          <a:prstGeom prst="line">
            <a:avLst/>
          </a:prstGeom>
          <a:noFill/>
          <a:ln w="381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28822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8496300" cy="1219200"/>
          </a:xfrm>
          <a:ln/>
        </p:spPr>
        <p:txBody>
          <a:bodyPr/>
          <a:lstStyle/>
          <a:p>
            <a:r>
              <a:rPr lang="en-US" altLang="en-US" sz="4000" dirty="0">
                <a:solidFill>
                  <a:srgbClr val="FFFF00"/>
                </a:solidFill>
              </a:rPr>
              <a:t>Design Issues</a:t>
            </a:r>
          </a:p>
        </p:txBody>
      </p:sp>
      <p:sp>
        <p:nvSpPr>
          <p:cNvPr id="83971" name="Rectangle 3"/>
          <p:cNvSpPr>
            <a:spLocks noGrp="1" noChangeArrowheads="1"/>
          </p:cNvSpPr>
          <p:nvPr>
            <p:ph type="body" idx="1"/>
          </p:nvPr>
        </p:nvSpPr>
        <p:spPr>
          <a:xfrm>
            <a:off x="1104900" y="2133600"/>
            <a:ext cx="7924800" cy="3733800"/>
          </a:xfrm>
        </p:spPr>
        <p:txBody>
          <a:bodyPr/>
          <a:lstStyle/>
          <a:p>
            <a:pPr>
              <a:lnSpc>
                <a:spcPct val="110000"/>
              </a:lnSpc>
            </a:pPr>
            <a:r>
              <a:rPr lang="en-US" altLang="en-US" dirty="0"/>
              <a:t>Rate of propagation through overlay</a:t>
            </a:r>
          </a:p>
          <a:p>
            <a:pPr>
              <a:lnSpc>
                <a:spcPct val="110000"/>
              </a:lnSpc>
            </a:pPr>
            <a:r>
              <a:rPr lang="en-US" altLang="en-US" dirty="0"/>
              <a:t>Number of reflected cracks</a:t>
            </a:r>
          </a:p>
          <a:p>
            <a:pPr>
              <a:lnSpc>
                <a:spcPct val="110000"/>
              </a:lnSpc>
            </a:pPr>
            <a:r>
              <a:rPr lang="en-US" altLang="en-US" dirty="0"/>
              <a:t>Rate of deterioration of reflected cracks</a:t>
            </a:r>
          </a:p>
          <a:p>
            <a:pPr>
              <a:lnSpc>
                <a:spcPct val="110000"/>
              </a:lnSpc>
            </a:pPr>
            <a:r>
              <a:rPr lang="en-US" altLang="en-US" dirty="0"/>
              <a:t>Amount of water that can infiltrate through the cracks</a:t>
            </a:r>
          </a:p>
        </p:txBody>
      </p:sp>
    </p:spTree>
    <p:extLst>
      <p:ext uri="{BB962C8B-B14F-4D97-AF65-F5344CB8AC3E}">
        <p14:creationId xmlns:p14="http://schemas.microsoft.com/office/powerpoint/2010/main" val="805755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7434"/>
            <a:ext cx="8420100" cy="1364166"/>
          </a:xfrm>
          <a:ln/>
        </p:spPr>
        <p:txBody>
          <a:bodyPr/>
          <a:lstStyle/>
          <a:p>
            <a:pPr>
              <a:lnSpc>
                <a:spcPct val="80000"/>
              </a:lnSpc>
            </a:pPr>
            <a:r>
              <a:rPr lang="en-US" altLang="en-US" sz="4000" dirty="0">
                <a:solidFill>
                  <a:srgbClr val="FFFF00"/>
                </a:solidFill>
              </a:rPr>
              <a:t>Reflection Crack Control Measures</a:t>
            </a:r>
          </a:p>
        </p:txBody>
      </p:sp>
      <p:sp>
        <p:nvSpPr>
          <p:cNvPr id="86019" name="Rectangle 3"/>
          <p:cNvSpPr>
            <a:spLocks noGrp="1" noChangeArrowheads="1"/>
          </p:cNvSpPr>
          <p:nvPr>
            <p:ph type="body" idx="1"/>
          </p:nvPr>
        </p:nvSpPr>
        <p:spPr>
          <a:xfrm>
            <a:off x="1628775" y="1600201"/>
            <a:ext cx="9258300" cy="4525963"/>
          </a:xfrm>
        </p:spPr>
        <p:txBody>
          <a:bodyPr/>
          <a:lstStyle/>
          <a:p>
            <a:pPr>
              <a:lnSpc>
                <a:spcPct val="110000"/>
              </a:lnSpc>
              <a:spcBef>
                <a:spcPct val="0"/>
              </a:spcBef>
            </a:pPr>
            <a:r>
              <a:rPr lang="en-US" altLang="en-US" sz="3200" dirty="0"/>
              <a:t>Fabrics</a:t>
            </a:r>
          </a:p>
          <a:p>
            <a:pPr>
              <a:lnSpc>
                <a:spcPct val="120000"/>
              </a:lnSpc>
              <a:spcBef>
                <a:spcPct val="0"/>
              </a:spcBef>
            </a:pPr>
            <a:r>
              <a:rPr lang="en-US" altLang="en-US" sz="3200" dirty="0"/>
              <a:t>Stress-relieving interlayers</a:t>
            </a:r>
          </a:p>
          <a:p>
            <a:pPr>
              <a:lnSpc>
                <a:spcPct val="120000"/>
              </a:lnSpc>
              <a:spcBef>
                <a:spcPct val="0"/>
              </a:spcBef>
            </a:pPr>
            <a:r>
              <a:rPr lang="en-US" altLang="en-US" sz="3200" dirty="0"/>
              <a:t>Crack-arresting interlayers</a:t>
            </a:r>
          </a:p>
          <a:p>
            <a:pPr>
              <a:lnSpc>
                <a:spcPct val="120000"/>
              </a:lnSpc>
              <a:spcBef>
                <a:spcPct val="0"/>
              </a:spcBef>
            </a:pPr>
            <a:r>
              <a:rPr lang="en-US" altLang="en-US" sz="3200" dirty="0" err="1"/>
              <a:t>Preoverlay</a:t>
            </a:r>
            <a:r>
              <a:rPr lang="en-US" altLang="en-US" sz="3200" dirty="0"/>
              <a:t> treatments</a:t>
            </a:r>
          </a:p>
          <a:p>
            <a:pPr>
              <a:lnSpc>
                <a:spcPct val="120000"/>
              </a:lnSpc>
              <a:spcBef>
                <a:spcPct val="0"/>
              </a:spcBef>
            </a:pPr>
            <a:r>
              <a:rPr lang="en-US" altLang="en-US" sz="3200" dirty="0"/>
              <a:t>Slab repair or replacement</a:t>
            </a:r>
          </a:p>
          <a:p>
            <a:pPr>
              <a:lnSpc>
                <a:spcPct val="120000"/>
              </a:lnSpc>
              <a:spcBef>
                <a:spcPct val="0"/>
              </a:spcBef>
            </a:pPr>
            <a:r>
              <a:rPr lang="en-US" altLang="en-US" sz="3200" dirty="0"/>
              <a:t>Sawing and sealing joints</a:t>
            </a:r>
          </a:p>
          <a:p>
            <a:pPr>
              <a:lnSpc>
                <a:spcPct val="120000"/>
              </a:lnSpc>
              <a:spcBef>
                <a:spcPct val="0"/>
              </a:spcBef>
            </a:pPr>
            <a:r>
              <a:rPr lang="en-US" altLang="en-US" sz="3200" dirty="0"/>
              <a:t>Increased overlay thickness</a:t>
            </a:r>
          </a:p>
        </p:txBody>
      </p:sp>
    </p:spTree>
    <p:extLst>
      <p:ext uri="{BB962C8B-B14F-4D97-AF65-F5344CB8AC3E}">
        <p14:creationId xmlns:p14="http://schemas.microsoft.com/office/powerpoint/2010/main" val="128910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6240" y="0"/>
            <a:ext cx="8460059" cy="1295400"/>
          </a:xfrm>
          <a:ln/>
        </p:spPr>
        <p:txBody>
          <a:bodyPr/>
          <a:lstStyle/>
          <a:p>
            <a:r>
              <a:rPr lang="en-US" altLang="en-US" sz="4000" dirty="0">
                <a:solidFill>
                  <a:srgbClr val="FFFF00"/>
                </a:solidFill>
              </a:rPr>
              <a:t>Crack Control Effectiveness</a:t>
            </a:r>
          </a:p>
        </p:txBody>
      </p:sp>
      <p:sp>
        <p:nvSpPr>
          <p:cNvPr id="88067" name="Rectangle 3"/>
          <p:cNvSpPr>
            <a:spLocks noGrp="1" noChangeArrowheads="1"/>
          </p:cNvSpPr>
          <p:nvPr>
            <p:ph type="body" idx="1"/>
          </p:nvPr>
        </p:nvSpPr>
        <p:spPr>
          <a:xfrm>
            <a:off x="1104900" y="2057400"/>
            <a:ext cx="7924800" cy="3733800"/>
          </a:xfrm>
        </p:spPr>
        <p:txBody>
          <a:bodyPr/>
          <a:lstStyle/>
          <a:p>
            <a:pPr>
              <a:lnSpc>
                <a:spcPct val="90000"/>
              </a:lnSpc>
              <a:spcBef>
                <a:spcPct val="0"/>
              </a:spcBef>
            </a:pPr>
            <a:r>
              <a:rPr lang="en-US" altLang="en-US" dirty="0"/>
              <a:t>Delay the occurrence of cracking</a:t>
            </a:r>
          </a:p>
          <a:p>
            <a:pPr>
              <a:lnSpc>
                <a:spcPct val="130000"/>
              </a:lnSpc>
              <a:spcBef>
                <a:spcPct val="0"/>
              </a:spcBef>
            </a:pPr>
            <a:r>
              <a:rPr lang="en-US" altLang="en-US" dirty="0"/>
              <a:t>Reduce the number of cracks</a:t>
            </a:r>
          </a:p>
          <a:p>
            <a:pPr>
              <a:lnSpc>
                <a:spcPct val="130000"/>
              </a:lnSpc>
              <a:spcBef>
                <a:spcPct val="0"/>
              </a:spcBef>
            </a:pPr>
            <a:r>
              <a:rPr lang="en-US" altLang="en-US" dirty="0"/>
              <a:t>Control the crack severity</a:t>
            </a:r>
          </a:p>
          <a:p>
            <a:pPr>
              <a:lnSpc>
                <a:spcPct val="130000"/>
              </a:lnSpc>
              <a:spcBef>
                <a:spcPct val="0"/>
              </a:spcBef>
            </a:pPr>
            <a:r>
              <a:rPr lang="en-US" altLang="en-US" dirty="0"/>
              <a:t>Provide other benefits</a:t>
            </a:r>
          </a:p>
          <a:p>
            <a:pPr lvl="1">
              <a:lnSpc>
                <a:spcPct val="150000"/>
              </a:lnSpc>
              <a:spcBef>
                <a:spcPct val="0"/>
              </a:spcBef>
              <a:buClr>
                <a:schemeClr val="tx2"/>
              </a:buClr>
            </a:pPr>
            <a:r>
              <a:rPr lang="en-US" altLang="en-US" dirty="0"/>
              <a:t> Reduce overlay thickness</a:t>
            </a:r>
          </a:p>
          <a:p>
            <a:pPr lvl="1">
              <a:lnSpc>
                <a:spcPct val="130000"/>
              </a:lnSpc>
              <a:spcBef>
                <a:spcPct val="0"/>
              </a:spcBef>
              <a:buClr>
                <a:schemeClr val="tx2"/>
              </a:buClr>
            </a:pPr>
            <a:r>
              <a:rPr lang="en-US" altLang="en-US" dirty="0"/>
              <a:t> Enhance waterproofing capabilities</a:t>
            </a:r>
          </a:p>
        </p:txBody>
      </p:sp>
    </p:spTree>
    <p:extLst>
      <p:ext uri="{BB962C8B-B14F-4D97-AF65-F5344CB8AC3E}">
        <p14:creationId xmlns:p14="http://schemas.microsoft.com/office/powerpoint/2010/main" val="2229660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54" name="Oval 142"/>
          <p:cNvSpPr>
            <a:spLocks noChangeArrowheads="1"/>
          </p:cNvSpPr>
          <p:nvPr/>
        </p:nvSpPr>
        <p:spPr bwMode="auto">
          <a:xfrm>
            <a:off x="6304360" y="1558925"/>
            <a:ext cx="1153716" cy="1020763"/>
          </a:xfrm>
          <a:prstGeom prst="ellipse">
            <a:avLst/>
          </a:prstGeom>
          <a:solidFill>
            <a:srgbClr val="3333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55" name="Oval 143"/>
          <p:cNvSpPr>
            <a:spLocks noChangeArrowheads="1"/>
          </p:cNvSpPr>
          <p:nvPr/>
        </p:nvSpPr>
        <p:spPr bwMode="auto">
          <a:xfrm>
            <a:off x="6652617" y="1868489"/>
            <a:ext cx="471488" cy="420687"/>
          </a:xfrm>
          <a:prstGeom prst="ellipse">
            <a:avLst/>
          </a:prstGeom>
          <a:solidFill>
            <a:srgbClr val="FFFFC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0114" name="Group 2"/>
          <p:cNvGrpSpPr>
            <a:grpSpLocks/>
          </p:cNvGrpSpPr>
          <p:nvPr/>
        </p:nvGrpSpPr>
        <p:grpSpPr bwMode="auto">
          <a:xfrm>
            <a:off x="3545087" y="5381626"/>
            <a:ext cx="5364956" cy="581025"/>
            <a:chOff x="2025" y="3358"/>
            <a:chExt cx="3004" cy="366"/>
          </a:xfrm>
        </p:grpSpPr>
        <p:sp>
          <p:nvSpPr>
            <p:cNvPr id="90115" name="Line 3"/>
            <p:cNvSpPr>
              <a:spLocks noChangeShapeType="1"/>
            </p:cNvSpPr>
            <p:nvPr/>
          </p:nvSpPr>
          <p:spPr bwMode="auto">
            <a:xfrm rot="13418719">
              <a:off x="2038" y="3389"/>
              <a:ext cx="1" cy="82"/>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6" name="Line 4"/>
            <p:cNvSpPr>
              <a:spLocks noChangeShapeType="1"/>
            </p:cNvSpPr>
            <p:nvPr/>
          </p:nvSpPr>
          <p:spPr bwMode="auto">
            <a:xfrm rot="18818719">
              <a:off x="3350" y="3415"/>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7" name="Line 5"/>
            <p:cNvSpPr>
              <a:spLocks noChangeShapeType="1"/>
            </p:cNvSpPr>
            <p:nvPr/>
          </p:nvSpPr>
          <p:spPr bwMode="auto">
            <a:xfrm rot="18818719">
              <a:off x="3381" y="3382"/>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8" name="Line 6"/>
            <p:cNvSpPr>
              <a:spLocks noChangeShapeType="1"/>
            </p:cNvSpPr>
            <p:nvPr/>
          </p:nvSpPr>
          <p:spPr bwMode="auto">
            <a:xfrm rot="18818719">
              <a:off x="3423" y="3374"/>
              <a:ext cx="0" cy="146"/>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9" name="Line 7"/>
            <p:cNvSpPr>
              <a:spLocks noChangeShapeType="1"/>
            </p:cNvSpPr>
            <p:nvPr/>
          </p:nvSpPr>
          <p:spPr bwMode="auto">
            <a:xfrm rot="18818719">
              <a:off x="3469" y="3378"/>
              <a:ext cx="1" cy="9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0" name="Line 8"/>
            <p:cNvSpPr>
              <a:spLocks noChangeShapeType="1"/>
            </p:cNvSpPr>
            <p:nvPr/>
          </p:nvSpPr>
          <p:spPr bwMode="auto">
            <a:xfrm rot="13418719">
              <a:off x="3510" y="3392"/>
              <a:ext cx="0" cy="42"/>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1" name="Line 9"/>
            <p:cNvSpPr>
              <a:spLocks noChangeShapeType="1"/>
            </p:cNvSpPr>
            <p:nvPr/>
          </p:nvSpPr>
          <p:spPr bwMode="auto">
            <a:xfrm rot="18818719">
              <a:off x="3607" y="3411"/>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2" name="Line 10"/>
            <p:cNvSpPr>
              <a:spLocks noChangeShapeType="1"/>
            </p:cNvSpPr>
            <p:nvPr/>
          </p:nvSpPr>
          <p:spPr bwMode="auto">
            <a:xfrm rot="18818719">
              <a:off x="3639" y="3375"/>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3" name="Line 11"/>
            <p:cNvSpPr>
              <a:spLocks noChangeShapeType="1"/>
            </p:cNvSpPr>
            <p:nvPr/>
          </p:nvSpPr>
          <p:spPr bwMode="auto">
            <a:xfrm rot="18818719">
              <a:off x="3683" y="3378"/>
              <a:ext cx="1" cy="132"/>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4" name="Line 12"/>
            <p:cNvSpPr>
              <a:spLocks noChangeShapeType="1"/>
            </p:cNvSpPr>
            <p:nvPr/>
          </p:nvSpPr>
          <p:spPr bwMode="auto">
            <a:xfrm rot="13418719">
              <a:off x="3755" y="3381"/>
              <a:ext cx="5" cy="7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5" name="Line 13"/>
            <p:cNvSpPr>
              <a:spLocks noChangeShapeType="1"/>
            </p:cNvSpPr>
            <p:nvPr/>
          </p:nvSpPr>
          <p:spPr bwMode="auto">
            <a:xfrm rot="18818719" flipV="1">
              <a:off x="3392" y="3631"/>
              <a:ext cx="3" cy="6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6" name="Line 14"/>
            <p:cNvSpPr>
              <a:spLocks noChangeShapeType="1"/>
            </p:cNvSpPr>
            <p:nvPr/>
          </p:nvSpPr>
          <p:spPr bwMode="auto">
            <a:xfrm rot="18818719" flipV="1">
              <a:off x="3443" y="3587"/>
              <a:ext cx="2" cy="11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7" name="Line 15"/>
            <p:cNvSpPr>
              <a:spLocks noChangeShapeType="1"/>
            </p:cNvSpPr>
            <p:nvPr/>
          </p:nvSpPr>
          <p:spPr bwMode="auto">
            <a:xfrm rot="13418719">
              <a:off x="3588" y="3528"/>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8" name="Line 16"/>
            <p:cNvSpPr>
              <a:spLocks noChangeShapeType="1"/>
            </p:cNvSpPr>
            <p:nvPr/>
          </p:nvSpPr>
          <p:spPr bwMode="auto">
            <a:xfrm rot="13418719">
              <a:off x="3556" y="3495"/>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9" name="Line 17"/>
            <p:cNvSpPr>
              <a:spLocks noChangeShapeType="1"/>
            </p:cNvSpPr>
            <p:nvPr/>
          </p:nvSpPr>
          <p:spPr bwMode="auto">
            <a:xfrm rot="13418719">
              <a:off x="3523" y="3459"/>
              <a:ext cx="0" cy="196"/>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0" name="Line 18"/>
            <p:cNvSpPr>
              <a:spLocks noChangeShapeType="1"/>
            </p:cNvSpPr>
            <p:nvPr/>
          </p:nvSpPr>
          <p:spPr bwMode="auto">
            <a:xfrm rot="13418719">
              <a:off x="3491" y="3427"/>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1" name="Line 19"/>
            <p:cNvSpPr>
              <a:spLocks noChangeShapeType="1"/>
            </p:cNvSpPr>
            <p:nvPr/>
          </p:nvSpPr>
          <p:spPr bwMode="auto">
            <a:xfrm rot="18818719">
              <a:off x="3851" y="3404"/>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2" name="Line 20"/>
            <p:cNvSpPr>
              <a:spLocks noChangeShapeType="1"/>
            </p:cNvSpPr>
            <p:nvPr/>
          </p:nvSpPr>
          <p:spPr bwMode="auto">
            <a:xfrm rot="18818719">
              <a:off x="3882" y="3369"/>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3" name="Line 21"/>
            <p:cNvSpPr>
              <a:spLocks noChangeShapeType="1"/>
            </p:cNvSpPr>
            <p:nvPr/>
          </p:nvSpPr>
          <p:spPr bwMode="auto">
            <a:xfrm rot="18818719">
              <a:off x="3929" y="3383"/>
              <a:ext cx="3" cy="122"/>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4" name="Line 22"/>
            <p:cNvSpPr>
              <a:spLocks noChangeShapeType="1"/>
            </p:cNvSpPr>
            <p:nvPr/>
          </p:nvSpPr>
          <p:spPr bwMode="auto">
            <a:xfrm rot="13418719">
              <a:off x="3989" y="3418"/>
              <a:ext cx="2" cy="32"/>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5" name="Line 23"/>
            <p:cNvSpPr>
              <a:spLocks noChangeShapeType="1"/>
            </p:cNvSpPr>
            <p:nvPr/>
          </p:nvSpPr>
          <p:spPr bwMode="auto">
            <a:xfrm rot="18818719" flipV="1">
              <a:off x="3624" y="3630"/>
              <a:ext cx="5" cy="71"/>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6" name="Line 24"/>
            <p:cNvSpPr>
              <a:spLocks noChangeShapeType="1"/>
            </p:cNvSpPr>
            <p:nvPr/>
          </p:nvSpPr>
          <p:spPr bwMode="auto">
            <a:xfrm rot="18818719">
              <a:off x="3679" y="3583"/>
              <a:ext cx="2" cy="127"/>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7" name="Line 25"/>
            <p:cNvSpPr>
              <a:spLocks noChangeShapeType="1"/>
            </p:cNvSpPr>
            <p:nvPr/>
          </p:nvSpPr>
          <p:spPr bwMode="auto">
            <a:xfrm rot="13418719">
              <a:off x="3820" y="3526"/>
              <a:ext cx="0" cy="196"/>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8" name="Line 26"/>
            <p:cNvSpPr>
              <a:spLocks noChangeShapeType="1"/>
            </p:cNvSpPr>
            <p:nvPr/>
          </p:nvSpPr>
          <p:spPr bwMode="auto">
            <a:xfrm rot="13418719">
              <a:off x="3788" y="3492"/>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9" name="Line 27"/>
            <p:cNvSpPr>
              <a:spLocks noChangeShapeType="1"/>
            </p:cNvSpPr>
            <p:nvPr/>
          </p:nvSpPr>
          <p:spPr bwMode="auto">
            <a:xfrm rot="13418719">
              <a:off x="3756" y="3459"/>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0" name="Line 28"/>
            <p:cNvSpPr>
              <a:spLocks noChangeShapeType="1"/>
            </p:cNvSpPr>
            <p:nvPr/>
          </p:nvSpPr>
          <p:spPr bwMode="auto">
            <a:xfrm rot="13418719">
              <a:off x="3723" y="3425"/>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1" name="Line 29"/>
            <p:cNvSpPr>
              <a:spLocks noChangeShapeType="1"/>
            </p:cNvSpPr>
            <p:nvPr/>
          </p:nvSpPr>
          <p:spPr bwMode="auto">
            <a:xfrm rot="18818719">
              <a:off x="3839" y="3664"/>
              <a:ext cx="2" cy="27"/>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2" name="Line 30"/>
            <p:cNvSpPr>
              <a:spLocks noChangeShapeType="1"/>
            </p:cNvSpPr>
            <p:nvPr/>
          </p:nvSpPr>
          <p:spPr bwMode="auto">
            <a:xfrm rot="18818719">
              <a:off x="3890" y="3619"/>
              <a:ext cx="1" cy="83"/>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3" name="Line 31"/>
            <p:cNvSpPr>
              <a:spLocks noChangeShapeType="1"/>
            </p:cNvSpPr>
            <p:nvPr/>
          </p:nvSpPr>
          <p:spPr bwMode="auto">
            <a:xfrm rot="18818719" flipV="1">
              <a:off x="3933" y="3579"/>
              <a:ext cx="3" cy="12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4" name="Line 32"/>
            <p:cNvSpPr>
              <a:spLocks noChangeShapeType="1"/>
            </p:cNvSpPr>
            <p:nvPr/>
          </p:nvSpPr>
          <p:spPr bwMode="auto">
            <a:xfrm rot="13418719">
              <a:off x="4077" y="3521"/>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5" name="Line 33"/>
            <p:cNvSpPr>
              <a:spLocks noChangeShapeType="1"/>
            </p:cNvSpPr>
            <p:nvPr/>
          </p:nvSpPr>
          <p:spPr bwMode="auto">
            <a:xfrm rot="13418719">
              <a:off x="4046" y="3486"/>
              <a:ext cx="0" cy="19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6" name="Line 34"/>
            <p:cNvSpPr>
              <a:spLocks noChangeShapeType="1"/>
            </p:cNvSpPr>
            <p:nvPr/>
          </p:nvSpPr>
          <p:spPr bwMode="auto">
            <a:xfrm rot="13418719">
              <a:off x="4013" y="3453"/>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7" name="Line 35"/>
            <p:cNvSpPr>
              <a:spLocks noChangeShapeType="1"/>
            </p:cNvSpPr>
            <p:nvPr/>
          </p:nvSpPr>
          <p:spPr bwMode="auto">
            <a:xfrm rot="13418719">
              <a:off x="3981" y="3419"/>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8" name="Line 36"/>
            <p:cNvSpPr>
              <a:spLocks noChangeShapeType="1"/>
            </p:cNvSpPr>
            <p:nvPr/>
          </p:nvSpPr>
          <p:spPr bwMode="auto">
            <a:xfrm rot="18818719">
              <a:off x="4105" y="3394"/>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9" name="Line 37"/>
            <p:cNvSpPr>
              <a:spLocks noChangeShapeType="1"/>
            </p:cNvSpPr>
            <p:nvPr/>
          </p:nvSpPr>
          <p:spPr bwMode="auto">
            <a:xfrm rot="18818719">
              <a:off x="4137" y="3360"/>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0" name="Line 38"/>
            <p:cNvSpPr>
              <a:spLocks noChangeShapeType="1"/>
            </p:cNvSpPr>
            <p:nvPr/>
          </p:nvSpPr>
          <p:spPr bwMode="auto">
            <a:xfrm rot="18818719" flipV="1">
              <a:off x="4192" y="3384"/>
              <a:ext cx="1" cy="10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1" name="Line 39"/>
            <p:cNvSpPr>
              <a:spLocks noChangeShapeType="1"/>
            </p:cNvSpPr>
            <p:nvPr/>
          </p:nvSpPr>
          <p:spPr bwMode="auto">
            <a:xfrm rot="13418719">
              <a:off x="4230" y="3390"/>
              <a:ext cx="2" cy="4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2" name="Line 40"/>
            <p:cNvSpPr>
              <a:spLocks noChangeShapeType="1"/>
            </p:cNvSpPr>
            <p:nvPr/>
          </p:nvSpPr>
          <p:spPr bwMode="auto">
            <a:xfrm rot="18818719" flipV="1">
              <a:off x="4090" y="3656"/>
              <a:ext cx="2" cy="31"/>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3" name="Line 41"/>
            <p:cNvSpPr>
              <a:spLocks noChangeShapeType="1"/>
            </p:cNvSpPr>
            <p:nvPr/>
          </p:nvSpPr>
          <p:spPr bwMode="auto">
            <a:xfrm rot="18818719" flipV="1">
              <a:off x="4141" y="3610"/>
              <a:ext cx="2" cy="8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4" name="Line 42"/>
            <p:cNvSpPr>
              <a:spLocks noChangeShapeType="1"/>
            </p:cNvSpPr>
            <p:nvPr/>
          </p:nvSpPr>
          <p:spPr bwMode="auto">
            <a:xfrm rot="18818719" flipV="1">
              <a:off x="4181" y="3570"/>
              <a:ext cx="9" cy="137"/>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5" name="Line 43"/>
            <p:cNvSpPr>
              <a:spLocks noChangeShapeType="1"/>
            </p:cNvSpPr>
            <p:nvPr/>
          </p:nvSpPr>
          <p:spPr bwMode="auto">
            <a:xfrm rot="13418719">
              <a:off x="4322" y="3517"/>
              <a:ext cx="0" cy="19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6" name="Line 44"/>
            <p:cNvSpPr>
              <a:spLocks noChangeShapeType="1"/>
            </p:cNvSpPr>
            <p:nvPr/>
          </p:nvSpPr>
          <p:spPr bwMode="auto">
            <a:xfrm rot="13418719">
              <a:off x="4289" y="3484"/>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7" name="Line 45"/>
            <p:cNvSpPr>
              <a:spLocks noChangeShapeType="1"/>
            </p:cNvSpPr>
            <p:nvPr/>
          </p:nvSpPr>
          <p:spPr bwMode="auto">
            <a:xfrm rot="13418719">
              <a:off x="4257" y="3450"/>
              <a:ext cx="0" cy="196"/>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8" name="Line 46"/>
            <p:cNvSpPr>
              <a:spLocks noChangeShapeType="1"/>
            </p:cNvSpPr>
            <p:nvPr/>
          </p:nvSpPr>
          <p:spPr bwMode="auto">
            <a:xfrm rot="13418719">
              <a:off x="4225" y="3416"/>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59" name="Line 47"/>
            <p:cNvSpPr>
              <a:spLocks noChangeShapeType="1"/>
            </p:cNvSpPr>
            <p:nvPr/>
          </p:nvSpPr>
          <p:spPr bwMode="auto">
            <a:xfrm rot="18818719" flipV="1">
              <a:off x="4349" y="3643"/>
              <a:ext cx="3" cy="4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0" name="Line 48"/>
            <p:cNvSpPr>
              <a:spLocks noChangeShapeType="1"/>
            </p:cNvSpPr>
            <p:nvPr/>
          </p:nvSpPr>
          <p:spPr bwMode="auto">
            <a:xfrm rot="18818719">
              <a:off x="4402" y="3599"/>
              <a:ext cx="0" cy="100"/>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1" name="Line 49"/>
            <p:cNvSpPr>
              <a:spLocks noChangeShapeType="1"/>
            </p:cNvSpPr>
            <p:nvPr/>
          </p:nvSpPr>
          <p:spPr bwMode="auto">
            <a:xfrm rot="18818719">
              <a:off x="4461" y="3553"/>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2" name="Line 50"/>
            <p:cNvSpPr>
              <a:spLocks noChangeShapeType="1"/>
            </p:cNvSpPr>
            <p:nvPr/>
          </p:nvSpPr>
          <p:spPr bwMode="auto">
            <a:xfrm rot="13418719">
              <a:off x="4582" y="3503"/>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3" name="Line 51"/>
            <p:cNvSpPr>
              <a:spLocks noChangeShapeType="1"/>
            </p:cNvSpPr>
            <p:nvPr/>
          </p:nvSpPr>
          <p:spPr bwMode="auto">
            <a:xfrm rot="13418719">
              <a:off x="4549" y="3469"/>
              <a:ext cx="0" cy="19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4" name="Line 52"/>
            <p:cNvSpPr>
              <a:spLocks noChangeShapeType="1"/>
            </p:cNvSpPr>
            <p:nvPr/>
          </p:nvSpPr>
          <p:spPr bwMode="auto">
            <a:xfrm rot="13418719">
              <a:off x="4517" y="3436"/>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5" name="Line 53"/>
            <p:cNvSpPr>
              <a:spLocks noChangeShapeType="1"/>
            </p:cNvSpPr>
            <p:nvPr/>
          </p:nvSpPr>
          <p:spPr bwMode="auto">
            <a:xfrm rot="13418719">
              <a:off x="4484" y="3402"/>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6" name="Line 54"/>
            <p:cNvSpPr>
              <a:spLocks noChangeShapeType="1"/>
            </p:cNvSpPr>
            <p:nvPr/>
          </p:nvSpPr>
          <p:spPr bwMode="auto">
            <a:xfrm rot="18818719">
              <a:off x="4361" y="3385"/>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7" name="Line 55"/>
            <p:cNvSpPr>
              <a:spLocks noChangeShapeType="1"/>
            </p:cNvSpPr>
            <p:nvPr/>
          </p:nvSpPr>
          <p:spPr bwMode="auto">
            <a:xfrm rot="18818719" flipV="1">
              <a:off x="4404" y="3379"/>
              <a:ext cx="2" cy="143"/>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8" name="Line 56"/>
            <p:cNvSpPr>
              <a:spLocks noChangeShapeType="1"/>
            </p:cNvSpPr>
            <p:nvPr/>
          </p:nvSpPr>
          <p:spPr bwMode="auto">
            <a:xfrm rot="18818719" flipV="1">
              <a:off x="4449" y="3384"/>
              <a:ext cx="1" cy="96"/>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69" name="Line 57"/>
            <p:cNvSpPr>
              <a:spLocks noChangeShapeType="1"/>
            </p:cNvSpPr>
            <p:nvPr/>
          </p:nvSpPr>
          <p:spPr bwMode="auto">
            <a:xfrm rot="13418719">
              <a:off x="4487" y="3389"/>
              <a:ext cx="0" cy="37"/>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0" name="Line 58"/>
            <p:cNvSpPr>
              <a:spLocks noChangeShapeType="1"/>
            </p:cNvSpPr>
            <p:nvPr/>
          </p:nvSpPr>
          <p:spPr bwMode="auto">
            <a:xfrm rot="18818719" flipV="1">
              <a:off x="4607" y="3633"/>
              <a:ext cx="1" cy="71"/>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1" name="Line 59"/>
            <p:cNvSpPr>
              <a:spLocks noChangeShapeType="1"/>
            </p:cNvSpPr>
            <p:nvPr/>
          </p:nvSpPr>
          <p:spPr bwMode="auto">
            <a:xfrm rot="18818719">
              <a:off x="4650" y="3591"/>
              <a:ext cx="0" cy="10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2" name="Line 60"/>
            <p:cNvSpPr>
              <a:spLocks noChangeShapeType="1"/>
            </p:cNvSpPr>
            <p:nvPr/>
          </p:nvSpPr>
          <p:spPr bwMode="auto">
            <a:xfrm rot="18818719">
              <a:off x="4709" y="3546"/>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3" name="Line 61"/>
            <p:cNvSpPr>
              <a:spLocks noChangeShapeType="1"/>
            </p:cNvSpPr>
            <p:nvPr/>
          </p:nvSpPr>
          <p:spPr bwMode="auto">
            <a:xfrm rot="13418719">
              <a:off x="4830" y="3495"/>
              <a:ext cx="0" cy="19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4" name="Line 62"/>
            <p:cNvSpPr>
              <a:spLocks noChangeShapeType="1"/>
            </p:cNvSpPr>
            <p:nvPr/>
          </p:nvSpPr>
          <p:spPr bwMode="auto">
            <a:xfrm rot="13418719">
              <a:off x="4798" y="3462"/>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5" name="Line 63"/>
            <p:cNvSpPr>
              <a:spLocks noChangeShapeType="1"/>
            </p:cNvSpPr>
            <p:nvPr/>
          </p:nvSpPr>
          <p:spPr bwMode="auto">
            <a:xfrm rot="13418719">
              <a:off x="4765" y="3428"/>
              <a:ext cx="0" cy="19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6" name="Line 64"/>
            <p:cNvSpPr>
              <a:spLocks noChangeShapeType="1"/>
            </p:cNvSpPr>
            <p:nvPr/>
          </p:nvSpPr>
          <p:spPr bwMode="auto">
            <a:xfrm rot="13418719">
              <a:off x="4732" y="3394"/>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7" name="Line 65"/>
            <p:cNvSpPr>
              <a:spLocks noChangeShapeType="1"/>
            </p:cNvSpPr>
            <p:nvPr/>
          </p:nvSpPr>
          <p:spPr bwMode="auto">
            <a:xfrm rot="18818719">
              <a:off x="2362" y="3427"/>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8" name="Line 66"/>
            <p:cNvSpPr>
              <a:spLocks noChangeShapeType="1"/>
            </p:cNvSpPr>
            <p:nvPr/>
          </p:nvSpPr>
          <p:spPr bwMode="auto">
            <a:xfrm rot="18818719">
              <a:off x="2392" y="3394"/>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79" name="Line 67"/>
            <p:cNvSpPr>
              <a:spLocks noChangeShapeType="1"/>
            </p:cNvSpPr>
            <p:nvPr/>
          </p:nvSpPr>
          <p:spPr bwMode="auto">
            <a:xfrm rot="18818719">
              <a:off x="2424" y="3359"/>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0" name="Line 68"/>
            <p:cNvSpPr>
              <a:spLocks noChangeShapeType="1"/>
            </p:cNvSpPr>
            <p:nvPr/>
          </p:nvSpPr>
          <p:spPr bwMode="auto">
            <a:xfrm rot="18818719">
              <a:off x="2470" y="3366"/>
              <a:ext cx="1" cy="12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1" name="Line 69"/>
            <p:cNvSpPr>
              <a:spLocks noChangeShapeType="1"/>
            </p:cNvSpPr>
            <p:nvPr/>
          </p:nvSpPr>
          <p:spPr bwMode="auto">
            <a:xfrm rot="18818719" flipV="1">
              <a:off x="2173" y="3616"/>
              <a:ext cx="2" cy="8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2" name="Line 70"/>
            <p:cNvSpPr>
              <a:spLocks noChangeShapeType="1"/>
            </p:cNvSpPr>
            <p:nvPr/>
          </p:nvSpPr>
          <p:spPr bwMode="auto">
            <a:xfrm rot="13418719">
              <a:off x="2341" y="3557"/>
              <a:ext cx="5" cy="160"/>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3" name="Line 71"/>
            <p:cNvSpPr>
              <a:spLocks noChangeShapeType="1"/>
            </p:cNvSpPr>
            <p:nvPr/>
          </p:nvSpPr>
          <p:spPr bwMode="auto">
            <a:xfrm rot="13418719">
              <a:off x="2298" y="3517"/>
              <a:ext cx="0" cy="19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4" name="Line 72"/>
            <p:cNvSpPr>
              <a:spLocks noChangeShapeType="1"/>
            </p:cNvSpPr>
            <p:nvPr/>
          </p:nvSpPr>
          <p:spPr bwMode="auto">
            <a:xfrm rot="13418719">
              <a:off x="2266" y="3484"/>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5" name="Line 73"/>
            <p:cNvSpPr>
              <a:spLocks noChangeShapeType="1"/>
            </p:cNvSpPr>
            <p:nvPr/>
          </p:nvSpPr>
          <p:spPr bwMode="auto">
            <a:xfrm rot="13418719">
              <a:off x="2234" y="3450"/>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6" name="Line 74"/>
            <p:cNvSpPr>
              <a:spLocks noChangeShapeType="1"/>
            </p:cNvSpPr>
            <p:nvPr/>
          </p:nvSpPr>
          <p:spPr bwMode="auto">
            <a:xfrm rot="18818719" flipV="1">
              <a:off x="2434" y="3608"/>
              <a:ext cx="2" cy="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7" name="Line 75"/>
            <p:cNvSpPr>
              <a:spLocks noChangeShapeType="1"/>
            </p:cNvSpPr>
            <p:nvPr/>
          </p:nvSpPr>
          <p:spPr bwMode="auto">
            <a:xfrm rot="13418719">
              <a:off x="2598" y="3550"/>
              <a:ext cx="2" cy="163"/>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8" name="Line 76"/>
            <p:cNvSpPr>
              <a:spLocks noChangeShapeType="1"/>
            </p:cNvSpPr>
            <p:nvPr/>
          </p:nvSpPr>
          <p:spPr bwMode="auto">
            <a:xfrm rot="13418719">
              <a:off x="2556" y="3512"/>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89" name="Line 77"/>
            <p:cNvSpPr>
              <a:spLocks noChangeShapeType="1"/>
            </p:cNvSpPr>
            <p:nvPr/>
          </p:nvSpPr>
          <p:spPr bwMode="auto">
            <a:xfrm rot="13418719">
              <a:off x="2523" y="3478"/>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0" name="Line 78"/>
            <p:cNvSpPr>
              <a:spLocks noChangeShapeType="1"/>
            </p:cNvSpPr>
            <p:nvPr/>
          </p:nvSpPr>
          <p:spPr bwMode="auto">
            <a:xfrm rot="13418719">
              <a:off x="2491" y="3444"/>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1" name="Line 79"/>
            <p:cNvSpPr>
              <a:spLocks noChangeShapeType="1"/>
            </p:cNvSpPr>
            <p:nvPr/>
          </p:nvSpPr>
          <p:spPr bwMode="auto">
            <a:xfrm rot="18818719">
              <a:off x="2616" y="3419"/>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2" name="Line 80"/>
            <p:cNvSpPr>
              <a:spLocks noChangeShapeType="1"/>
            </p:cNvSpPr>
            <p:nvPr/>
          </p:nvSpPr>
          <p:spPr bwMode="auto">
            <a:xfrm rot="18818719">
              <a:off x="2647" y="3384"/>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3" name="Line 81"/>
            <p:cNvSpPr>
              <a:spLocks noChangeShapeType="1"/>
            </p:cNvSpPr>
            <p:nvPr/>
          </p:nvSpPr>
          <p:spPr bwMode="auto">
            <a:xfrm rot="18818719">
              <a:off x="2678" y="3349"/>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4" name="Line 82"/>
            <p:cNvSpPr>
              <a:spLocks noChangeShapeType="1"/>
            </p:cNvSpPr>
            <p:nvPr/>
          </p:nvSpPr>
          <p:spPr bwMode="auto">
            <a:xfrm rot="18818719">
              <a:off x="2708" y="3314"/>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5" name="Line 83"/>
            <p:cNvSpPr>
              <a:spLocks noChangeShapeType="1"/>
            </p:cNvSpPr>
            <p:nvPr/>
          </p:nvSpPr>
          <p:spPr bwMode="auto">
            <a:xfrm rot="13418719">
              <a:off x="2780" y="3384"/>
              <a:ext cx="0" cy="5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6" name="Line 84"/>
            <p:cNvSpPr>
              <a:spLocks noChangeShapeType="1"/>
            </p:cNvSpPr>
            <p:nvPr/>
          </p:nvSpPr>
          <p:spPr bwMode="auto">
            <a:xfrm rot="13418719">
              <a:off x="2745" y="3358"/>
              <a:ext cx="0" cy="46"/>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7" name="Line 85"/>
            <p:cNvSpPr>
              <a:spLocks noChangeShapeType="1"/>
            </p:cNvSpPr>
            <p:nvPr/>
          </p:nvSpPr>
          <p:spPr bwMode="auto">
            <a:xfrm rot="18818719">
              <a:off x="2635" y="3640"/>
              <a:ext cx="3" cy="6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8" name="Line 86"/>
            <p:cNvSpPr>
              <a:spLocks noChangeShapeType="1"/>
            </p:cNvSpPr>
            <p:nvPr/>
          </p:nvSpPr>
          <p:spPr bwMode="auto">
            <a:xfrm rot="18818719">
              <a:off x="2686" y="3599"/>
              <a:ext cx="0" cy="112"/>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99" name="Line 87"/>
            <p:cNvSpPr>
              <a:spLocks noChangeShapeType="1"/>
            </p:cNvSpPr>
            <p:nvPr/>
          </p:nvSpPr>
          <p:spPr bwMode="auto">
            <a:xfrm rot="13418719">
              <a:off x="2837" y="3550"/>
              <a:ext cx="0" cy="160"/>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0" name="Line 88"/>
            <p:cNvSpPr>
              <a:spLocks noChangeShapeType="1"/>
            </p:cNvSpPr>
            <p:nvPr/>
          </p:nvSpPr>
          <p:spPr bwMode="auto">
            <a:xfrm rot="13418719">
              <a:off x="2794" y="3512"/>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1" name="Line 89"/>
            <p:cNvSpPr>
              <a:spLocks noChangeShapeType="1"/>
            </p:cNvSpPr>
            <p:nvPr/>
          </p:nvSpPr>
          <p:spPr bwMode="auto">
            <a:xfrm rot="13418719">
              <a:off x="2761" y="3478"/>
              <a:ext cx="0" cy="19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2" name="Line 90"/>
            <p:cNvSpPr>
              <a:spLocks noChangeShapeType="1"/>
            </p:cNvSpPr>
            <p:nvPr/>
          </p:nvSpPr>
          <p:spPr bwMode="auto">
            <a:xfrm rot="13418719">
              <a:off x="2728" y="3444"/>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3" name="Line 91"/>
            <p:cNvSpPr>
              <a:spLocks noChangeShapeType="1"/>
            </p:cNvSpPr>
            <p:nvPr/>
          </p:nvSpPr>
          <p:spPr bwMode="auto">
            <a:xfrm rot="18818719" flipV="1">
              <a:off x="2893" y="3633"/>
              <a:ext cx="1" cy="67"/>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4" name="Line 92"/>
            <p:cNvSpPr>
              <a:spLocks noChangeShapeType="1"/>
            </p:cNvSpPr>
            <p:nvPr/>
          </p:nvSpPr>
          <p:spPr bwMode="auto">
            <a:xfrm rot="18818719">
              <a:off x="2944" y="3587"/>
              <a:ext cx="0" cy="121"/>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5" name="Line 93"/>
            <p:cNvSpPr>
              <a:spLocks noChangeShapeType="1"/>
            </p:cNvSpPr>
            <p:nvPr/>
          </p:nvSpPr>
          <p:spPr bwMode="auto">
            <a:xfrm rot="13418719">
              <a:off x="3085" y="3530"/>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6" name="Line 94"/>
            <p:cNvSpPr>
              <a:spLocks noChangeShapeType="1"/>
            </p:cNvSpPr>
            <p:nvPr/>
          </p:nvSpPr>
          <p:spPr bwMode="auto">
            <a:xfrm rot="13418719">
              <a:off x="3053" y="3496"/>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7" name="Line 95"/>
            <p:cNvSpPr>
              <a:spLocks noChangeShapeType="1"/>
            </p:cNvSpPr>
            <p:nvPr/>
          </p:nvSpPr>
          <p:spPr bwMode="auto">
            <a:xfrm rot="13418719">
              <a:off x="3021" y="3463"/>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8" name="Line 96"/>
            <p:cNvSpPr>
              <a:spLocks noChangeShapeType="1"/>
            </p:cNvSpPr>
            <p:nvPr/>
          </p:nvSpPr>
          <p:spPr bwMode="auto">
            <a:xfrm rot="13418719">
              <a:off x="2989" y="3428"/>
              <a:ext cx="0" cy="195"/>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09" name="Line 97"/>
            <p:cNvSpPr>
              <a:spLocks noChangeShapeType="1"/>
            </p:cNvSpPr>
            <p:nvPr/>
          </p:nvSpPr>
          <p:spPr bwMode="auto">
            <a:xfrm rot="18818719">
              <a:off x="2864" y="3414"/>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0" name="Line 98"/>
            <p:cNvSpPr>
              <a:spLocks noChangeShapeType="1"/>
            </p:cNvSpPr>
            <p:nvPr/>
          </p:nvSpPr>
          <p:spPr bwMode="auto">
            <a:xfrm rot="18818719">
              <a:off x="2896" y="3378"/>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1" name="Line 99"/>
            <p:cNvSpPr>
              <a:spLocks noChangeShapeType="1"/>
            </p:cNvSpPr>
            <p:nvPr/>
          </p:nvSpPr>
          <p:spPr bwMode="auto">
            <a:xfrm rot="18818719">
              <a:off x="2939" y="3374"/>
              <a:ext cx="0" cy="141"/>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2" name="Line 100"/>
            <p:cNvSpPr>
              <a:spLocks noChangeShapeType="1"/>
            </p:cNvSpPr>
            <p:nvPr/>
          </p:nvSpPr>
          <p:spPr bwMode="auto">
            <a:xfrm rot="13418719" flipH="1">
              <a:off x="3010" y="3386"/>
              <a:ext cx="1" cy="80"/>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3" name="Line 101"/>
            <p:cNvSpPr>
              <a:spLocks noChangeShapeType="1"/>
            </p:cNvSpPr>
            <p:nvPr/>
          </p:nvSpPr>
          <p:spPr bwMode="auto">
            <a:xfrm rot="18818719">
              <a:off x="3103" y="3663"/>
              <a:ext cx="4" cy="2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4" name="Line 102"/>
            <p:cNvSpPr>
              <a:spLocks noChangeShapeType="1"/>
            </p:cNvSpPr>
            <p:nvPr/>
          </p:nvSpPr>
          <p:spPr bwMode="auto">
            <a:xfrm rot="18818719">
              <a:off x="3148" y="3620"/>
              <a:ext cx="1" cy="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5" name="Line 103"/>
            <p:cNvSpPr>
              <a:spLocks noChangeShapeType="1"/>
            </p:cNvSpPr>
            <p:nvPr/>
          </p:nvSpPr>
          <p:spPr bwMode="auto">
            <a:xfrm rot="18818719" flipV="1">
              <a:off x="3201" y="3578"/>
              <a:ext cx="1" cy="133"/>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6" name="Line 104"/>
            <p:cNvSpPr>
              <a:spLocks noChangeShapeType="1"/>
            </p:cNvSpPr>
            <p:nvPr/>
          </p:nvSpPr>
          <p:spPr bwMode="auto">
            <a:xfrm rot="13418719">
              <a:off x="3341" y="3521"/>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7" name="Line 105"/>
            <p:cNvSpPr>
              <a:spLocks noChangeShapeType="1"/>
            </p:cNvSpPr>
            <p:nvPr/>
          </p:nvSpPr>
          <p:spPr bwMode="auto">
            <a:xfrm rot="13418719">
              <a:off x="3308" y="3487"/>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8" name="Line 106"/>
            <p:cNvSpPr>
              <a:spLocks noChangeShapeType="1"/>
            </p:cNvSpPr>
            <p:nvPr/>
          </p:nvSpPr>
          <p:spPr bwMode="auto">
            <a:xfrm rot="13418719">
              <a:off x="3276" y="3453"/>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19" name="Line 107"/>
            <p:cNvSpPr>
              <a:spLocks noChangeShapeType="1"/>
            </p:cNvSpPr>
            <p:nvPr/>
          </p:nvSpPr>
          <p:spPr bwMode="auto">
            <a:xfrm rot="13418719">
              <a:off x="3243" y="3420"/>
              <a:ext cx="0" cy="19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0" name="Line 108"/>
            <p:cNvSpPr>
              <a:spLocks noChangeShapeType="1"/>
            </p:cNvSpPr>
            <p:nvPr/>
          </p:nvSpPr>
          <p:spPr bwMode="auto">
            <a:xfrm rot="18818719">
              <a:off x="3135" y="3407"/>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1" name="Line 109"/>
            <p:cNvSpPr>
              <a:spLocks noChangeShapeType="1"/>
            </p:cNvSpPr>
            <p:nvPr/>
          </p:nvSpPr>
          <p:spPr bwMode="auto">
            <a:xfrm rot="18818719">
              <a:off x="3166" y="3373"/>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2" name="Line 110"/>
            <p:cNvSpPr>
              <a:spLocks noChangeShapeType="1"/>
            </p:cNvSpPr>
            <p:nvPr/>
          </p:nvSpPr>
          <p:spPr bwMode="auto">
            <a:xfrm rot="18818719">
              <a:off x="3210" y="3377"/>
              <a:ext cx="1" cy="132"/>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3" name="Line 111"/>
            <p:cNvSpPr>
              <a:spLocks noChangeShapeType="1"/>
            </p:cNvSpPr>
            <p:nvPr/>
          </p:nvSpPr>
          <p:spPr bwMode="auto">
            <a:xfrm rot="13418719" flipH="1">
              <a:off x="3279" y="3372"/>
              <a:ext cx="5" cy="8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4" name="Line 112"/>
            <p:cNvSpPr>
              <a:spLocks noChangeShapeType="1"/>
            </p:cNvSpPr>
            <p:nvPr/>
          </p:nvSpPr>
          <p:spPr bwMode="auto">
            <a:xfrm rot="13418719">
              <a:off x="2097" y="3565"/>
              <a:ext cx="1" cy="143"/>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5" name="Line 113"/>
            <p:cNvSpPr>
              <a:spLocks noChangeShapeType="1"/>
            </p:cNvSpPr>
            <p:nvPr/>
          </p:nvSpPr>
          <p:spPr bwMode="auto">
            <a:xfrm rot="13418719" flipH="1">
              <a:off x="2055" y="3526"/>
              <a:ext cx="1" cy="167"/>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6" name="Line 114"/>
            <p:cNvSpPr>
              <a:spLocks noChangeShapeType="1"/>
            </p:cNvSpPr>
            <p:nvPr/>
          </p:nvSpPr>
          <p:spPr bwMode="auto">
            <a:xfrm rot="18818719">
              <a:off x="2120" y="3421"/>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7" name="Line 115"/>
            <p:cNvSpPr>
              <a:spLocks noChangeShapeType="1"/>
            </p:cNvSpPr>
            <p:nvPr/>
          </p:nvSpPr>
          <p:spPr bwMode="auto">
            <a:xfrm rot="18818719">
              <a:off x="2151" y="3385"/>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8" name="Line 116"/>
            <p:cNvSpPr>
              <a:spLocks noChangeShapeType="1"/>
            </p:cNvSpPr>
            <p:nvPr/>
          </p:nvSpPr>
          <p:spPr bwMode="auto">
            <a:xfrm rot="18818719">
              <a:off x="2181" y="3351"/>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29" name="Line 117"/>
            <p:cNvSpPr>
              <a:spLocks noChangeShapeType="1"/>
            </p:cNvSpPr>
            <p:nvPr/>
          </p:nvSpPr>
          <p:spPr bwMode="auto">
            <a:xfrm rot="18818719" flipV="1">
              <a:off x="2242" y="3388"/>
              <a:ext cx="3" cy="90"/>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0" name="Line 118"/>
            <p:cNvSpPr>
              <a:spLocks noChangeShapeType="1"/>
            </p:cNvSpPr>
            <p:nvPr/>
          </p:nvSpPr>
          <p:spPr bwMode="auto">
            <a:xfrm rot="13418719">
              <a:off x="2282" y="3389"/>
              <a:ext cx="0" cy="50"/>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1" name="Line 119"/>
            <p:cNvSpPr>
              <a:spLocks noChangeShapeType="1"/>
            </p:cNvSpPr>
            <p:nvPr/>
          </p:nvSpPr>
          <p:spPr bwMode="auto">
            <a:xfrm rot="18818719">
              <a:off x="4619" y="3376"/>
              <a:ext cx="0" cy="17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2" name="Line 120"/>
            <p:cNvSpPr>
              <a:spLocks noChangeShapeType="1"/>
            </p:cNvSpPr>
            <p:nvPr/>
          </p:nvSpPr>
          <p:spPr bwMode="auto">
            <a:xfrm rot="18818719" flipV="1">
              <a:off x="4665" y="3375"/>
              <a:ext cx="2" cy="13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3" name="Line 121"/>
            <p:cNvSpPr>
              <a:spLocks noChangeShapeType="1"/>
            </p:cNvSpPr>
            <p:nvPr/>
          </p:nvSpPr>
          <p:spPr bwMode="auto">
            <a:xfrm rot="13418719">
              <a:off x="4722" y="3385"/>
              <a:ext cx="1" cy="7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4" name="Line 122"/>
            <p:cNvSpPr>
              <a:spLocks noChangeShapeType="1"/>
            </p:cNvSpPr>
            <p:nvPr/>
          </p:nvSpPr>
          <p:spPr bwMode="auto">
            <a:xfrm rot="18818719" flipV="1">
              <a:off x="4856" y="3631"/>
              <a:ext cx="5" cy="6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5" name="Line 123"/>
            <p:cNvSpPr>
              <a:spLocks noChangeShapeType="1"/>
            </p:cNvSpPr>
            <p:nvPr/>
          </p:nvSpPr>
          <p:spPr bwMode="auto">
            <a:xfrm rot="18818719" flipV="1">
              <a:off x="4910" y="3588"/>
              <a:ext cx="2" cy="118"/>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6" name="Line 124"/>
            <p:cNvSpPr>
              <a:spLocks noChangeShapeType="1"/>
            </p:cNvSpPr>
            <p:nvPr/>
          </p:nvSpPr>
          <p:spPr bwMode="auto">
            <a:xfrm rot="18818719">
              <a:off x="4954" y="3543"/>
              <a:ext cx="0" cy="151"/>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7" name="Line 125"/>
            <p:cNvSpPr>
              <a:spLocks noChangeShapeType="1"/>
            </p:cNvSpPr>
            <p:nvPr/>
          </p:nvSpPr>
          <p:spPr bwMode="auto">
            <a:xfrm rot="18818719">
              <a:off x="4867" y="3385"/>
              <a:ext cx="0" cy="17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8" name="Line 126"/>
            <p:cNvSpPr>
              <a:spLocks noChangeShapeType="1"/>
            </p:cNvSpPr>
            <p:nvPr/>
          </p:nvSpPr>
          <p:spPr bwMode="auto">
            <a:xfrm rot="18818719" flipV="1">
              <a:off x="4909" y="3376"/>
              <a:ext cx="2" cy="147"/>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39" name="Line 127"/>
            <p:cNvSpPr>
              <a:spLocks noChangeShapeType="1"/>
            </p:cNvSpPr>
            <p:nvPr/>
          </p:nvSpPr>
          <p:spPr bwMode="auto">
            <a:xfrm rot="18818719">
              <a:off x="4956" y="3390"/>
              <a:ext cx="4" cy="93"/>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40" name="Line 128"/>
            <p:cNvSpPr>
              <a:spLocks noChangeShapeType="1"/>
            </p:cNvSpPr>
            <p:nvPr/>
          </p:nvSpPr>
          <p:spPr bwMode="auto">
            <a:xfrm rot="13418719">
              <a:off x="4986" y="3545"/>
              <a:ext cx="1" cy="5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41" name="Line 129"/>
            <p:cNvSpPr>
              <a:spLocks noChangeShapeType="1"/>
            </p:cNvSpPr>
            <p:nvPr/>
          </p:nvSpPr>
          <p:spPr bwMode="auto">
            <a:xfrm rot="13418719">
              <a:off x="4970" y="3459"/>
              <a:ext cx="4" cy="129"/>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42" name="Line 130"/>
            <p:cNvSpPr>
              <a:spLocks noChangeShapeType="1"/>
            </p:cNvSpPr>
            <p:nvPr/>
          </p:nvSpPr>
          <p:spPr bwMode="auto">
            <a:xfrm rot="13418719" flipH="1">
              <a:off x="2039" y="3484"/>
              <a:ext cx="3" cy="134"/>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43" name="Line 131"/>
            <p:cNvSpPr>
              <a:spLocks noChangeShapeType="1"/>
            </p:cNvSpPr>
            <p:nvPr/>
          </p:nvSpPr>
          <p:spPr bwMode="auto">
            <a:xfrm rot="13418719">
              <a:off x="2025" y="3459"/>
              <a:ext cx="2" cy="82"/>
            </a:xfrm>
            <a:prstGeom prst="line">
              <a:avLst/>
            </a:prstGeom>
            <a:noFill/>
            <a:ln w="1905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244" name="Rectangle 132"/>
          <p:cNvSpPr>
            <a:spLocks noChangeArrowheads="1"/>
          </p:cNvSpPr>
          <p:nvPr/>
        </p:nvSpPr>
        <p:spPr bwMode="auto">
          <a:xfrm>
            <a:off x="1566268" y="4095750"/>
            <a:ext cx="187711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Old pavement</a:t>
            </a:r>
          </a:p>
        </p:txBody>
      </p:sp>
      <p:sp>
        <p:nvSpPr>
          <p:cNvPr id="90245" name="Freeform 133"/>
          <p:cNvSpPr>
            <a:spLocks noChangeArrowheads="1"/>
          </p:cNvSpPr>
          <p:nvPr/>
        </p:nvSpPr>
        <p:spPr bwMode="auto">
          <a:xfrm>
            <a:off x="1418034" y="2609851"/>
            <a:ext cx="7500938" cy="9525"/>
          </a:xfrm>
          <a:custGeom>
            <a:avLst/>
            <a:gdLst>
              <a:gd name="T0" fmla="*/ 0 w 4200"/>
              <a:gd name="T1" fmla="*/ 6 h 6"/>
              <a:gd name="T2" fmla="*/ 4200 w 4200"/>
              <a:gd name="T3" fmla="*/ 0 h 6"/>
            </a:gdLst>
            <a:ahLst/>
            <a:cxnLst>
              <a:cxn ang="0">
                <a:pos x="T0" y="T1"/>
              </a:cxn>
              <a:cxn ang="0">
                <a:pos x="T2" y="T3"/>
              </a:cxn>
            </a:cxnLst>
            <a:rect l="0" t="0" r="r" b="b"/>
            <a:pathLst>
              <a:path w="4200" h="6">
                <a:moveTo>
                  <a:pt x="0" y="6"/>
                </a:moveTo>
                <a:lnTo>
                  <a:pt x="4200" y="0"/>
                </a:ln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46" name="Freeform 134"/>
          <p:cNvSpPr>
            <a:spLocks/>
          </p:cNvSpPr>
          <p:nvPr/>
        </p:nvSpPr>
        <p:spPr bwMode="auto">
          <a:xfrm>
            <a:off x="1464469" y="3365501"/>
            <a:ext cx="7436644" cy="2085975"/>
          </a:xfrm>
          <a:custGeom>
            <a:avLst/>
            <a:gdLst>
              <a:gd name="T0" fmla="*/ 0 w 4164"/>
              <a:gd name="T1" fmla="*/ 1156 h 1314"/>
              <a:gd name="T2" fmla="*/ 768 w 4164"/>
              <a:gd name="T3" fmla="*/ 1156 h 1314"/>
              <a:gd name="T4" fmla="*/ 1612 w 4164"/>
              <a:gd name="T5" fmla="*/ 1156 h 1314"/>
              <a:gd name="T6" fmla="*/ 1637 w 4164"/>
              <a:gd name="T7" fmla="*/ 1083 h 1314"/>
              <a:gd name="T8" fmla="*/ 1628 w 4164"/>
              <a:gd name="T9" fmla="*/ 902 h 1314"/>
              <a:gd name="T10" fmla="*/ 1665 w 4164"/>
              <a:gd name="T11" fmla="*/ 700 h 1314"/>
              <a:gd name="T12" fmla="*/ 1693 w 4164"/>
              <a:gd name="T13" fmla="*/ 625 h 1314"/>
              <a:gd name="T14" fmla="*/ 1720 w 4164"/>
              <a:gd name="T15" fmla="*/ 516 h 1314"/>
              <a:gd name="T16" fmla="*/ 1683 w 4164"/>
              <a:gd name="T17" fmla="*/ 403 h 1314"/>
              <a:gd name="T18" fmla="*/ 1738 w 4164"/>
              <a:gd name="T19" fmla="*/ 291 h 1314"/>
              <a:gd name="T20" fmla="*/ 1723 w 4164"/>
              <a:gd name="T21" fmla="*/ 144 h 1314"/>
              <a:gd name="T22" fmla="*/ 1723 w 4164"/>
              <a:gd name="T23" fmla="*/ 138 h 1314"/>
              <a:gd name="T24" fmla="*/ 1717 w 4164"/>
              <a:gd name="T25" fmla="*/ 132 h 1314"/>
              <a:gd name="T26" fmla="*/ 1795 w 4164"/>
              <a:gd name="T27" fmla="*/ 0 h 1314"/>
              <a:gd name="T28" fmla="*/ 1891 w 4164"/>
              <a:gd name="T29" fmla="*/ 144 h 1314"/>
              <a:gd name="T30" fmla="*/ 1807 w 4164"/>
              <a:gd name="T31" fmla="*/ 342 h 1314"/>
              <a:gd name="T32" fmla="*/ 1815 w 4164"/>
              <a:gd name="T33" fmla="*/ 337 h 1314"/>
              <a:gd name="T34" fmla="*/ 1820 w 4164"/>
              <a:gd name="T35" fmla="*/ 434 h 1314"/>
              <a:gd name="T36" fmla="*/ 1866 w 4164"/>
              <a:gd name="T37" fmla="*/ 650 h 1314"/>
              <a:gd name="T38" fmla="*/ 1861 w 4164"/>
              <a:gd name="T39" fmla="*/ 907 h 1314"/>
              <a:gd name="T40" fmla="*/ 1922 w 4164"/>
              <a:gd name="T41" fmla="*/ 1175 h 1314"/>
              <a:gd name="T42" fmla="*/ 1900 w 4164"/>
              <a:gd name="T43" fmla="*/ 1314 h 1314"/>
              <a:gd name="T44" fmla="*/ 4164 w 4164"/>
              <a:gd name="T45" fmla="*/ 13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4" h="1314">
                <a:moveTo>
                  <a:pt x="0" y="1156"/>
                </a:moveTo>
                <a:lnTo>
                  <a:pt x="768" y="1156"/>
                </a:lnTo>
                <a:lnTo>
                  <a:pt x="1612" y="1156"/>
                </a:lnTo>
                <a:lnTo>
                  <a:pt x="1637" y="1083"/>
                </a:lnTo>
                <a:lnTo>
                  <a:pt x="1628" y="902"/>
                </a:lnTo>
                <a:lnTo>
                  <a:pt x="1665" y="700"/>
                </a:lnTo>
                <a:lnTo>
                  <a:pt x="1693" y="625"/>
                </a:lnTo>
                <a:lnTo>
                  <a:pt x="1720" y="516"/>
                </a:lnTo>
                <a:lnTo>
                  <a:pt x="1683" y="403"/>
                </a:lnTo>
                <a:lnTo>
                  <a:pt x="1738" y="291"/>
                </a:lnTo>
                <a:lnTo>
                  <a:pt x="1723" y="144"/>
                </a:lnTo>
                <a:lnTo>
                  <a:pt x="1723" y="138"/>
                </a:lnTo>
                <a:lnTo>
                  <a:pt x="1717" y="132"/>
                </a:lnTo>
                <a:lnTo>
                  <a:pt x="1795" y="0"/>
                </a:lnTo>
                <a:lnTo>
                  <a:pt x="1891" y="144"/>
                </a:lnTo>
                <a:lnTo>
                  <a:pt x="1807" y="342"/>
                </a:lnTo>
                <a:lnTo>
                  <a:pt x="1815" y="337"/>
                </a:lnTo>
                <a:lnTo>
                  <a:pt x="1820" y="434"/>
                </a:lnTo>
                <a:lnTo>
                  <a:pt x="1866" y="650"/>
                </a:lnTo>
                <a:lnTo>
                  <a:pt x="1861" y="907"/>
                </a:lnTo>
                <a:lnTo>
                  <a:pt x="1922" y="1175"/>
                </a:lnTo>
                <a:lnTo>
                  <a:pt x="1900" y="1314"/>
                </a:lnTo>
                <a:lnTo>
                  <a:pt x="4164" y="1314"/>
                </a:lnTo>
              </a:path>
            </a:pathLst>
          </a:custGeom>
          <a:noFill/>
          <a:ln w="381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247" name="Freeform 135"/>
          <p:cNvSpPr>
            <a:spLocks noChangeArrowheads="1"/>
          </p:cNvSpPr>
          <p:nvPr/>
        </p:nvSpPr>
        <p:spPr bwMode="auto">
          <a:xfrm>
            <a:off x="1428750" y="3594100"/>
            <a:ext cx="3096816" cy="1588"/>
          </a:xfrm>
          <a:custGeom>
            <a:avLst/>
            <a:gdLst>
              <a:gd name="T0" fmla="*/ 0 w 1734"/>
              <a:gd name="T1" fmla="*/ 0 h 1"/>
              <a:gd name="T2" fmla="*/ 1734 w 1734"/>
              <a:gd name="T3" fmla="*/ 0 h 1"/>
            </a:gdLst>
            <a:ahLst/>
            <a:cxnLst>
              <a:cxn ang="0">
                <a:pos x="T0" y="T1"/>
              </a:cxn>
              <a:cxn ang="0">
                <a:pos x="T2" y="T3"/>
              </a:cxn>
            </a:cxnLst>
            <a:rect l="0" t="0" r="r" b="b"/>
            <a:pathLst>
              <a:path w="1734" h="1">
                <a:moveTo>
                  <a:pt x="0" y="0"/>
                </a:moveTo>
                <a:lnTo>
                  <a:pt x="1734" y="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48" name="Freeform 136"/>
          <p:cNvSpPr>
            <a:spLocks noChangeArrowheads="1"/>
          </p:cNvSpPr>
          <p:nvPr/>
        </p:nvSpPr>
        <p:spPr bwMode="auto">
          <a:xfrm>
            <a:off x="4793456" y="3775076"/>
            <a:ext cx="4107656" cy="3175"/>
          </a:xfrm>
          <a:custGeom>
            <a:avLst/>
            <a:gdLst>
              <a:gd name="T0" fmla="*/ 0 w 2300"/>
              <a:gd name="T1" fmla="*/ 0 h 2"/>
              <a:gd name="T2" fmla="*/ 2300 w 2300"/>
              <a:gd name="T3" fmla="*/ 2 h 2"/>
            </a:gdLst>
            <a:ahLst/>
            <a:cxnLst>
              <a:cxn ang="0">
                <a:pos x="T0" y="T1"/>
              </a:cxn>
              <a:cxn ang="0">
                <a:pos x="T2" y="T3"/>
              </a:cxn>
            </a:cxnLst>
            <a:rect l="0" t="0" r="r" b="b"/>
            <a:pathLst>
              <a:path w="2300" h="2">
                <a:moveTo>
                  <a:pt x="0" y="0"/>
                </a:moveTo>
                <a:lnTo>
                  <a:pt x="2300" y="2"/>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49" name="Rectangle 137"/>
          <p:cNvSpPr>
            <a:spLocks noChangeArrowheads="1"/>
          </p:cNvSpPr>
          <p:nvPr/>
        </p:nvSpPr>
        <p:spPr bwMode="auto">
          <a:xfrm>
            <a:off x="5368529" y="4657726"/>
            <a:ext cx="2472088" cy="6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Vertical differential</a:t>
            </a:r>
          </a:p>
          <a:p>
            <a:pPr eaLnBrk="0" hangingPunct="0">
              <a:lnSpc>
                <a:spcPct val="70000"/>
              </a:lnSpc>
            </a:pPr>
            <a:r>
              <a:rPr lang="en-US" altLang="en-US" sz="2000" b="1"/>
              <a:t>Movement</a:t>
            </a:r>
          </a:p>
        </p:txBody>
      </p:sp>
      <p:sp>
        <p:nvSpPr>
          <p:cNvPr id="90250" name="Rectangle 138"/>
          <p:cNvSpPr>
            <a:spLocks noChangeArrowheads="1"/>
          </p:cNvSpPr>
          <p:nvPr/>
        </p:nvSpPr>
        <p:spPr bwMode="auto">
          <a:xfrm>
            <a:off x="5572125" y="3325813"/>
            <a:ext cx="273312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Stress concentration</a:t>
            </a:r>
          </a:p>
        </p:txBody>
      </p:sp>
      <p:sp>
        <p:nvSpPr>
          <p:cNvPr id="90251" name="Rectangle 139"/>
          <p:cNvSpPr>
            <a:spLocks noChangeArrowheads="1"/>
          </p:cNvSpPr>
          <p:nvPr/>
        </p:nvSpPr>
        <p:spPr bwMode="auto">
          <a:xfrm>
            <a:off x="1896666" y="2960688"/>
            <a:ext cx="112210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Overlay</a:t>
            </a:r>
          </a:p>
        </p:txBody>
      </p:sp>
      <p:sp>
        <p:nvSpPr>
          <p:cNvPr id="90252" name="Oval 140"/>
          <p:cNvSpPr>
            <a:spLocks noChangeArrowheads="1"/>
          </p:cNvSpPr>
          <p:nvPr/>
        </p:nvSpPr>
        <p:spPr bwMode="auto">
          <a:xfrm>
            <a:off x="4529138" y="3035301"/>
            <a:ext cx="303609" cy="29051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53" name="Freeform 141"/>
          <p:cNvSpPr>
            <a:spLocks/>
          </p:cNvSpPr>
          <p:nvPr/>
        </p:nvSpPr>
        <p:spPr bwMode="auto">
          <a:xfrm>
            <a:off x="1257300" y="2616200"/>
            <a:ext cx="323255" cy="2584450"/>
          </a:xfrm>
          <a:custGeom>
            <a:avLst/>
            <a:gdLst>
              <a:gd name="T0" fmla="*/ 92 w 181"/>
              <a:gd name="T1" fmla="*/ 0 h 1628"/>
              <a:gd name="T2" fmla="*/ 91 w 181"/>
              <a:gd name="T3" fmla="*/ 202 h 1628"/>
              <a:gd name="T4" fmla="*/ 0 w 181"/>
              <a:gd name="T5" fmla="*/ 202 h 1628"/>
              <a:gd name="T6" fmla="*/ 181 w 181"/>
              <a:gd name="T7" fmla="*/ 311 h 1628"/>
              <a:gd name="T8" fmla="*/ 91 w 181"/>
              <a:gd name="T9" fmla="*/ 311 h 1628"/>
              <a:gd name="T10" fmla="*/ 91 w 181"/>
              <a:gd name="T11" fmla="*/ 1176 h 1628"/>
              <a:gd name="T12" fmla="*/ 0 w 181"/>
              <a:gd name="T13" fmla="*/ 1176 h 1628"/>
              <a:gd name="T14" fmla="*/ 181 w 181"/>
              <a:gd name="T15" fmla="*/ 1284 h 1628"/>
              <a:gd name="T16" fmla="*/ 108 w 181"/>
              <a:gd name="T17" fmla="*/ 1304 h 1628"/>
              <a:gd name="T18" fmla="*/ 108 w 181"/>
              <a:gd name="T19" fmla="*/ 1628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628">
                <a:moveTo>
                  <a:pt x="92" y="0"/>
                </a:moveTo>
                <a:lnTo>
                  <a:pt x="91" y="202"/>
                </a:lnTo>
                <a:lnTo>
                  <a:pt x="0" y="202"/>
                </a:lnTo>
                <a:lnTo>
                  <a:pt x="181" y="311"/>
                </a:lnTo>
                <a:lnTo>
                  <a:pt x="91" y="311"/>
                </a:lnTo>
                <a:lnTo>
                  <a:pt x="91" y="1176"/>
                </a:lnTo>
                <a:lnTo>
                  <a:pt x="0" y="1176"/>
                </a:lnTo>
                <a:lnTo>
                  <a:pt x="181" y="1284"/>
                </a:lnTo>
                <a:lnTo>
                  <a:pt x="108" y="1304"/>
                </a:lnTo>
                <a:lnTo>
                  <a:pt x="108" y="1628"/>
                </a:lnTo>
              </a:path>
            </a:pathLst>
          </a:custGeom>
          <a:noFill/>
          <a:ln w="38100" cap="rnd"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256" name="Rectangle 144"/>
          <p:cNvSpPr>
            <a:spLocks noChangeArrowheads="1"/>
          </p:cNvSpPr>
          <p:nvPr/>
        </p:nvSpPr>
        <p:spPr bwMode="auto">
          <a:xfrm>
            <a:off x="1332310" y="5405438"/>
            <a:ext cx="190757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Subgrade Soil</a:t>
            </a:r>
          </a:p>
        </p:txBody>
      </p:sp>
      <p:sp>
        <p:nvSpPr>
          <p:cNvPr id="90257" name="Line 145"/>
          <p:cNvSpPr>
            <a:spLocks noChangeShapeType="1"/>
          </p:cNvSpPr>
          <p:nvPr/>
        </p:nvSpPr>
        <p:spPr bwMode="auto">
          <a:xfrm>
            <a:off x="4825604" y="4384675"/>
            <a:ext cx="739378" cy="0"/>
          </a:xfrm>
          <a:prstGeom prst="line">
            <a:avLst/>
          </a:prstGeom>
          <a:noFill/>
          <a:ln w="38100">
            <a:solidFill>
              <a:srgbClr val="CC0066"/>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58" name="Line 146"/>
          <p:cNvSpPr>
            <a:spLocks noChangeShapeType="1"/>
          </p:cNvSpPr>
          <p:nvPr/>
        </p:nvSpPr>
        <p:spPr bwMode="auto">
          <a:xfrm flipH="1">
            <a:off x="3711179" y="4384675"/>
            <a:ext cx="739378" cy="0"/>
          </a:xfrm>
          <a:prstGeom prst="line">
            <a:avLst/>
          </a:prstGeom>
          <a:noFill/>
          <a:ln w="38100">
            <a:solidFill>
              <a:srgbClr val="CC0066"/>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59" name="Freeform 147"/>
          <p:cNvSpPr>
            <a:spLocks/>
          </p:cNvSpPr>
          <p:nvPr/>
        </p:nvSpPr>
        <p:spPr bwMode="auto">
          <a:xfrm>
            <a:off x="8751094" y="2616200"/>
            <a:ext cx="323255" cy="2806700"/>
          </a:xfrm>
          <a:custGeom>
            <a:avLst/>
            <a:gdLst>
              <a:gd name="T0" fmla="*/ 91 w 181"/>
              <a:gd name="T1" fmla="*/ 0 h 1582"/>
              <a:gd name="T2" fmla="*/ 91 w 181"/>
              <a:gd name="T3" fmla="*/ 294 h 1582"/>
              <a:gd name="T4" fmla="*/ 0 w 181"/>
              <a:gd name="T5" fmla="*/ 294 h 1582"/>
              <a:gd name="T6" fmla="*/ 181 w 181"/>
              <a:gd name="T7" fmla="*/ 392 h 1582"/>
              <a:gd name="T8" fmla="*/ 91 w 181"/>
              <a:gd name="T9" fmla="*/ 392 h 1582"/>
              <a:gd name="T10" fmla="*/ 91 w 181"/>
              <a:gd name="T11" fmla="*/ 1174 h 1582"/>
              <a:gd name="T12" fmla="*/ 0 w 181"/>
              <a:gd name="T13" fmla="*/ 1174 h 1582"/>
              <a:gd name="T14" fmla="*/ 181 w 181"/>
              <a:gd name="T15" fmla="*/ 1272 h 1582"/>
              <a:gd name="T16" fmla="*/ 91 w 181"/>
              <a:gd name="T17" fmla="*/ 1272 h 1582"/>
              <a:gd name="T18" fmla="*/ 88 w 181"/>
              <a:gd name="T19" fmla="*/ 158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582">
                <a:moveTo>
                  <a:pt x="91" y="0"/>
                </a:moveTo>
                <a:lnTo>
                  <a:pt x="91" y="294"/>
                </a:lnTo>
                <a:lnTo>
                  <a:pt x="0" y="294"/>
                </a:lnTo>
                <a:lnTo>
                  <a:pt x="181" y="392"/>
                </a:lnTo>
                <a:lnTo>
                  <a:pt x="91" y="392"/>
                </a:lnTo>
                <a:lnTo>
                  <a:pt x="91" y="1174"/>
                </a:lnTo>
                <a:lnTo>
                  <a:pt x="0" y="1174"/>
                </a:lnTo>
                <a:lnTo>
                  <a:pt x="181" y="1272"/>
                </a:lnTo>
                <a:lnTo>
                  <a:pt x="91" y="1272"/>
                </a:lnTo>
                <a:lnTo>
                  <a:pt x="88" y="1582"/>
                </a:lnTo>
              </a:path>
            </a:pathLst>
          </a:custGeom>
          <a:noFill/>
          <a:ln w="38100" cap="rnd"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0260" name="Group 148"/>
          <p:cNvGrpSpPr>
            <a:grpSpLocks/>
          </p:cNvGrpSpPr>
          <p:nvPr/>
        </p:nvGrpSpPr>
        <p:grpSpPr bwMode="auto">
          <a:xfrm>
            <a:off x="1596628" y="2722563"/>
            <a:ext cx="6950869" cy="290512"/>
            <a:chOff x="934" y="1689"/>
            <a:chExt cx="3892" cy="183"/>
          </a:xfrm>
        </p:grpSpPr>
        <p:sp>
          <p:nvSpPr>
            <p:cNvPr id="90261" name="Oval 149"/>
            <p:cNvSpPr>
              <a:spLocks noChangeArrowheads="1"/>
            </p:cNvSpPr>
            <p:nvPr/>
          </p:nvSpPr>
          <p:spPr bwMode="auto">
            <a:xfrm>
              <a:off x="2976"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62" name="Oval 150"/>
            <p:cNvSpPr>
              <a:spLocks noChangeArrowheads="1"/>
            </p:cNvSpPr>
            <p:nvPr/>
          </p:nvSpPr>
          <p:spPr bwMode="auto">
            <a:xfrm>
              <a:off x="3312"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63" name="Oval 151"/>
            <p:cNvSpPr>
              <a:spLocks noChangeArrowheads="1"/>
            </p:cNvSpPr>
            <p:nvPr/>
          </p:nvSpPr>
          <p:spPr bwMode="auto">
            <a:xfrm>
              <a:off x="2304"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64" name="Oval 152"/>
            <p:cNvSpPr>
              <a:spLocks noChangeArrowheads="1"/>
            </p:cNvSpPr>
            <p:nvPr/>
          </p:nvSpPr>
          <p:spPr bwMode="auto">
            <a:xfrm>
              <a:off x="2640"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65" name="Oval 153"/>
            <p:cNvSpPr>
              <a:spLocks noChangeArrowheads="1"/>
            </p:cNvSpPr>
            <p:nvPr/>
          </p:nvSpPr>
          <p:spPr bwMode="auto">
            <a:xfrm>
              <a:off x="4320"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66" name="Oval 154"/>
            <p:cNvSpPr>
              <a:spLocks noChangeArrowheads="1"/>
            </p:cNvSpPr>
            <p:nvPr/>
          </p:nvSpPr>
          <p:spPr bwMode="auto">
            <a:xfrm>
              <a:off x="4656"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67" name="Oval 155"/>
            <p:cNvSpPr>
              <a:spLocks noChangeArrowheads="1"/>
            </p:cNvSpPr>
            <p:nvPr/>
          </p:nvSpPr>
          <p:spPr bwMode="auto">
            <a:xfrm>
              <a:off x="3648"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68" name="Oval 156"/>
            <p:cNvSpPr>
              <a:spLocks noChangeArrowheads="1"/>
            </p:cNvSpPr>
            <p:nvPr/>
          </p:nvSpPr>
          <p:spPr bwMode="auto">
            <a:xfrm>
              <a:off x="3984"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69" name="Oval 157"/>
            <p:cNvSpPr>
              <a:spLocks noChangeArrowheads="1"/>
            </p:cNvSpPr>
            <p:nvPr/>
          </p:nvSpPr>
          <p:spPr bwMode="auto">
            <a:xfrm>
              <a:off x="1606"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70" name="Oval 158"/>
            <p:cNvSpPr>
              <a:spLocks noChangeArrowheads="1"/>
            </p:cNvSpPr>
            <p:nvPr/>
          </p:nvSpPr>
          <p:spPr bwMode="auto">
            <a:xfrm>
              <a:off x="1942"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71" name="Oval 159"/>
            <p:cNvSpPr>
              <a:spLocks noChangeArrowheads="1"/>
            </p:cNvSpPr>
            <p:nvPr/>
          </p:nvSpPr>
          <p:spPr bwMode="auto">
            <a:xfrm>
              <a:off x="934"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72" name="Oval 160"/>
            <p:cNvSpPr>
              <a:spLocks noChangeArrowheads="1"/>
            </p:cNvSpPr>
            <p:nvPr/>
          </p:nvSpPr>
          <p:spPr bwMode="auto">
            <a:xfrm>
              <a:off x="1270" y="1689"/>
              <a:ext cx="170" cy="183"/>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273" name="Line 161"/>
          <p:cNvSpPr>
            <a:spLocks noChangeShapeType="1"/>
          </p:cNvSpPr>
          <p:nvPr/>
        </p:nvSpPr>
        <p:spPr bwMode="auto">
          <a:xfrm flipV="1">
            <a:off x="1457325" y="2590800"/>
            <a:ext cx="7508081" cy="635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74" name="Line 162"/>
          <p:cNvSpPr>
            <a:spLocks noChangeShapeType="1"/>
          </p:cNvSpPr>
          <p:nvPr/>
        </p:nvSpPr>
        <p:spPr bwMode="auto">
          <a:xfrm flipH="1" flipV="1">
            <a:off x="4825603" y="3267075"/>
            <a:ext cx="628650" cy="266700"/>
          </a:xfrm>
          <a:prstGeom prst="line">
            <a:avLst/>
          </a:prstGeom>
          <a:noFill/>
          <a:ln w="38100">
            <a:solidFill>
              <a:srgbClr val="CC0066"/>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75" name="Line 163"/>
          <p:cNvSpPr>
            <a:spLocks noChangeShapeType="1"/>
          </p:cNvSpPr>
          <p:nvPr/>
        </p:nvSpPr>
        <p:spPr bwMode="auto">
          <a:xfrm>
            <a:off x="5443538" y="3536950"/>
            <a:ext cx="171450" cy="0"/>
          </a:xfrm>
          <a:prstGeom prst="line">
            <a:avLst/>
          </a:prstGeom>
          <a:noFill/>
          <a:ln w="3810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76" name="Line 164"/>
          <p:cNvSpPr>
            <a:spLocks noChangeShapeType="1"/>
          </p:cNvSpPr>
          <p:nvPr/>
        </p:nvSpPr>
        <p:spPr bwMode="auto">
          <a:xfrm rot="-5400000">
            <a:off x="3830837" y="4822826"/>
            <a:ext cx="657225" cy="0"/>
          </a:xfrm>
          <a:prstGeom prst="line">
            <a:avLst/>
          </a:prstGeom>
          <a:noFill/>
          <a:ln w="38100">
            <a:solidFill>
              <a:srgbClr val="CC0066"/>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77" name="Line 165"/>
          <p:cNvSpPr>
            <a:spLocks noChangeShapeType="1"/>
          </p:cNvSpPr>
          <p:nvPr/>
        </p:nvSpPr>
        <p:spPr bwMode="auto">
          <a:xfrm rot="5400000">
            <a:off x="4738093" y="5051426"/>
            <a:ext cx="657225" cy="0"/>
          </a:xfrm>
          <a:prstGeom prst="line">
            <a:avLst/>
          </a:prstGeom>
          <a:noFill/>
          <a:ln w="38100">
            <a:solidFill>
              <a:srgbClr val="CC0066"/>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78" name="Rectangle 166"/>
          <p:cNvSpPr>
            <a:spLocks noChangeArrowheads="1"/>
          </p:cNvSpPr>
          <p:nvPr/>
        </p:nvSpPr>
        <p:spPr bwMode="auto">
          <a:xfrm>
            <a:off x="5539979" y="4175125"/>
            <a:ext cx="2505495"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Horizontal opening</a:t>
            </a:r>
          </a:p>
        </p:txBody>
      </p:sp>
      <p:sp>
        <p:nvSpPr>
          <p:cNvPr id="90279" name="Rectangle 167"/>
          <p:cNvSpPr>
            <a:spLocks noChangeArrowheads="1"/>
          </p:cNvSpPr>
          <p:nvPr/>
        </p:nvSpPr>
        <p:spPr bwMode="auto">
          <a:xfrm>
            <a:off x="6757988" y="2976563"/>
            <a:ext cx="952185"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Fabric</a:t>
            </a:r>
          </a:p>
        </p:txBody>
      </p:sp>
      <p:sp>
        <p:nvSpPr>
          <p:cNvPr id="90280" name="Rectangle 168"/>
          <p:cNvSpPr>
            <a:spLocks noGrp="1" noChangeArrowheads="1"/>
          </p:cNvSpPr>
          <p:nvPr>
            <p:ph type="title"/>
          </p:nvPr>
        </p:nvSpPr>
        <p:spPr>
          <a:xfrm>
            <a:off x="13876" y="16726"/>
            <a:ext cx="8424680" cy="1278673"/>
          </a:xfrm>
          <a:ln/>
        </p:spPr>
        <p:txBody>
          <a:bodyPr/>
          <a:lstStyle/>
          <a:p>
            <a:r>
              <a:rPr lang="en-US" altLang="en-US" sz="4000" dirty="0">
                <a:solidFill>
                  <a:srgbClr val="FFFF00"/>
                </a:solidFill>
              </a:rPr>
              <a:t>Fabrics</a:t>
            </a:r>
          </a:p>
        </p:txBody>
      </p:sp>
    </p:spTree>
    <p:extLst>
      <p:ext uri="{BB962C8B-B14F-4D97-AF65-F5344CB8AC3E}">
        <p14:creationId xmlns:p14="http://schemas.microsoft.com/office/powerpoint/2010/main" val="141656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0"/>
            <a:ext cx="8572500" cy="1066800"/>
          </a:xfrm>
        </p:spPr>
        <p:txBody>
          <a:bodyPr/>
          <a:lstStyle/>
          <a:p>
            <a:r>
              <a:rPr lang="en-US" sz="4000" dirty="0" smtClean="0">
                <a:latin typeface="Times New Roman" pitchFamily="18" charset="0"/>
              </a:rPr>
              <a:t>Decision </a:t>
            </a:r>
            <a:r>
              <a:rPr lang="en-US" sz="4000" dirty="0">
                <a:latin typeface="Times New Roman" pitchFamily="18" charset="0"/>
              </a:rPr>
              <a:t>Making </a:t>
            </a:r>
            <a:r>
              <a:rPr lang="en-US" sz="4000" dirty="0" smtClean="0">
                <a:latin typeface="Times New Roman" pitchFamily="18" charset="0"/>
              </a:rPr>
              <a:t>Process</a:t>
            </a:r>
            <a:endParaRPr lang="en-US" sz="3600" dirty="0">
              <a:latin typeface="Times New Roman" pitchFamily="18" charset="0"/>
            </a:endParaRPr>
          </a:p>
        </p:txBody>
      </p:sp>
      <p:sp>
        <p:nvSpPr>
          <p:cNvPr id="115715" name="Rectangle 3"/>
          <p:cNvSpPr>
            <a:spLocks noGrp="1" noChangeArrowheads="1"/>
          </p:cNvSpPr>
          <p:nvPr>
            <p:ph type="body" idx="1"/>
          </p:nvPr>
        </p:nvSpPr>
        <p:spPr>
          <a:xfrm>
            <a:off x="771525" y="2743200"/>
            <a:ext cx="8743950" cy="1828800"/>
          </a:xfrm>
        </p:spPr>
        <p:txBody>
          <a:bodyPr/>
          <a:lstStyle/>
          <a:p>
            <a:pPr algn="ctr">
              <a:buFont typeface="Wingdings" pitchFamily="2" charset="2"/>
              <a:buNone/>
            </a:pPr>
            <a:r>
              <a:rPr lang="en-US" sz="3400"/>
              <a:t>Pavement Management</a:t>
            </a:r>
          </a:p>
        </p:txBody>
      </p:sp>
    </p:spTree>
    <p:extLst>
      <p:ext uri="{BB962C8B-B14F-4D97-AF65-F5344CB8AC3E}">
        <p14:creationId xmlns:p14="http://schemas.microsoft.com/office/powerpoint/2010/main" val="1799371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slide11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6" y="1295401"/>
            <a:ext cx="7156252" cy="4791075"/>
          </a:xfrm>
          <a:prstGeom prst="rect">
            <a:avLst/>
          </a:prstGeom>
          <a:noFill/>
          <a:extLst>
            <a:ext uri="{909E8E84-426E-40DD-AFC4-6F175D3DCCD1}">
              <a14:hiddenFill xmlns:a14="http://schemas.microsoft.com/office/drawing/2010/main">
                <a:solidFill>
                  <a:srgbClr val="FFFFFF"/>
                </a:solidFill>
              </a14:hiddenFill>
            </a:ext>
          </a:extLst>
        </p:spPr>
      </p:pic>
      <p:sp>
        <p:nvSpPr>
          <p:cNvPr id="91139" name="Rectangle 3"/>
          <p:cNvSpPr>
            <a:spLocks noGrp="1" noChangeArrowheads="1"/>
          </p:cNvSpPr>
          <p:nvPr>
            <p:ph type="title"/>
          </p:nvPr>
        </p:nvSpPr>
        <p:spPr>
          <a:xfrm>
            <a:off x="0" y="0"/>
            <a:ext cx="8613578" cy="1219200"/>
          </a:xfrm>
          <a:noFill/>
          <a:ln>
            <a:noFill/>
          </a:ln>
          <a:effectLst/>
        </p:spPr>
        <p:txBody>
          <a:bodyPr/>
          <a:lstStyle/>
          <a:p>
            <a:r>
              <a:rPr lang="en-US" altLang="en-US" sz="4000" dirty="0">
                <a:solidFill>
                  <a:srgbClr val="FFFF00"/>
                </a:solidFill>
              </a:rPr>
              <a:t>Fabric Application</a:t>
            </a:r>
          </a:p>
        </p:txBody>
      </p:sp>
    </p:spTree>
    <p:extLst>
      <p:ext uri="{BB962C8B-B14F-4D97-AF65-F5344CB8AC3E}">
        <p14:creationId xmlns:p14="http://schemas.microsoft.com/office/powerpoint/2010/main" val="1993288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8585"/>
            <a:ext cx="8496300" cy="1200615"/>
          </a:xfrm>
          <a:ln/>
        </p:spPr>
        <p:txBody>
          <a:bodyPr/>
          <a:lstStyle/>
          <a:p>
            <a:r>
              <a:rPr lang="en-US" altLang="en-US" sz="4000" dirty="0">
                <a:solidFill>
                  <a:srgbClr val="FFFF00"/>
                </a:solidFill>
              </a:rPr>
              <a:t>Pre-overlay Repairs</a:t>
            </a:r>
          </a:p>
        </p:txBody>
      </p:sp>
      <p:sp>
        <p:nvSpPr>
          <p:cNvPr id="93187" name="Rectangle 3"/>
          <p:cNvSpPr>
            <a:spLocks noGrp="1" noChangeArrowheads="1"/>
          </p:cNvSpPr>
          <p:nvPr>
            <p:ph type="body" idx="1"/>
          </p:nvPr>
        </p:nvSpPr>
        <p:spPr>
          <a:xfrm>
            <a:off x="1457325" y="1690689"/>
            <a:ext cx="8315325" cy="3311525"/>
          </a:xfrm>
        </p:spPr>
        <p:txBody>
          <a:bodyPr/>
          <a:lstStyle/>
          <a:p>
            <a:pPr>
              <a:lnSpc>
                <a:spcPct val="110000"/>
              </a:lnSpc>
            </a:pPr>
            <a:r>
              <a:rPr lang="en-US" altLang="en-US" sz="3200"/>
              <a:t>Slab stabilization</a:t>
            </a:r>
          </a:p>
          <a:p>
            <a:pPr>
              <a:lnSpc>
                <a:spcPct val="160000"/>
              </a:lnSpc>
            </a:pPr>
            <a:r>
              <a:rPr lang="en-US" altLang="en-US" sz="3200"/>
              <a:t>Fractured slabs</a:t>
            </a:r>
          </a:p>
          <a:p>
            <a:pPr>
              <a:lnSpc>
                <a:spcPct val="160000"/>
              </a:lnSpc>
            </a:pPr>
            <a:r>
              <a:rPr lang="en-US" altLang="en-US" sz="3200"/>
              <a:t>Slab repair / replacement</a:t>
            </a:r>
          </a:p>
          <a:p>
            <a:pPr>
              <a:lnSpc>
                <a:spcPct val="160000"/>
              </a:lnSpc>
            </a:pPr>
            <a:r>
              <a:rPr lang="en-US" altLang="en-US" sz="3200"/>
              <a:t>Load transfer restoration</a:t>
            </a:r>
          </a:p>
        </p:txBody>
      </p:sp>
    </p:spTree>
    <p:extLst>
      <p:ext uri="{BB962C8B-B14F-4D97-AF65-F5344CB8AC3E}">
        <p14:creationId xmlns:p14="http://schemas.microsoft.com/office/powerpoint/2010/main" val="37497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0"/>
            <a:ext cx="8496300" cy="1295400"/>
          </a:xfrm>
          <a:ln/>
        </p:spPr>
        <p:txBody>
          <a:bodyPr/>
          <a:lstStyle/>
          <a:p>
            <a:r>
              <a:rPr lang="en-US" altLang="en-US" sz="4000" dirty="0">
                <a:solidFill>
                  <a:srgbClr val="FFFF00"/>
                </a:solidFill>
              </a:rPr>
              <a:t>Fractured Slab Techniques</a:t>
            </a:r>
          </a:p>
        </p:txBody>
      </p:sp>
      <p:sp>
        <p:nvSpPr>
          <p:cNvPr id="95235" name="Rectangle 3"/>
          <p:cNvSpPr>
            <a:spLocks noGrp="1" noChangeArrowheads="1"/>
          </p:cNvSpPr>
          <p:nvPr>
            <p:ph type="body" idx="1"/>
          </p:nvPr>
        </p:nvSpPr>
        <p:spPr>
          <a:xfrm>
            <a:off x="857250" y="1905000"/>
            <a:ext cx="8743950" cy="2914650"/>
          </a:xfrm>
        </p:spPr>
        <p:txBody>
          <a:bodyPr/>
          <a:lstStyle/>
          <a:p>
            <a:pPr>
              <a:lnSpc>
                <a:spcPct val="90000"/>
              </a:lnSpc>
            </a:pPr>
            <a:r>
              <a:rPr lang="en-US" altLang="en-US"/>
              <a:t>Crack and seat (JPCP)</a:t>
            </a:r>
          </a:p>
          <a:p>
            <a:pPr>
              <a:lnSpc>
                <a:spcPct val="90000"/>
              </a:lnSpc>
            </a:pPr>
            <a:endParaRPr lang="en-US" altLang="en-US"/>
          </a:p>
          <a:p>
            <a:pPr>
              <a:lnSpc>
                <a:spcPct val="90000"/>
              </a:lnSpc>
            </a:pPr>
            <a:r>
              <a:rPr lang="en-US" altLang="en-US"/>
              <a:t>Break and seat (JRCP)</a:t>
            </a:r>
          </a:p>
          <a:p>
            <a:pPr>
              <a:lnSpc>
                <a:spcPct val="90000"/>
              </a:lnSpc>
            </a:pPr>
            <a:endParaRPr lang="en-US" altLang="en-US"/>
          </a:p>
          <a:p>
            <a:pPr>
              <a:lnSpc>
                <a:spcPct val="90000"/>
              </a:lnSpc>
            </a:pPr>
            <a:r>
              <a:rPr lang="en-US" altLang="en-US"/>
              <a:t>Rubblize (JPCP, JRCP, CRCP)</a:t>
            </a:r>
          </a:p>
        </p:txBody>
      </p:sp>
    </p:spTree>
    <p:extLst>
      <p:ext uri="{BB962C8B-B14F-4D97-AF65-F5344CB8AC3E}">
        <p14:creationId xmlns:p14="http://schemas.microsoft.com/office/powerpoint/2010/main" val="3080346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6948" y="7434"/>
            <a:ext cx="8469351" cy="1287966"/>
          </a:xfrm>
          <a:ln/>
        </p:spPr>
        <p:txBody>
          <a:bodyPr/>
          <a:lstStyle/>
          <a:p>
            <a:r>
              <a:rPr lang="en-US" altLang="en-US" sz="4000" dirty="0">
                <a:solidFill>
                  <a:srgbClr val="FFFF00"/>
                </a:solidFill>
              </a:rPr>
              <a:t>Cracking and Seating</a:t>
            </a:r>
          </a:p>
        </p:txBody>
      </p:sp>
      <p:sp>
        <p:nvSpPr>
          <p:cNvPr id="97283" name="Rectangle 3"/>
          <p:cNvSpPr>
            <a:spLocks noGrp="1" noChangeArrowheads="1"/>
          </p:cNvSpPr>
          <p:nvPr>
            <p:ph type="body" idx="1"/>
          </p:nvPr>
        </p:nvSpPr>
        <p:spPr>
          <a:xfrm>
            <a:off x="1104900" y="1981200"/>
            <a:ext cx="7924800" cy="3733800"/>
          </a:xfrm>
        </p:spPr>
        <p:txBody>
          <a:bodyPr/>
          <a:lstStyle/>
          <a:p>
            <a:pPr>
              <a:lnSpc>
                <a:spcPct val="120000"/>
              </a:lnSpc>
            </a:pPr>
            <a:r>
              <a:rPr lang="en-US" altLang="en-US" dirty="0"/>
              <a:t>Shortens effective slab length</a:t>
            </a:r>
          </a:p>
          <a:p>
            <a:pPr>
              <a:lnSpc>
                <a:spcPct val="120000"/>
              </a:lnSpc>
            </a:pPr>
            <a:r>
              <a:rPr lang="en-US" altLang="en-US" dirty="0"/>
              <a:t>Standard practice in many States</a:t>
            </a:r>
          </a:p>
          <a:p>
            <a:pPr>
              <a:lnSpc>
                <a:spcPct val="120000"/>
              </a:lnSpc>
            </a:pPr>
            <a:r>
              <a:rPr lang="en-US" altLang="en-US" dirty="0"/>
              <a:t>Not  “generally”  recommended  for use on poor subgrades</a:t>
            </a:r>
          </a:p>
          <a:p>
            <a:pPr>
              <a:lnSpc>
                <a:spcPct val="120000"/>
              </a:lnSpc>
            </a:pPr>
            <a:r>
              <a:rPr lang="en-US" altLang="en-US" dirty="0"/>
              <a:t>Design methods (overlay thickness)</a:t>
            </a:r>
            <a:endParaRPr lang="en-US" altLang="en-US" sz="3200" dirty="0"/>
          </a:p>
        </p:txBody>
      </p:sp>
    </p:spTree>
    <p:extLst>
      <p:ext uri="{BB962C8B-B14F-4D97-AF65-F5344CB8AC3E}">
        <p14:creationId xmlns:p14="http://schemas.microsoft.com/office/powerpoint/2010/main" val="3901120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reeform 2"/>
          <p:cNvSpPr>
            <a:spLocks/>
          </p:cNvSpPr>
          <p:nvPr/>
        </p:nvSpPr>
        <p:spPr bwMode="auto">
          <a:xfrm>
            <a:off x="1778794" y="2933699"/>
            <a:ext cx="1371600" cy="1371600"/>
          </a:xfrm>
          <a:custGeom>
            <a:avLst/>
            <a:gdLst>
              <a:gd name="T0" fmla="*/ 0 w 768"/>
              <a:gd name="T1" fmla="*/ 864 h 864"/>
              <a:gd name="T2" fmla="*/ 42 w 768"/>
              <a:gd name="T3" fmla="*/ 792 h 864"/>
              <a:gd name="T4" fmla="*/ 96 w 768"/>
              <a:gd name="T5" fmla="*/ 750 h 864"/>
              <a:gd name="T6" fmla="*/ 114 w 768"/>
              <a:gd name="T7" fmla="*/ 738 h 864"/>
              <a:gd name="T8" fmla="*/ 174 w 768"/>
              <a:gd name="T9" fmla="*/ 630 h 864"/>
              <a:gd name="T10" fmla="*/ 210 w 768"/>
              <a:gd name="T11" fmla="*/ 606 h 864"/>
              <a:gd name="T12" fmla="*/ 228 w 768"/>
              <a:gd name="T13" fmla="*/ 594 h 864"/>
              <a:gd name="T14" fmla="*/ 288 w 768"/>
              <a:gd name="T15" fmla="*/ 486 h 864"/>
              <a:gd name="T16" fmla="*/ 372 w 768"/>
              <a:gd name="T17" fmla="*/ 456 h 864"/>
              <a:gd name="T18" fmla="*/ 426 w 768"/>
              <a:gd name="T19" fmla="*/ 414 h 864"/>
              <a:gd name="T20" fmla="*/ 462 w 768"/>
              <a:gd name="T21" fmla="*/ 366 h 864"/>
              <a:gd name="T22" fmla="*/ 468 w 768"/>
              <a:gd name="T23" fmla="*/ 288 h 864"/>
              <a:gd name="T24" fmla="*/ 516 w 768"/>
              <a:gd name="T25" fmla="*/ 240 h 864"/>
              <a:gd name="T26" fmla="*/ 588 w 768"/>
              <a:gd name="T27" fmla="*/ 186 h 864"/>
              <a:gd name="T28" fmla="*/ 654 w 768"/>
              <a:gd name="T29" fmla="*/ 120 h 864"/>
              <a:gd name="T30" fmla="*/ 684 w 768"/>
              <a:gd name="T31" fmla="*/ 84 h 864"/>
              <a:gd name="T32" fmla="*/ 696 w 768"/>
              <a:gd name="T33" fmla="*/ 48 h 864"/>
              <a:gd name="T34" fmla="*/ 768 w 768"/>
              <a:gd name="T35"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8" h="864">
                <a:moveTo>
                  <a:pt x="0" y="864"/>
                </a:moveTo>
                <a:cubicBezTo>
                  <a:pt x="34" y="853"/>
                  <a:pt x="19" y="820"/>
                  <a:pt x="42" y="792"/>
                </a:cubicBezTo>
                <a:cubicBezTo>
                  <a:pt x="60" y="771"/>
                  <a:pt x="71" y="767"/>
                  <a:pt x="96" y="750"/>
                </a:cubicBezTo>
                <a:cubicBezTo>
                  <a:pt x="102" y="746"/>
                  <a:pt x="114" y="738"/>
                  <a:pt x="114" y="738"/>
                </a:cubicBezTo>
                <a:cubicBezTo>
                  <a:pt x="139" y="700"/>
                  <a:pt x="160" y="672"/>
                  <a:pt x="174" y="630"/>
                </a:cubicBezTo>
                <a:cubicBezTo>
                  <a:pt x="179" y="616"/>
                  <a:pt x="198" y="614"/>
                  <a:pt x="210" y="606"/>
                </a:cubicBezTo>
                <a:cubicBezTo>
                  <a:pt x="216" y="602"/>
                  <a:pt x="228" y="594"/>
                  <a:pt x="228" y="594"/>
                </a:cubicBezTo>
                <a:cubicBezTo>
                  <a:pt x="238" y="564"/>
                  <a:pt x="260" y="505"/>
                  <a:pt x="288" y="486"/>
                </a:cubicBezTo>
                <a:cubicBezTo>
                  <a:pt x="312" y="470"/>
                  <a:pt x="345" y="465"/>
                  <a:pt x="372" y="456"/>
                </a:cubicBezTo>
                <a:cubicBezTo>
                  <a:pt x="393" y="440"/>
                  <a:pt x="402" y="422"/>
                  <a:pt x="426" y="414"/>
                </a:cubicBezTo>
                <a:cubicBezTo>
                  <a:pt x="439" y="394"/>
                  <a:pt x="454" y="389"/>
                  <a:pt x="462" y="366"/>
                </a:cubicBezTo>
                <a:cubicBezTo>
                  <a:pt x="464" y="340"/>
                  <a:pt x="463" y="314"/>
                  <a:pt x="468" y="288"/>
                </a:cubicBezTo>
                <a:cubicBezTo>
                  <a:pt x="472" y="268"/>
                  <a:pt x="504" y="255"/>
                  <a:pt x="516" y="240"/>
                </a:cubicBezTo>
                <a:cubicBezTo>
                  <a:pt x="538" y="214"/>
                  <a:pt x="562" y="207"/>
                  <a:pt x="588" y="186"/>
                </a:cubicBezTo>
                <a:cubicBezTo>
                  <a:pt x="612" y="166"/>
                  <a:pt x="630" y="140"/>
                  <a:pt x="654" y="120"/>
                </a:cubicBezTo>
                <a:cubicBezTo>
                  <a:pt x="664" y="112"/>
                  <a:pt x="678" y="96"/>
                  <a:pt x="684" y="84"/>
                </a:cubicBezTo>
                <a:cubicBezTo>
                  <a:pt x="689" y="72"/>
                  <a:pt x="685" y="55"/>
                  <a:pt x="696" y="48"/>
                </a:cubicBezTo>
                <a:cubicBezTo>
                  <a:pt x="724" y="29"/>
                  <a:pt x="768" y="36"/>
                  <a:pt x="768" y="0"/>
                </a:cubicBezTo>
              </a:path>
            </a:pathLst>
          </a:custGeom>
          <a:noFill/>
          <a:ln w="38100" cap="flat" cmpd="sng">
            <a:solidFill>
              <a:srgbClr val="FF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1" name="Freeform 3"/>
          <p:cNvSpPr>
            <a:spLocks/>
          </p:cNvSpPr>
          <p:nvPr/>
        </p:nvSpPr>
        <p:spPr bwMode="auto">
          <a:xfrm>
            <a:off x="3846909" y="2914649"/>
            <a:ext cx="664369" cy="1411288"/>
          </a:xfrm>
          <a:custGeom>
            <a:avLst/>
            <a:gdLst>
              <a:gd name="T0" fmla="*/ 0 w 372"/>
              <a:gd name="T1" fmla="*/ 0 h 889"/>
              <a:gd name="T2" fmla="*/ 48 w 372"/>
              <a:gd name="T3" fmla="*/ 90 h 889"/>
              <a:gd name="T4" fmla="*/ 72 w 372"/>
              <a:gd name="T5" fmla="*/ 192 h 889"/>
              <a:gd name="T6" fmla="*/ 108 w 372"/>
              <a:gd name="T7" fmla="*/ 318 h 889"/>
              <a:gd name="T8" fmla="*/ 114 w 372"/>
              <a:gd name="T9" fmla="*/ 402 h 889"/>
              <a:gd name="T10" fmla="*/ 210 w 372"/>
              <a:gd name="T11" fmla="*/ 462 h 889"/>
              <a:gd name="T12" fmla="*/ 258 w 372"/>
              <a:gd name="T13" fmla="*/ 552 h 889"/>
              <a:gd name="T14" fmla="*/ 330 w 372"/>
              <a:gd name="T15" fmla="*/ 768 h 889"/>
              <a:gd name="T16" fmla="*/ 360 w 372"/>
              <a:gd name="T17" fmla="*/ 840 h 889"/>
              <a:gd name="T18" fmla="*/ 372 w 372"/>
              <a:gd name="T19" fmla="*/ 876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889">
                <a:moveTo>
                  <a:pt x="0" y="0"/>
                </a:moveTo>
                <a:cubicBezTo>
                  <a:pt x="7" y="47"/>
                  <a:pt x="8" y="64"/>
                  <a:pt x="48" y="90"/>
                </a:cubicBezTo>
                <a:cubicBezTo>
                  <a:pt x="71" y="125"/>
                  <a:pt x="64" y="148"/>
                  <a:pt x="72" y="192"/>
                </a:cubicBezTo>
                <a:cubicBezTo>
                  <a:pt x="77" y="220"/>
                  <a:pt x="99" y="290"/>
                  <a:pt x="108" y="318"/>
                </a:cubicBezTo>
                <a:cubicBezTo>
                  <a:pt x="110" y="346"/>
                  <a:pt x="109" y="374"/>
                  <a:pt x="114" y="402"/>
                </a:cubicBezTo>
                <a:cubicBezTo>
                  <a:pt x="119" y="433"/>
                  <a:pt x="185" y="454"/>
                  <a:pt x="210" y="462"/>
                </a:cubicBezTo>
                <a:cubicBezTo>
                  <a:pt x="229" y="491"/>
                  <a:pt x="247" y="519"/>
                  <a:pt x="258" y="552"/>
                </a:cubicBezTo>
                <a:cubicBezTo>
                  <a:pt x="264" y="669"/>
                  <a:pt x="255" y="693"/>
                  <a:pt x="330" y="768"/>
                </a:cubicBezTo>
                <a:cubicBezTo>
                  <a:pt x="339" y="794"/>
                  <a:pt x="353" y="812"/>
                  <a:pt x="360" y="840"/>
                </a:cubicBezTo>
                <a:cubicBezTo>
                  <a:pt x="363" y="852"/>
                  <a:pt x="372" y="889"/>
                  <a:pt x="372" y="876"/>
                </a:cubicBezTo>
              </a:path>
            </a:pathLst>
          </a:custGeom>
          <a:noFill/>
          <a:ln w="38100" cap="flat" cmpd="sng">
            <a:solidFill>
              <a:srgbClr val="FF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2" name="Freeform 4"/>
          <p:cNvSpPr>
            <a:spLocks/>
          </p:cNvSpPr>
          <p:nvPr/>
        </p:nvSpPr>
        <p:spPr bwMode="auto">
          <a:xfrm>
            <a:off x="6615112" y="2940049"/>
            <a:ext cx="242888" cy="1373188"/>
          </a:xfrm>
          <a:custGeom>
            <a:avLst/>
            <a:gdLst>
              <a:gd name="T0" fmla="*/ 88 w 136"/>
              <a:gd name="T1" fmla="*/ 860 h 865"/>
              <a:gd name="T2" fmla="*/ 96 w 136"/>
              <a:gd name="T3" fmla="*/ 808 h 865"/>
              <a:gd name="T4" fmla="*/ 112 w 136"/>
              <a:gd name="T5" fmla="*/ 772 h 865"/>
              <a:gd name="T6" fmla="*/ 120 w 136"/>
              <a:gd name="T7" fmla="*/ 728 h 865"/>
              <a:gd name="T8" fmla="*/ 112 w 136"/>
              <a:gd name="T9" fmla="*/ 704 h 865"/>
              <a:gd name="T10" fmla="*/ 128 w 136"/>
              <a:gd name="T11" fmla="*/ 628 h 865"/>
              <a:gd name="T12" fmla="*/ 136 w 136"/>
              <a:gd name="T13" fmla="*/ 568 h 865"/>
              <a:gd name="T14" fmla="*/ 112 w 136"/>
              <a:gd name="T15" fmla="*/ 468 h 865"/>
              <a:gd name="T16" fmla="*/ 104 w 136"/>
              <a:gd name="T17" fmla="*/ 408 h 865"/>
              <a:gd name="T18" fmla="*/ 80 w 136"/>
              <a:gd name="T19" fmla="*/ 384 h 865"/>
              <a:gd name="T20" fmla="*/ 88 w 136"/>
              <a:gd name="T21" fmla="*/ 348 h 865"/>
              <a:gd name="T22" fmla="*/ 68 w 136"/>
              <a:gd name="T23" fmla="*/ 308 h 865"/>
              <a:gd name="T24" fmla="*/ 60 w 136"/>
              <a:gd name="T25" fmla="*/ 252 h 865"/>
              <a:gd name="T26" fmla="*/ 48 w 136"/>
              <a:gd name="T27" fmla="*/ 164 h 865"/>
              <a:gd name="T28" fmla="*/ 12 w 136"/>
              <a:gd name="T29" fmla="*/ 88 h 865"/>
              <a:gd name="T30" fmla="*/ 16 w 136"/>
              <a:gd name="T31" fmla="*/ 68 h 865"/>
              <a:gd name="T32" fmla="*/ 24 w 136"/>
              <a:gd name="T33" fmla="*/ 44 h 865"/>
              <a:gd name="T34" fmla="*/ 0 w 136"/>
              <a:gd name="T35"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865">
                <a:moveTo>
                  <a:pt x="88" y="860"/>
                </a:moveTo>
                <a:cubicBezTo>
                  <a:pt x="98" y="831"/>
                  <a:pt x="87" y="865"/>
                  <a:pt x="96" y="808"/>
                </a:cubicBezTo>
                <a:cubicBezTo>
                  <a:pt x="98" y="795"/>
                  <a:pt x="108" y="785"/>
                  <a:pt x="112" y="772"/>
                </a:cubicBezTo>
                <a:cubicBezTo>
                  <a:pt x="114" y="757"/>
                  <a:pt x="122" y="743"/>
                  <a:pt x="120" y="728"/>
                </a:cubicBezTo>
                <a:cubicBezTo>
                  <a:pt x="119" y="720"/>
                  <a:pt x="112" y="704"/>
                  <a:pt x="112" y="704"/>
                </a:cubicBezTo>
                <a:cubicBezTo>
                  <a:pt x="120" y="679"/>
                  <a:pt x="120" y="653"/>
                  <a:pt x="128" y="628"/>
                </a:cubicBezTo>
                <a:cubicBezTo>
                  <a:pt x="130" y="608"/>
                  <a:pt x="136" y="588"/>
                  <a:pt x="136" y="568"/>
                </a:cubicBezTo>
                <a:cubicBezTo>
                  <a:pt x="136" y="537"/>
                  <a:pt x="122" y="497"/>
                  <a:pt x="112" y="468"/>
                </a:cubicBezTo>
                <a:cubicBezTo>
                  <a:pt x="109" y="448"/>
                  <a:pt x="111" y="427"/>
                  <a:pt x="104" y="408"/>
                </a:cubicBezTo>
                <a:cubicBezTo>
                  <a:pt x="100" y="397"/>
                  <a:pt x="80" y="384"/>
                  <a:pt x="80" y="384"/>
                </a:cubicBezTo>
                <a:cubicBezTo>
                  <a:pt x="74" y="367"/>
                  <a:pt x="83" y="364"/>
                  <a:pt x="88" y="348"/>
                </a:cubicBezTo>
                <a:cubicBezTo>
                  <a:pt x="82" y="319"/>
                  <a:pt x="76" y="331"/>
                  <a:pt x="68" y="308"/>
                </a:cubicBezTo>
                <a:cubicBezTo>
                  <a:pt x="75" y="288"/>
                  <a:pt x="72" y="270"/>
                  <a:pt x="60" y="252"/>
                </a:cubicBezTo>
                <a:cubicBezTo>
                  <a:pt x="65" y="211"/>
                  <a:pt x="60" y="199"/>
                  <a:pt x="48" y="164"/>
                </a:cubicBezTo>
                <a:cubicBezTo>
                  <a:pt x="40" y="107"/>
                  <a:pt x="49" y="112"/>
                  <a:pt x="12" y="88"/>
                </a:cubicBezTo>
                <a:cubicBezTo>
                  <a:pt x="13" y="81"/>
                  <a:pt x="14" y="75"/>
                  <a:pt x="16" y="68"/>
                </a:cubicBezTo>
                <a:cubicBezTo>
                  <a:pt x="18" y="60"/>
                  <a:pt x="24" y="44"/>
                  <a:pt x="24" y="44"/>
                </a:cubicBezTo>
                <a:cubicBezTo>
                  <a:pt x="21" y="37"/>
                  <a:pt x="8" y="0"/>
                  <a:pt x="0" y="0"/>
                </a:cubicBezTo>
              </a:path>
            </a:pathLst>
          </a:custGeom>
          <a:noFill/>
          <a:ln w="38100" cap="flat" cmpd="sng">
            <a:solidFill>
              <a:srgbClr val="FF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3" name="Freeform 5"/>
          <p:cNvSpPr>
            <a:spLocks/>
          </p:cNvSpPr>
          <p:nvPr/>
        </p:nvSpPr>
        <p:spPr bwMode="auto">
          <a:xfrm>
            <a:off x="6700837" y="2927349"/>
            <a:ext cx="242888" cy="1373188"/>
          </a:xfrm>
          <a:custGeom>
            <a:avLst/>
            <a:gdLst>
              <a:gd name="T0" fmla="*/ 88 w 136"/>
              <a:gd name="T1" fmla="*/ 860 h 865"/>
              <a:gd name="T2" fmla="*/ 96 w 136"/>
              <a:gd name="T3" fmla="*/ 808 h 865"/>
              <a:gd name="T4" fmla="*/ 112 w 136"/>
              <a:gd name="T5" fmla="*/ 772 h 865"/>
              <a:gd name="T6" fmla="*/ 120 w 136"/>
              <a:gd name="T7" fmla="*/ 728 h 865"/>
              <a:gd name="T8" fmla="*/ 112 w 136"/>
              <a:gd name="T9" fmla="*/ 704 h 865"/>
              <a:gd name="T10" fmla="*/ 128 w 136"/>
              <a:gd name="T11" fmla="*/ 628 h 865"/>
              <a:gd name="T12" fmla="*/ 136 w 136"/>
              <a:gd name="T13" fmla="*/ 568 h 865"/>
              <a:gd name="T14" fmla="*/ 112 w 136"/>
              <a:gd name="T15" fmla="*/ 468 h 865"/>
              <a:gd name="T16" fmla="*/ 104 w 136"/>
              <a:gd name="T17" fmla="*/ 408 h 865"/>
              <a:gd name="T18" fmla="*/ 80 w 136"/>
              <a:gd name="T19" fmla="*/ 384 h 865"/>
              <a:gd name="T20" fmla="*/ 88 w 136"/>
              <a:gd name="T21" fmla="*/ 348 h 865"/>
              <a:gd name="T22" fmla="*/ 68 w 136"/>
              <a:gd name="T23" fmla="*/ 308 h 865"/>
              <a:gd name="T24" fmla="*/ 60 w 136"/>
              <a:gd name="T25" fmla="*/ 252 h 865"/>
              <a:gd name="T26" fmla="*/ 48 w 136"/>
              <a:gd name="T27" fmla="*/ 164 h 865"/>
              <a:gd name="T28" fmla="*/ 12 w 136"/>
              <a:gd name="T29" fmla="*/ 88 h 865"/>
              <a:gd name="T30" fmla="*/ 16 w 136"/>
              <a:gd name="T31" fmla="*/ 68 h 865"/>
              <a:gd name="T32" fmla="*/ 24 w 136"/>
              <a:gd name="T33" fmla="*/ 44 h 865"/>
              <a:gd name="T34" fmla="*/ 0 w 136"/>
              <a:gd name="T35"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865">
                <a:moveTo>
                  <a:pt x="88" y="860"/>
                </a:moveTo>
                <a:cubicBezTo>
                  <a:pt x="98" y="831"/>
                  <a:pt x="87" y="865"/>
                  <a:pt x="96" y="808"/>
                </a:cubicBezTo>
                <a:cubicBezTo>
                  <a:pt x="98" y="795"/>
                  <a:pt x="108" y="785"/>
                  <a:pt x="112" y="772"/>
                </a:cubicBezTo>
                <a:cubicBezTo>
                  <a:pt x="114" y="757"/>
                  <a:pt x="122" y="743"/>
                  <a:pt x="120" y="728"/>
                </a:cubicBezTo>
                <a:cubicBezTo>
                  <a:pt x="119" y="720"/>
                  <a:pt x="112" y="704"/>
                  <a:pt x="112" y="704"/>
                </a:cubicBezTo>
                <a:cubicBezTo>
                  <a:pt x="120" y="679"/>
                  <a:pt x="120" y="653"/>
                  <a:pt x="128" y="628"/>
                </a:cubicBezTo>
                <a:cubicBezTo>
                  <a:pt x="130" y="608"/>
                  <a:pt x="136" y="588"/>
                  <a:pt x="136" y="568"/>
                </a:cubicBezTo>
                <a:cubicBezTo>
                  <a:pt x="136" y="537"/>
                  <a:pt x="122" y="497"/>
                  <a:pt x="112" y="468"/>
                </a:cubicBezTo>
                <a:cubicBezTo>
                  <a:pt x="109" y="448"/>
                  <a:pt x="111" y="427"/>
                  <a:pt x="104" y="408"/>
                </a:cubicBezTo>
                <a:cubicBezTo>
                  <a:pt x="100" y="397"/>
                  <a:pt x="80" y="384"/>
                  <a:pt x="80" y="384"/>
                </a:cubicBezTo>
                <a:cubicBezTo>
                  <a:pt x="74" y="367"/>
                  <a:pt x="83" y="364"/>
                  <a:pt x="88" y="348"/>
                </a:cubicBezTo>
                <a:cubicBezTo>
                  <a:pt x="82" y="319"/>
                  <a:pt x="76" y="331"/>
                  <a:pt x="68" y="308"/>
                </a:cubicBezTo>
                <a:cubicBezTo>
                  <a:pt x="75" y="288"/>
                  <a:pt x="72" y="270"/>
                  <a:pt x="60" y="252"/>
                </a:cubicBezTo>
                <a:cubicBezTo>
                  <a:pt x="65" y="211"/>
                  <a:pt x="60" y="199"/>
                  <a:pt x="48" y="164"/>
                </a:cubicBezTo>
                <a:cubicBezTo>
                  <a:pt x="40" y="107"/>
                  <a:pt x="49" y="112"/>
                  <a:pt x="12" y="88"/>
                </a:cubicBezTo>
                <a:cubicBezTo>
                  <a:pt x="13" y="81"/>
                  <a:pt x="14" y="75"/>
                  <a:pt x="16" y="68"/>
                </a:cubicBezTo>
                <a:cubicBezTo>
                  <a:pt x="18" y="60"/>
                  <a:pt x="24" y="44"/>
                  <a:pt x="24" y="44"/>
                </a:cubicBezTo>
                <a:cubicBezTo>
                  <a:pt x="21" y="37"/>
                  <a:pt x="8" y="0"/>
                  <a:pt x="0" y="0"/>
                </a:cubicBezTo>
              </a:path>
            </a:pathLst>
          </a:custGeom>
          <a:noFill/>
          <a:ln w="38100" cap="flat" cmpd="sng">
            <a:solidFill>
              <a:srgbClr val="FF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Rectangle 6"/>
          <p:cNvSpPr>
            <a:spLocks noGrp="1" noChangeArrowheads="1"/>
          </p:cNvSpPr>
          <p:nvPr>
            <p:ph type="title"/>
          </p:nvPr>
        </p:nvSpPr>
        <p:spPr>
          <a:xfrm>
            <a:off x="15974" y="7434"/>
            <a:ext cx="8421353" cy="1211766"/>
          </a:xfrm>
          <a:ln/>
        </p:spPr>
        <p:txBody>
          <a:bodyPr/>
          <a:lstStyle/>
          <a:p>
            <a:r>
              <a:rPr lang="en-US" altLang="en-US" sz="4000" dirty="0">
                <a:solidFill>
                  <a:srgbClr val="FFFF00"/>
                </a:solidFill>
              </a:rPr>
              <a:t>Cracking and Seating</a:t>
            </a:r>
          </a:p>
        </p:txBody>
      </p:sp>
      <p:sp>
        <p:nvSpPr>
          <p:cNvPr id="99335" name="Rectangle 7"/>
          <p:cNvSpPr>
            <a:spLocks noChangeArrowheads="1"/>
          </p:cNvSpPr>
          <p:nvPr/>
        </p:nvSpPr>
        <p:spPr bwMode="auto">
          <a:xfrm>
            <a:off x="2293144" y="2333624"/>
            <a:ext cx="112210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Overlay</a:t>
            </a:r>
          </a:p>
        </p:txBody>
      </p:sp>
      <p:sp>
        <p:nvSpPr>
          <p:cNvPr id="99336" name="Freeform 8"/>
          <p:cNvSpPr>
            <a:spLocks/>
          </p:cNvSpPr>
          <p:nvPr/>
        </p:nvSpPr>
        <p:spPr bwMode="auto">
          <a:xfrm>
            <a:off x="1543050" y="2220912"/>
            <a:ext cx="300038" cy="2589212"/>
          </a:xfrm>
          <a:custGeom>
            <a:avLst/>
            <a:gdLst>
              <a:gd name="T0" fmla="*/ 83 w 168"/>
              <a:gd name="T1" fmla="*/ 0 h 1631"/>
              <a:gd name="T2" fmla="*/ 83 w 168"/>
              <a:gd name="T3" fmla="*/ 171 h 1631"/>
              <a:gd name="T4" fmla="*/ 0 w 168"/>
              <a:gd name="T5" fmla="*/ 171 h 1631"/>
              <a:gd name="T6" fmla="*/ 168 w 168"/>
              <a:gd name="T7" fmla="*/ 255 h 1631"/>
              <a:gd name="T8" fmla="*/ 83 w 168"/>
              <a:gd name="T9" fmla="*/ 255 h 1631"/>
              <a:gd name="T10" fmla="*/ 83 w 168"/>
              <a:gd name="T11" fmla="*/ 936 h 1631"/>
              <a:gd name="T12" fmla="*/ 0 w 168"/>
              <a:gd name="T13" fmla="*/ 936 h 1631"/>
              <a:gd name="T14" fmla="*/ 168 w 168"/>
              <a:gd name="T15" fmla="*/ 1022 h 1631"/>
              <a:gd name="T16" fmla="*/ 83 w 168"/>
              <a:gd name="T17" fmla="*/ 1022 h 1631"/>
              <a:gd name="T18" fmla="*/ 84 w 168"/>
              <a:gd name="T19" fmla="*/ 1631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31">
                <a:moveTo>
                  <a:pt x="83" y="0"/>
                </a:moveTo>
                <a:lnTo>
                  <a:pt x="83" y="171"/>
                </a:lnTo>
                <a:lnTo>
                  <a:pt x="0" y="171"/>
                </a:lnTo>
                <a:lnTo>
                  <a:pt x="168" y="255"/>
                </a:lnTo>
                <a:lnTo>
                  <a:pt x="83" y="255"/>
                </a:lnTo>
                <a:lnTo>
                  <a:pt x="83" y="936"/>
                </a:lnTo>
                <a:lnTo>
                  <a:pt x="0" y="936"/>
                </a:lnTo>
                <a:lnTo>
                  <a:pt x="168" y="1022"/>
                </a:lnTo>
                <a:lnTo>
                  <a:pt x="83" y="1022"/>
                </a:lnTo>
                <a:lnTo>
                  <a:pt x="84" y="1631"/>
                </a:lnTo>
              </a:path>
            </a:pathLst>
          </a:custGeom>
          <a:noFill/>
          <a:ln w="381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7" name="Freeform 9"/>
          <p:cNvSpPr>
            <a:spLocks/>
          </p:cNvSpPr>
          <p:nvPr/>
        </p:nvSpPr>
        <p:spPr bwMode="auto">
          <a:xfrm>
            <a:off x="8424268" y="2220912"/>
            <a:ext cx="300038" cy="2570162"/>
          </a:xfrm>
          <a:custGeom>
            <a:avLst/>
            <a:gdLst>
              <a:gd name="T0" fmla="*/ 84 w 168"/>
              <a:gd name="T1" fmla="*/ 0 h 1619"/>
              <a:gd name="T2" fmla="*/ 84 w 168"/>
              <a:gd name="T3" fmla="*/ 171 h 1619"/>
              <a:gd name="T4" fmla="*/ 0 w 168"/>
              <a:gd name="T5" fmla="*/ 171 h 1619"/>
              <a:gd name="T6" fmla="*/ 168 w 168"/>
              <a:gd name="T7" fmla="*/ 255 h 1619"/>
              <a:gd name="T8" fmla="*/ 84 w 168"/>
              <a:gd name="T9" fmla="*/ 255 h 1619"/>
              <a:gd name="T10" fmla="*/ 84 w 168"/>
              <a:gd name="T11" fmla="*/ 936 h 1619"/>
              <a:gd name="T12" fmla="*/ 0 w 168"/>
              <a:gd name="T13" fmla="*/ 936 h 1619"/>
              <a:gd name="T14" fmla="*/ 168 w 168"/>
              <a:gd name="T15" fmla="*/ 1022 h 1619"/>
              <a:gd name="T16" fmla="*/ 84 w 168"/>
              <a:gd name="T17" fmla="*/ 1022 h 1619"/>
              <a:gd name="T18" fmla="*/ 83 w 168"/>
              <a:gd name="T19" fmla="*/ 1619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19">
                <a:moveTo>
                  <a:pt x="84" y="0"/>
                </a:moveTo>
                <a:lnTo>
                  <a:pt x="84" y="171"/>
                </a:lnTo>
                <a:lnTo>
                  <a:pt x="0" y="171"/>
                </a:lnTo>
                <a:lnTo>
                  <a:pt x="168" y="255"/>
                </a:lnTo>
                <a:lnTo>
                  <a:pt x="84" y="255"/>
                </a:lnTo>
                <a:lnTo>
                  <a:pt x="84" y="936"/>
                </a:lnTo>
                <a:lnTo>
                  <a:pt x="0" y="936"/>
                </a:lnTo>
                <a:lnTo>
                  <a:pt x="168" y="1022"/>
                </a:lnTo>
                <a:lnTo>
                  <a:pt x="84" y="1022"/>
                </a:lnTo>
                <a:lnTo>
                  <a:pt x="83" y="1619"/>
                </a:lnTo>
              </a:path>
            </a:pathLst>
          </a:custGeom>
          <a:noFill/>
          <a:ln w="381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8" name="Freeform 10"/>
          <p:cNvSpPr>
            <a:spLocks noChangeArrowheads="1"/>
          </p:cNvSpPr>
          <p:nvPr/>
        </p:nvSpPr>
        <p:spPr bwMode="auto">
          <a:xfrm>
            <a:off x="1671637" y="2209800"/>
            <a:ext cx="6922294" cy="9525"/>
          </a:xfrm>
          <a:custGeom>
            <a:avLst/>
            <a:gdLst>
              <a:gd name="T0" fmla="*/ 0 w 3876"/>
              <a:gd name="T1" fmla="*/ 0 h 6"/>
              <a:gd name="T2" fmla="*/ 3876 w 3876"/>
              <a:gd name="T3" fmla="*/ 6 h 6"/>
            </a:gdLst>
            <a:ahLst/>
            <a:cxnLst>
              <a:cxn ang="0">
                <a:pos x="T0" y="T1"/>
              </a:cxn>
              <a:cxn ang="0">
                <a:pos x="T2" y="T3"/>
              </a:cxn>
            </a:cxnLst>
            <a:rect l="0" t="0" r="r" b="b"/>
            <a:pathLst>
              <a:path w="3876" h="6">
                <a:moveTo>
                  <a:pt x="0" y="0"/>
                </a:moveTo>
                <a:lnTo>
                  <a:pt x="3876" y="6"/>
                </a:ln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9" name="Rectangle 11"/>
          <p:cNvSpPr>
            <a:spLocks noChangeArrowheads="1"/>
          </p:cNvSpPr>
          <p:nvPr/>
        </p:nvSpPr>
        <p:spPr bwMode="auto">
          <a:xfrm>
            <a:off x="1609131" y="4892674"/>
            <a:ext cx="190757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Subgrade Soil</a:t>
            </a:r>
          </a:p>
        </p:txBody>
      </p:sp>
      <p:grpSp>
        <p:nvGrpSpPr>
          <p:cNvPr id="99340" name="Group 12"/>
          <p:cNvGrpSpPr>
            <a:grpSpLocks/>
          </p:cNvGrpSpPr>
          <p:nvPr/>
        </p:nvGrpSpPr>
        <p:grpSpPr bwMode="auto">
          <a:xfrm>
            <a:off x="3777259" y="4784725"/>
            <a:ext cx="4850606" cy="581025"/>
            <a:chOff x="2001" y="3634"/>
            <a:chExt cx="3004" cy="366"/>
          </a:xfrm>
        </p:grpSpPr>
        <p:sp>
          <p:nvSpPr>
            <p:cNvPr id="99341" name="Line 13"/>
            <p:cNvSpPr>
              <a:spLocks noChangeShapeType="1"/>
            </p:cNvSpPr>
            <p:nvPr/>
          </p:nvSpPr>
          <p:spPr bwMode="auto">
            <a:xfrm rot="13418719">
              <a:off x="2014" y="3665"/>
              <a:ext cx="1" cy="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2" name="Line 14"/>
            <p:cNvSpPr>
              <a:spLocks noChangeShapeType="1"/>
            </p:cNvSpPr>
            <p:nvPr/>
          </p:nvSpPr>
          <p:spPr bwMode="auto">
            <a:xfrm rot="18818719">
              <a:off x="3326" y="369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3" name="Line 15"/>
            <p:cNvSpPr>
              <a:spLocks noChangeShapeType="1"/>
            </p:cNvSpPr>
            <p:nvPr/>
          </p:nvSpPr>
          <p:spPr bwMode="auto">
            <a:xfrm rot="18818719">
              <a:off x="3357" y="3658"/>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4" name="Line 16"/>
            <p:cNvSpPr>
              <a:spLocks noChangeShapeType="1"/>
            </p:cNvSpPr>
            <p:nvPr/>
          </p:nvSpPr>
          <p:spPr bwMode="auto">
            <a:xfrm rot="18818719">
              <a:off x="3399" y="3650"/>
              <a:ext cx="0" cy="14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5" name="Line 17"/>
            <p:cNvSpPr>
              <a:spLocks noChangeShapeType="1"/>
            </p:cNvSpPr>
            <p:nvPr/>
          </p:nvSpPr>
          <p:spPr bwMode="auto">
            <a:xfrm rot="18818719">
              <a:off x="3445" y="3654"/>
              <a:ext cx="1" cy="9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6" name="Line 18"/>
            <p:cNvSpPr>
              <a:spLocks noChangeShapeType="1"/>
            </p:cNvSpPr>
            <p:nvPr/>
          </p:nvSpPr>
          <p:spPr bwMode="auto">
            <a:xfrm rot="13418719">
              <a:off x="3486" y="3668"/>
              <a:ext cx="0" cy="4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7" name="Line 19"/>
            <p:cNvSpPr>
              <a:spLocks noChangeShapeType="1"/>
            </p:cNvSpPr>
            <p:nvPr/>
          </p:nvSpPr>
          <p:spPr bwMode="auto">
            <a:xfrm rot="18818719">
              <a:off x="3583" y="3687"/>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8" name="Line 20"/>
            <p:cNvSpPr>
              <a:spLocks noChangeShapeType="1"/>
            </p:cNvSpPr>
            <p:nvPr/>
          </p:nvSpPr>
          <p:spPr bwMode="auto">
            <a:xfrm rot="18818719">
              <a:off x="3615" y="365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9" name="Line 21"/>
            <p:cNvSpPr>
              <a:spLocks noChangeShapeType="1"/>
            </p:cNvSpPr>
            <p:nvPr/>
          </p:nvSpPr>
          <p:spPr bwMode="auto">
            <a:xfrm rot="18818719">
              <a:off x="3659" y="3654"/>
              <a:ext cx="1" cy="13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0" name="Line 22"/>
            <p:cNvSpPr>
              <a:spLocks noChangeShapeType="1"/>
            </p:cNvSpPr>
            <p:nvPr/>
          </p:nvSpPr>
          <p:spPr bwMode="auto">
            <a:xfrm rot="13418719">
              <a:off x="3731" y="3657"/>
              <a:ext cx="5" cy="7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1" name="Line 23"/>
            <p:cNvSpPr>
              <a:spLocks noChangeShapeType="1"/>
            </p:cNvSpPr>
            <p:nvPr/>
          </p:nvSpPr>
          <p:spPr bwMode="auto">
            <a:xfrm rot="18818719" flipV="1">
              <a:off x="3368" y="3907"/>
              <a:ext cx="3" cy="6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2" name="Line 24"/>
            <p:cNvSpPr>
              <a:spLocks noChangeShapeType="1"/>
            </p:cNvSpPr>
            <p:nvPr/>
          </p:nvSpPr>
          <p:spPr bwMode="auto">
            <a:xfrm rot="18818719" flipV="1">
              <a:off x="3419" y="3863"/>
              <a:ext cx="2" cy="11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3" name="Line 25"/>
            <p:cNvSpPr>
              <a:spLocks noChangeShapeType="1"/>
            </p:cNvSpPr>
            <p:nvPr/>
          </p:nvSpPr>
          <p:spPr bwMode="auto">
            <a:xfrm rot="13418719">
              <a:off x="3564" y="3804"/>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4" name="Line 26"/>
            <p:cNvSpPr>
              <a:spLocks noChangeShapeType="1"/>
            </p:cNvSpPr>
            <p:nvPr/>
          </p:nvSpPr>
          <p:spPr bwMode="auto">
            <a:xfrm rot="13418719">
              <a:off x="3532" y="3771"/>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5" name="Line 27"/>
            <p:cNvSpPr>
              <a:spLocks noChangeShapeType="1"/>
            </p:cNvSpPr>
            <p:nvPr/>
          </p:nvSpPr>
          <p:spPr bwMode="auto">
            <a:xfrm rot="13418719">
              <a:off x="3499" y="3735"/>
              <a:ext cx="0" cy="19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6" name="Line 28"/>
            <p:cNvSpPr>
              <a:spLocks noChangeShapeType="1"/>
            </p:cNvSpPr>
            <p:nvPr/>
          </p:nvSpPr>
          <p:spPr bwMode="auto">
            <a:xfrm rot="13418719">
              <a:off x="3467" y="3703"/>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7" name="Line 29"/>
            <p:cNvSpPr>
              <a:spLocks noChangeShapeType="1"/>
            </p:cNvSpPr>
            <p:nvPr/>
          </p:nvSpPr>
          <p:spPr bwMode="auto">
            <a:xfrm rot="18818719">
              <a:off x="3827" y="3680"/>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8" name="Line 30"/>
            <p:cNvSpPr>
              <a:spLocks noChangeShapeType="1"/>
            </p:cNvSpPr>
            <p:nvPr/>
          </p:nvSpPr>
          <p:spPr bwMode="auto">
            <a:xfrm rot="18818719">
              <a:off x="3858" y="3645"/>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9" name="Line 31"/>
            <p:cNvSpPr>
              <a:spLocks noChangeShapeType="1"/>
            </p:cNvSpPr>
            <p:nvPr/>
          </p:nvSpPr>
          <p:spPr bwMode="auto">
            <a:xfrm rot="18818719">
              <a:off x="3905" y="3659"/>
              <a:ext cx="3" cy="12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0" name="Line 32"/>
            <p:cNvSpPr>
              <a:spLocks noChangeShapeType="1"/>
            </p:cNvSpPr>
            <p:nvPr/>
          </p:nvSpPr>
          <p:spPr bwMode="auto">
            <a:xfrm rot="13418719">
              <a:off x="3965" y="3694"/>
              <a:ext cx="2" cy="3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1" name="Line 33"/>
            <p:cNvSpPr>
              <a:spLocks noChangeShapeType="1"/>
            </p:cNvSpPr>
            <p:nvPr/>
          </p:nvSpPr>
          <p:spPr bwMode="auto">
            <a:xfrm rot="18818719" flipV="1">
              <a:off x="3600" y="3906"/>
              <a:ext cx="5" cy="7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2" name="Line 34"/>
            <p:cNvSpPr>
              <a:spLocks noChangeShapeType="1"/>
            </p:cNvSpPr>
            <p:nvPr/>
          </p:nvSpPr>
          <p:spPr bwMode="auto">
            <a:xfrm rot="18818719">
              <a:off x="3655" y="3859"/>
              <a:ext cx="2" cy="12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3" name="Line 35"/>
            <p:cNvSpPr>
              <a:spLocks noChangeShapeType="1"/>
            </p:cNvSpPr>
            <p:nvPr/>
          </p:nvSpPr>
          <p:spPr bwMode="auto">
            <a:xfrm rot="13418719">
              <a:off x="3796" y="3802"/>
              <a:ext cx="0" cy="19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4" name="Line 36"/>
            <p:cNvSpPr>
              <a:spLocks noChangeShapeType="1"/>
            </p:cNvSpPr>
            <p:nvPr/>
          </p:nvSpPr>
          <p:spPr bwMode="auto">
            <a:xfrm rot="13418719">
              <a:off x="3764" y="376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5" name="Line 37"/>
            <p:cNvSpPr>
              <a:spLocks noChangeShapeType="1"/>
            </p:cNvSpPr>
            <p:nvPr/>
          </p:nvSpPr>
          <p:spPr bwMode="auto">
            <a:xfrm rot="13418719">
              <a:off x="3732" y="3735"/>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6" name="Line 38"/>
            <p:cNvSpPr>
              <a:spLocks noChangeShapeType="1"/>
            </p:cNvSpPr>
            <p:nvPr/>
          </p:nvSpPr>
          <p:spPr bwMode="auto">
            <a:xfrm rot="13418719">
              <a:off x="3699" y="3701"/>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7" name="Line 39"/>
            <p:cNvSpPr>
              <a:spLocks noChangeShapeType="1"/>
            </p:cNvSpPr>
            <p:nvPr/>
          </p:nvSpPr>
          <p:spPr bwMode="auto">
            <a:xfrm rot="18818719">
              <a:off x="3815" y="3940"/>
              <a:ext cx="2" cy="2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8" name="Line 40"/>
            <p:cNvSpPr>
              <a:spLocks noChangeShapeType="1"/>
            </p:cNvSpPr>
            <p:nvPr/>
          </p:nvSpPr>
          <p:spPr bwMode="auto">
            <a:xfrm rot="18818719">
              <a:off x="3866" y="3895"/>
              <a:ext cx="1" cy="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9" name="Line 41"/>
            <p:cNvSpPr>
              <a:spLocks noChangeShapeType="1"/>
            </p:cNvSpPr>
            <p:nvPr/>
          </p:nvSpPr>
          <p:spPr bwMode="auto">
            <a:xfrm rot="18818719" flipV="1">
              <a:off x="3909" y="3855"/>
              <a:ext cx="3" cy="12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0" name="Line 42"/>
            <p:cNvSpPr>
              <a:spLocks noChangeShapeType="1"/>
            </p:cNvSpPr>
            <p:nvPr/>
          </p:nvSpPr>
          <p:spPr bwMode="auto">
            <a:xfrm rot="13418719">
              <a:off x="4053" y="3797"/>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1" name="Line 43"/>
            <p:cNvSpPr>
              <a:spLocks noChangeShapeType="1"/>
            </p:cNvSpPr>
            <p:nvPr/>
          </p:nvSpPr>
          <p:spPr bwMode="auto">
            <a:xfrm rot="13418719">
              <a:off x="4022" y="3762"/>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2" name="Line 44"/>
            <p:cNvSpPr>
              <a:spLocks noChangeShapeType="1"/>
            </p:cNvSpPr>
            <p:nvPr/>
          </p:nvSpPr>
          <p:spPr bwMode="auto">
            <a:xfrm rot="13418719">
              <a:off x="3989" y="3729"/>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3" name="Line 45"/>
            <p:cNvSpPr>
              <a:spLocks noChangeShapeType="1"/>
            </p:cNvSpPr>
            <p:nvPr/>
          </p:nvSpPr>
          <p:spPr bwMode="auto">
            <a:xfrm rot="13418719">
              <a:off x="3957" y="3695"/>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4" name="Line 46"/>
            <p:cNvSpPr>
              <a:spLocks noChangeShapeType="1"/>
            </p:cNvSpPr>
            <p:nvPr/>
          </p:nvSpPr>
          <p:spPr bwMode="auto">
            <a:xfrm rot="18818719">
              <a:off x="4081" y="3670"/>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5" name="Line 47"/>
            <p:cNvSpPr>
              <a:spLocks noChangeShapeType="1"/>
            </p:cNvSpPr>
            <p:nvPr/>
          </p:nvSpPr>
          <p:spPr bwMode="auto">
            <a:xfrm rot="18818719">
              <a:off x="4113" y="3636"/>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6" name="Line 48"/>
            <p:cNvSpPr>
              <a:spLocks noChangeShapeType="1"/>
            </p:cNvSpPr>
            <p:nvPr/>
          </p:nvSpPr>
          <p:spPr bwMode="auto">
            <a:xfrm rot="18818719" flipV="1">
              <a:off x="4168" y="3660"/>
              <a:ext cx="1" cy="10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7" name="Line 49"/>
            <p:cNvSpPr>
              <a:spLocks noChangeShapeType="1"/>
            </p:cNvSpPr>
            <p:nvPr/>
          </p:nvSpPr>
          <p:spPr bwMode="auto">
            <a:xfrm rot="13418719">
              <a:off x="4206" y="3666"/>
              <a:ext cx="2" cy="4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8" name="Line 50"/>
            <p:cNvSpPr>
              <a:spLocks noChangeShapeType="1"/>
            </p:cNvSpPr>
            <p:nvPr/>
          </p:nvSpPr>
          <p:spPr bwMode="auto">
            <a:xfrm rot="18818719" flipV="1">
              <a:off x="4066" y="3932"/>
              <a:ext cx="2" cy="3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9" name="Line 51"/>
            <p:cNvSpPr>
              <a:spLocks noChangeShapeType="1"/>
            </p:cNvSpPr>
            <p:nvPr/>
          </p:nvSpPr>
          <p:spPr bwMode="auto">
            <a:xfrm rot="18818719" flipV="1">
              <a:off x="4117" y="3886"/>
              <a:ext cx="2" cy="8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0" name="Line 52"/>
            <p:cNvSpPr>
              <a:spLocks noChangeShapeType="1"/>
            </p:cNvSpPr>
            <p:nvPr/>
          </p:nvSpPr>
          <p:spPr bwMode="auto">
            <a:xfrm rot="18818719" flipV="1">
              <a:off x="4157" y="3846"/>
              <a:ext cx="9" cy="13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1" name="Line 53"/>
            <p:cNvSpPr>
              <a:spLocks noChangeShapeType="1"/>
            </p:cNvSpPr>
            <p:nvPr/>
          </p:nvSpPr>
          <p:spPr bwMode="auto">
            <a:xfrm rot="13418719">
              <a:off x="4298" y="3793"/>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2" name="Line 54"/>
            <p:cNvSpPr>
              <a:spLocks noChangeShapeType="1"/>
            </p:cNvSpPr>
            <p:nvPr/>
          </p:nvSpPr>
          <p:spPr bwMode="auto">
            <a:xfrm rot="13418719">
              <a:off x="4265" y="376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3" name="Line 55"/>
            <p:cNvSpPr>
              <a:spLocks noChangeShapeType="1"/>
            </p:cNvSpPr>
            <p:nvPr/>
          </p:nvSpPr>
          <p:spPr bwMode="auto">
            <a:xfrm rot="13418719">
              <a:off x="4233" y="3726"/>
              <a:ext cx="0" cy="19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4" name="Line 56"/>
            <p:cNvSpPr>
              <a:spLocks noChangeShapeType="1"/>
            </p:cNvSpPr>
            <p:nvPr/>
          </p:nvSpPr>
          <p:spPr bwMode="auto">
            <a:xfrm rot="13418719">
              <a:off x="4201" y="3692"/>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5" name="Line 57"/>
            <p:cNvSpPr>
              <a:spLocks noChangeShapeType="1"/>
            </p:cNvSpPr>
            <p:nvPr/>
          </p:nvSpPr>
          <p:spPr bwMode="auto">
            <a:xfrm rot="18818719" flipV="1">
              <a:off x="4325" y="3919"/>
              <a:ext cx="3" cy="4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6" name="Line 58"/>
            <p:cNvSpPr>
              <a:spLocks noChangeShapeType="1"/>
            </p:cNvSpPr>
            <p:nvPr/>
          </p:nvSpPr>
          <p:spPr bwMode="auto">
            <a:xfrm rot="18818719">
              <a:off x="4378" y="3875"/>
              <a:ext cx="0" cy="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7" name="Line 59"/>
            <p:cNvSpPr>
              <a:spLocks noChangeShapeType="1"/>
            </p:cNvSpPr>
            <p:nvPr/>
          </p:nvSpPr>
          <p:spPr bwMode="auto">
            <a:xfrm rot="18818719">
              <a:off x="4437" y="3829"/>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8" name="Line 60"/>
            <p:cNvSpPr>
              <a:spLocks noChangeShapeType="1"/>
            </p:cNvSpPr>
            <p:nvPr/>
          </p:nvSpPr>
          <p:spPr bwMode="auto">
            <a:xfrm rot="13418719">
              <a:off x="4558" y="3779"/>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9" name="Line 61"/>
            <p:cNvSpPr>
              <a:spLocks noChangeShapeType="1"/>
            </p:cNvSpPr>
            <p:nvPr/>
          </p:nvSpPr>
          <p:spPr bwMode="auto">
            <a:xfrm rot="13418719">
              <a:off x="4525" y="3745"/>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0" name="Line 62"/>
            <p:cNvSpPr>
              <a:spLocks noChangeShapeType="1"/>
            </p:cNvSpPr>
            <p:nvPr/>
          </p:nvSpPr>
          <p:spPr bwMode="auto">
            <a:xfrm rot="13418719">
              <a:off x="4493" y="3712"/>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1" name="Line 63"/>
            <p:cNvSpPr>
              <a:spLocks noChangeShapeType="1"/>
            </p:cNvSpPr>
            <p:nvPr/>
          </p:nvSpPr>
          <p:spPr bwMode="auto">
            <a:xfrm rot="13418719">
              <a:off x="4460" y="367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2" name="Line 64"/>
            <p:cNvSpPr>
              <a:spLocks noChangeShapeType="1"/>
            </p:cNvSpPr>
            <p:nvPr/>
          </p:nvSpPr>
          <p:spPr bwMode="auto">
            <a:xfrm rot="18818719">
              <a:off x="4337" y="366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3" name="Line 65"/>
            <p:cNvSpPr>
              <a:spLocks noChangeShapeType="1"/>
            </p:cNvSpPr>
            <p:nvPr/>
          </p:nvSpPr>
          <p:spPr bwMode="auto">
            <a:xfrm rot="18818719" flipV="1">
              <a:off x="4380" y="3655"/>
              <a:ext cx="2" cy="14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4" name="Line 66"/>
            <p:cNvSpPr>
              <a:spLocks noChangeShapeType="1"/>
            </p:cNvSpPr>
            <p:nvPr/>
          </p:nvSpPr>
          <p:spPr bwMode="auto">
            <a:xfrm rot="18818719" flipV="1">
              <a:off x="4425" y="3660"/>
              <a:ext cx="1" cy="9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5" name="Line 67"/>
            <p:cNvSpPr>
              <a:spLocks noChangeShapeType="1"/>
            </p:cNvSpPr>
            <p:nvPr/>
          </p:nvSpPr>
          <p:spPr bwMode="auto">
            <a:xfrm rot="13418719">
              <a:off x="4463" y="3665"/>
              <a:ext cx="0" cy="3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6" name="Line 68"/>
            <p:cNvSpPr>
              <a:spLocks noChangeShapeType="1"/>
            </p:cNvSpPr>
            <p:nvPr/>
          </p:nvSpPr>
          <p:spPr bwMode="auto">
            <a:xfrm rot="18818719" flipV="1">
              <a:off x="4583" y="3909"/>
              <a:ext cx="1" cy="7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7" name="Line 69"/>
            <p:cNvSpPr>
              <a:spLocks noChangeShapeType="1"/>
            </p:cNvSpPr>
            <p:nvPr/>
          </p:nvSpPr>
          <p:spPr bwMode="auto">
            <a:xfrm rot="18818719">
              <a:off x="4626" y="3867"/>
              <a:ext cx="0" cy="10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8" name="Line 70"/>
            <p:cNvSpPr>
              <a:spLocks noChangeShapeType="1"/>
            </p:cNvSpPr>
            <p:nvPr/>
          </p:nvSpPr>
          <p:spPr bwMode="auto">
            <a:xfrm rot="18818719">
              <a:off x="4685" y="3822"/>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9" name="Line 71"/>
            <p:cNvSpPr>
              <a:spLocks noChangeShapeType="1"/>
            </p:cNvSpPr>
            <p:nvPr/>
          </p:nvSpPr>
          <p:spPr bwMode="auto">
            <a:xfrm rot="13418719">
              <a:off x="4806" y="3771"/>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0" name="Line 72"/>
            <p:cNvSpPr>
              <a:spLocks noChangeShapeType="1"/>
            </p:cNvSpPr>
            <p:nvPr/>
          </p:nvSpPr>
          <p:spPr bwMode="auto">
            <a:xfrm rot="13418719">
              <a:off x="4774" y="373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1" name="Line 73"/>
            <p:cNvSpPr>
              <a:spLocks noChangeShapeType="1"/>
            </p:cNvSpPr>
            <p:nvPr/>
          </p:nvSpPr>
          <p:spPr bwMode="auto">
            <a:xfrm rot="13418719">
              <a:off x="4741" y="3704"/>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2" name="Line 74"/>
            <p:cNvSpPr>
              <a:spLocks noChangeShapeType="1"/>
            </p:cNvSpPr>
            <p:nvPr/>
          </p:nvSpPr>
          <p:spPr bwMode="auto">
            <a:xfrm rot="13418719">
              <a:off x="4708" y="367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3" name="Line 75"/>
            <p:cNvSpPr>
              <a:spLocks noChangeShapeType="1"/>
            </p:cNvSpPr>
            <p:nvPr/>
          </p:nvSpPr>
          <p:spPr bwMode="auto">
            <a:xfrm rot="18818719">
              <a:off x="2338" y="3703"/>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4" name="Line 76"/>
            <p:cNvSpPr>
              <a:spLocks noChangeShapeType="1"/>
            </p:cNvSpPr>
            <p:nvPr/>
          </p:nvSpPr>
          <p:spPr bwMode="auto">
            <a:xfrm rot="18818719">
              <a:off x="2368" y="3670"/>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5" name="Line 77"/>
            <p:cNvSpPr>
              <a:spLocks noChangeShapeType="1"/>
            </p:cNvSpPr>
            <p:nvPr/>
          </p:nvSpPr>
          <p:spPr bwMode="auto">
            <a:xfrm rot="18818719">
              <a:off x="2400" y="3635"/>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6" name="Line 78"/>
            <p:cNvSpPr>
              <a:spLocks noChangeShapeType="1"/>
            </p:cNvSpPr>
            <p:nvPr/>
          </p:nvSpPr>
          <p:spPr bwMode="auto">
            <a:xfrm rot="18818719">
              <a:off x="2446" y="3642"/>
              <a:ext cx="1" cy="12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7" name="Line 79"/>
            <p:cNvSpPr>
              <a:spLocks noChangeShapeType="1"/>
            </p:cNvSpPr>
            <p:nvPr/>
          </p:nvSpPr>
          <p:spPr bwMode="auto">
            <a:xfrm rot="18818719" flipV="1">
              <a:off x="2149" y="3892"/>
              <a:ext cx="2" cy="8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8" name="Line 80"/>
            <p:cNvSpPr>
              <a:spLocks noChangeShapeType="1"/>
            </p:cNvSpPr>
            <p:nvPr/>
          </p:nvSpPr>
          <p:spPr bwMode="auto">
            <a:xfrm rot="13418719">
              <a:off x="2317" y="3833"/>
              <a:ext cx="5" cy="16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9" name="Line 81"/>
            <p:cNvSpPr>
              <a:spLocks noChangeShapeType="1"/>
            </p:cNvSpPr>
            <p:nvPr/>
          </p:nvSpPr>
          <p:spPr bwMode="auto">
            <a:xfrm rot="13418719">
              <a:off x="2274" y="3793"/>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0" name="Line 82"/>
            <p:cNvSpPr>
              <a:spLocks noChangeShapeType="1"/>
            </p:cNvSpPr>
            <p:nvPr/>
          </p:nvSpPr>
          <p:spPr bwMode="auto">
            <a:xfrm rot="13418719">
              <a:off x="2242" y="376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1" name="Line 83"/>
            <p:cNvSpPr>
              <a:spLocks noChangeShapeType="1"/>
            </p:cNvSpPr>
            <p:nvPr/>
          </p:nvSpPr>
          <p:spPr bwMode="auto">
            <a:xfrm rot="13418719">
              <a:off x="2210" y="3726"/>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2" name="Line 84"/>
            <p:cNvSpPr>
              <a:spLocks noChangeShapeType="1"/>
            </p:cNvSpPr>
            <p:nvPr/>
          </p:nvSpPr>
          <p:spPr bwMode="auto">
            <a:xfrm rot="18818719" flipV="1">
              <a:off x="2410" y="3884"/>
              <a:ext cx="2" cy="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3" name="Line 85"/>
            <p:cNvSpPr>
              <a:spLocks noChangeShapeType="1"/>
            </p:cNvSpPr>
            <p:nvPr/>
          </p:nvSpPr>
          <p:spPr bwMode="auto">
            <a:xfrm rot="13418719">
              <a:off x="2574" y="3826"/>
              <a:ext cx="2" cy="1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4" name="Line 86"/>
            <p:cNvSpPr>
              <a:spLocks noChangeShapeType="1"/>
            </p:cNvSpPr>
            <p:nvPr/>
          </p:nvSpPr>
          <p:spPr bwMode="auto">
            <a:xfrm rot="13418719">
              <a:off x="2532" y="378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5" name="Line 87"/>
            <p:cNvSpPr>
              <a:spLocks noChangeShapeType="1"/>
            </p:cNvSpPr>
            <p:nvPr/>
          </p:nvSpPr>
          <p:spPr bwMode="auto">
            <a:xfrm rot="13418719">
              <a:off x="2499" y="3754"/>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6" name="Line 88"/>
            <p:cNvSpPr>
              <a:spLocks noChangeShapeType="1"/>
            </p:cNvSpPr>
            <p:nvPr/>
          </p:nvSpPr>
          <p:spPr bwMode="auto">
            <a:xfrm rot="13418719">
              <a:off x="2467" y="372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7" name="Line 89"/>
            <p:cNvSpPr>
              <a:spLocks noChangeShapeType="1"/>
            </p:cNvSpPr>
            <p:nvPr/>
          </p:nvSpPr>
          <p:spPr bwMode="auto">
            <a:xfrm rot="18818719">
              <a:off x="2592" y="3695"/>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8" name="Line 90"/>
            <p:cNvSpPr>
              <a:spLocks noChangeShapeType="1"/>
            </p:cNvSpPr>
            <p:nvPr/>
          </p:nvSpPr>
          <p:spPr bwMode="auto">
            <a:xfrm rot="18818719">
              <a:off x="2623" y="3660"/>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9" name="Line 91"/>
            <p:cNvSpPr>
              <a:spLocks noChangeShapeType="1"/>
            </p:cNvSpPr>
            <p:nvPr/>
          </p:nvSpPr>
          <p:spPr bwMode="auto">
            <a:xfrm rot="18818719">
              <a:off x="2654" y="3625"/>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0" name="Line 92"/>
            <p:cNvSpPr>
              <a:spLocks noChangeShapeType="1"/>
            </p:cNvSpPr>
            <p:nvPr/>
          </p:nvSpPr>
          <p:spPr bwMode="auto">
            <a:xfrm rot="18818719">
              <a:off x="2684" y="3590"/>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1" name="Line 93"/>
            <p:cNvSpPr>
              <a:spLocks noChangeShapeType="1"/>
            </p:cNvSpPr>
            <p:nvPr/>
          </p:nvSpPr>
          <p:spPr bwMode="auto">
            <a:xfrm rot="13418719">
              <a:off x="2756" y="3660"/>
              <a:ext cx="0" cy="5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2" name="Line 94"/>
            <p:cNvSpPr>
              <a:spLocks noChangeShapeType="1"/>
            </p:cNvSpPr>
            <p:nvPr/>
          </p:nvSpPr>
          <p:spPr bwMode="auto">
            <a:xfrm rot="13418719">
              <a:off x="2721" y="3634"/>
              <a:ext cx="0" cy="4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3" name="Line 95"/>
            <p:cNvSpPr>
              <a:spLocks noChangeShapeType="1"/>
            </p:cNvSpPr>
            <p:nvPr/>
          </p:nvSpPr>
          <p:spPr bwMode="auto">
            <a:xfrm rot="18818719">
              <a:off x="2611" y="3916"/>
              <a:ext cx="3" cy="6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4" name="Line 96"/>
            <p:cNvSpPr>
              <a:spLocks noChangeShapeType="1"/>
            </p:cNvSpPr>
            <p:nvPr/>
          </p:nvSpPr>
          <p:spPr bwMode="auto">
            <a:xfrm rot="18818719">
              <a:off x="2662" y="3875"/>
              <a:ext cx="0" cy="11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5" name="Line 97"/>
            <p:cNvSpPr>
              <a:spLocks noChangeShapeType="1"/>
            </p:cNvSpPr>
            <p:nvPr/>
          </p:nvSpPr>
          <p:spPr bwMode="auto">
            <a:xfrm rot="13418719">
              <a:off x="2813" y="3826"/>
              <a:ext cx="0" cy="16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6" name="Line 98"/>
            <p:cNvSpPr>
              <a:spLocks noChangeShapeType="1"/>
            </p:cNvSpPr>
            <p:nvPr/>
          </p:nvSpPr>
          <p:spPr bwMode="auto">
            <a:xfrm rot="13418719">
              <a:off x="2770" y="378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7" name="Line 99"/>
            <p:cNvSpPr>
              <a:spLocks noChangeShapeType="1"/>
            </p:cNvSpPr>
            <p:nvPr/>
          </p:nvSpPr>
          <p:spPr bwMode="auto">
            <a:xfrm rot="13418719">
              <a:off x="2737" y="3754"/>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8" name="Line 100"/>
            <p:cNvSpPr>
              <a:spLocks noChangeShapeType="1"/>
            </p:cNvSpPr>
            <p:nvPr/>
          </p:nvSpPr>
          <p:spPr bwMode="auto">
            <a:xfrm rot="13418719">
              <a:off x="2704" y="372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29" name="Line 101"/>
            <p:cNvSpPr>
              <a:spLocks noChangeShapeType="1"/>
            </p:cNvSpPr>
            <p:nvPr/>
          </p:nvSpPr>
          <p:spPr bwMode="auto">
            <a:xfrm rot="18818719" flipV="1">
              <a:off x="2869" y="3909"/>
              <a:ext cx="1" cy="6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0" name="Line 102"/>
            <p:cNvSpPr>
              <a:spLocks noChangeShapeType="1"/>
            </p:cNvSpPr>
            <p:nvPr/>
          </p:nvSpPr>
          <p:spPr bwMode="auto">
            <a:xfrm rot="18818719">
              <a:off x="2920" y="3863"/>
              <a:ext cx="0" cy="12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1" name="Line 103"/>
            <p:cNvSpPr>
              <a:spLocks noChangeShapeType="1"/>
            </p:cNvSpPr>
            <p:nvPr/>
          </p:nvSpPr>
          <p:spPr bwMode="auto">
            <a:xfrm rot="13418719">
              <a:off x="3061" y="3806"/>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2" name="Line 104"/>
            <p:cNvSpPr>
              <a:spLocks noChangeShapeType="1"/>
            </p:cNvSpPr>
            <p:nvPr/>
          </p:nvSpPr>
          <p:spPr bwMode="auto">
            <a:xfrm rot="13418719">
              <a:off x="3029" y="3772"/>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3" name="Line 105"/>
            <p:cNvSpPr>
              <a:spLocks noChangeShapeType="1"/>
            </p:cNvSpPr>
            <p:nvPr/>
          </p:nvSpPr>
          <p:spPr bwMode="auto">
            <a:xfrm rot="13418719">
              <a:off x="2997" y="3739"/>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4" name="Line 106"/>
            <p:cNvSpPr>
              <a:spLocks noChangeShapeType="1"/>
            </p:cNvSpPr>
            <p:nvPr/>
          </p:nvSpPr>
          <p:spPr bwMode="auto">
            <a:xfrm rot="13418719">
              <a:off x="2965" y="3704"/>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5" name="Line 107"/>
            <p:cNvSpPr>
              <a:spLocks noChangeShapeType="1"/>
            </p:cNvSpPr>
            <p:nvPr/>
          </p:nvSpPr>
          <p:spPr bwMode="auto">
            <a:xfrm rot="18818719">
              <a:off x="2840" y="3690"/>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6" name="Line 108"/>
            <p:cNvSpPr>
              <a:spLocks noChangeShapeType="1"/>
            </p:cNvSpPr>
            <p:nvPr/>
          </p:nvSpPr>
          <p:spPr bwMode="auto">
            <a:xfrm rot="18818719">
              <a:off x="2872" y="3654"/>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7" name="Line 109"/>
            <p:cNvSpPr>
              <a:spLocks noChangeShapeType="1"/>
            </p:cNvSpPr>
            <p:nvPr/>
          </p:nvSpPr>
          <p:spPr bwMode="auto">
            <a:xfrm rot="18818719">
              <a:off x="2915" y="3650"/>
              <a:ext cx="0" cy="14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8" name="Line 110"/>
            <p:cNvSpPr>
              <a:spLocks noChangeShapeType="1"/>
            </p:cNvSpPr>
            <p:nvPr/>
          </p:nvSpPr>
          <p:spPr bwMode="auto">
            <a:xfrm rot="13418719" flipH="1">
              <a:off x="2986" y="3662"/>
              <a:ext cx="1" cy="8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39" name="Line 111"/>
            <p:cNvSpPr>
              <a:spLocks noChangeShapeType="1"/>
            </p:cNvSpPr>
            <p:nvPr/>
          </p:nvSpPr>
          <p:spPr bwMode="auto">
            <a:xfrm rot="18818719">
              <a:off x="3079" y="3939"/>
              <a:ext cx="4" cy="2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0" name="Line 112"/>
            <p:cNvSpPr>
              <a:spLocks noChangeShapeType="1"/>
            </p:cNvSpPr>
            <p:nvPr/>
          </p:nvSpPr>
          <p:spPr bwMode="auto">
            <a:xfrm rot="18818719">
              <a:off x="3124" y="3896"/>
              <a:ext cx="1" cy="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1" name="Line 113"/>
            <p:cNvSpPr>
              <a:spLocks noChangeShapeType="1"/>
            </p:cNvSpPr>
            <p:nvPr/>
          </p:nvSpPr>
          <p:spPr bwMode="auto">
            <a:xfrm rot="18818719" flipV="1">
              <a:off x="3177" y="3854"/>
              <a:ext cx="1" cy="13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2" name="Line 114"/>
            <p:cNvSpPr>
              <a:spLocks noChangeShapeType="1"/>
            </p:cNvSpPr>
            <p:nvPr/>
          </p:nvSpPr>
          <p:spPr bwMode="auto">
            <a:xfrm rot="13418719">
              <a:off x="3317" y="3797"/>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3" name="Line 115"/>
            <p:cNvSpPr>
              <a:spLocks noChangeShapeType="1"/>
            </p:cNvSpPr>
            <p:nvPr/>
          </p:nvSpPr>
          <p:spPr bwMode="auto">
            <a:xfrm rot="13418719">
              <a:off x="3284" y="3763"/>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4" name="Line 116"/>
            <p:cNvSpPr>
              <a:spLocks noChangeShapeType="1"/>
            </p:cNvSpPr>
            <p:nvPr/>
          </p:nvSpPr>
          <p:spPr bwMode="auto">
            <a:xfrm rot="13418719">
              <a:off x="3252" y="3729"/>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5" name="Line 117"/>
            <p:cNvSpPr>
              <a:spLocks noChangeShapeType="1"/>
            </p:cNvSpPr>
            <p:nvPr/>
          </p:nvSpPr>
          <p:spPr bwMode="auto">
            <a:xfrm rot="13418719">
              <a:off x="3219" y="3696"/>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6" name="Line 118"/>
            <p:cNvSpPr>
              <a:spLocks noChangeShapeType="1"/>
            </p:cNvSpPr>
            <p:nvPr/>
          </p:nvSpPr>
          <p:spPr bwMode="auto">
            <a:xfrm rot="18818719">
              <a:off x="3111" y="3683"/>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7" name="Line 119"/>
            <p:cNvSpPr>
              <a:spLocks noChangeShapeType="1"/>
            </p:cNvSpPr>
            <p:nvPr/>
          </p:nvSpPr>
          <p:spPr bwMode="auto">
            <a:xfrm rot="18818719">
              <a:off x="3142" y="3649"/>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8" name="Line 120"/>
            <p:cNvSpPr>
              <a:spLocks noChangeShapeType="1"/>
            </p:cNvSpPr>
            <p:nvPr/>
          </p:nvSpPr>
          <p:spPr bwMode="auto">
            <a:xfrm rot="18818719">
              <a:off x="3186" y="3653"/>
              <a:ext cx="1" cy="13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49" name="Line 121"/>
            <p:cNvSpPr>
              <a:spLocks noChangeShapeType="1"/>
            </p:cNvSpPr>
            <p:nvPr/>
          </p:nvSpPr>
          <p:spPr bwMode="auto">
            <a:xfrm rot="13418719" flipH="1">
              <a:off x="3255" y="3648"/>
              <a:ext cx="5" cy="8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0" name="Line 122"/>
            <p:cNvSpPr>
              <a:spLocks noChangeShapeType="1"/>
            </p:cNvSpPr>
            <p:nvPr/>
          </p:nvSpPr>
          <p:spPr bwMode="auto">
            <a:xfrm rot="13418719">
              <a:off x="2073" y="3841"/>
              <a:ext cx="1" cy="14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1" name="Line 123"/>
            <p:cNvSpPr>
              <a:spLocks noChangeShapeType="1"/>
            </p:cNvSpPr>
            <p:nvPr/>
          </p:nvSpPr>
          <p:spPr bwMode="auto">
            <a:xfrm rot="13418719" flipH="1">
              <a:off x="2031" y="3802"/>
              <a:ext cx="1" cy="16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2" name="Line 124"/>
            <p:cNvSpPr>
              <a:spLocks noChangeShapeType="1"/>
            </p:cNvSpPr>
            <p:nvPr/>
          </p:nvSpPr>
          <p:spPr bwMode="auto">
            <a:xfrm rot="18818719">
              <a:off x="2096" y="3697"/>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3" name="Line 125"/>
            <p:cNvSpPr>
              <a:spLocks noChangeShapeType="1"/>
            </p:cNvSpPr>
            <p:nvPr/>
          </p:nvSpPr>
          <p:spPr bwMode="auto">
            <a:xfrm rot="18818719">
              <a:off x="2127" y="366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4" name="Line 126"/>
            <p:cNvSpPr>
              <a:spLocks noChangeShapeType="1"/>
            </p:cNvSpPr>
            <p:nvPr/>
          </p:nvSpPr>
          <p:spPr bwMode="auto">
            <a:xfrm rot="18818719">
              <a:off x="2157" y="3627"/>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5" name="Line 127"/>
            <p:cNvSpPr>
              <a:spLocks noChangeShapeType="1"/>
            </p:cNvSpPr>
            <p:nvPr/>
          </p:nvSpPr>
          <p:spPr bwMode="auto">
            <a:xfrm rot="18818719" flipV="1">
              <a:off x="2218" y="3664"/>
              <a:ext cx="3" cy="9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6" name="Line 128"/>
            <p:cNvSpPr>
              <a:spLocks noChangeShapeType="1"/>
            </p:cNvSpPr>
            <p:nvPr/>
          </p:nvSpPr>
          <p:spPr bwMode="auto">
            <a:xfrm rot="13418719">
              <a:off x="2258" y="3665"/>
              <a:ext cx="0" cy="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7" name="Line 129"/>
            <p:cNvSpPr>
              <a:spLocks noChangeShapeType="1"/>
            </p:cNvSpPr>
            <p:nvPr/>
          </p:nvSpPr>
          <p:spPr bwMode="auto">
            <a:xfrm rot="18818719">
              <a:off x="4595" y="3652"/>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8" name="Line 130"/>
            <p:cNvSpPr>
              <a:spLocks noChangeShapeType="1"/>
            </p:cNvSpPr>
            <p:nvPr/>
          </p:nvSpPr>
          <p:spPr bwMode="auto">
            <a:xfrm rot="18818719" flipV="1">
              <a:off x="4641" y="3651"/>
              <a:ext cx="2" cy="13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59" name="Line 131"/>
            <p:cNvSpPr>
              <a:spLocks noChangeShapeType="1"/>
            </p:cNvSpPr>
            <p:nvPr/>
          </p:nvSpPr>
          <p:spPr bwMode="auto">
            <a:xfrm rot="13418719">
              <a:off x="4698" y="3661"/>
              <a:ext cx="1" cy="7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0" name="Line 132"/>
            <p:cNvSpPr>
              <a:spLocks noChangeShapeType="1"/>
            </p:cNvSpPr>
            <p:nvPr/>
          </p:nvSpPr>
          <p:spPr bwMode="auto">
            <a:xfrm rot="18818719" flipV="1">
              <a:off x="4832" y="3907"/>
              <a:ext cx="5" cy="6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1" name="Line 133"/>
            <p:cNvSpPr>
              <a:spLocks noChangeShapeType="1"/>
            </p:cNvSpPr>
            <p:nvPr/>
          </p:nvSpPr>
          <p:spPr bwMode="auto">
            <a:xfrm rot="18818719" flipV="1">
              <a:off x="4886" y="3864"/>
              <a:ext cx="2" cy="11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2" name="Line 134"/>
            <p:cNvSpPr>
              <a:spLocks noChangeShapeType="1"/>
            </p:cNvSpPr>
            <p:nvPr/>
          </p:nvSpPr>
          <p:spPr bwMode="auto">
            <a:xfrm rot="18818719">
              <a:off x="4930" y="3819"/>
              <a:ext cx="0" cy="15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3" name="Line 135"/>
            <p:cNvSpPr>
              <a:spLocks noChangeShapeType="1"/>
            </p:cNvSpPr>
            <p:nvPr/>
          </p:nvSpPr>
          <p:spPr bwMode="auto">
            <a:xfrm rot="18818719">
              <a:off x="4843" y="366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4" name="Line 136"/>
            <p:cNvSpPr>
              <a:spLocks noChangeShapeType="1"/>
            </p:cNvSpPr>
            <p:nvPr/>
          </p:nvSpPr>
          <p:spPr bwMode="auto">
            <a:xfrm rot="18818719" flipV="1">
              <a:off x="4885" y="3652"/>
              <a:ext cx="2" cy="14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5" name="Line 137"/>
            <p:cNvSpPr>
              <a:spLocks noChangeShapeType="1"/>
            </p:cNvSpPr>
            <p:nvPr/>
          </p:nvSpPr>
          <p:spPr bwMode="auto">
            <a:xfrm rot="18818719">
              <a:off x="4932" y="3666"/>
              <a:ext cx="4" cy="9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6" name="Line 138"/>
            <p:cNvSpPr>
              <a:spLocks noChangeShapeType="1"/>
            </p:cNvSpPr>
            <p:nvPr/>
          </p:nvSpPr>
          <p:spPr bwMode="auto">
            <a:xfrm rot="13418719">
              <a:off x="4962" y="3821"/>
              <a:ext cx="1" cy="5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7" name="Line 139"/>
            <p:cNvSpPr>
              <a:spLocks noChangeShapeType="1"/>
            </p:cNvSpPr>
            <p:nvPr/>
          </p:nvSpPr>
          <p:spPr bwMode="auto">
            <a:xfrm rot="13418719">
              <a:off x="4946" y="3735"/>
              <a:ext cx="4" cy="12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8" name="Line 140"/>
            <p:cNvSpPr>
              <a:spLocks noChangeShapeType="1"/>
            </p:cNvSpPr>
            <p:nvPr/>
          </p:nvSpPr>
          <p:spPr bwMode="auto">
            <a:xfrm rot="13418719" flipH="1">
              <a:off x="2015" y="3760"/>
              <a:ext cx="3" cy="13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69" name="Line 141"/>
            <p:cNvSpPr>
              <a:spLocks noChangeShapeType="1"/>
            </p:cNvSpPr>
            <p:nvPr/>
          </p:nvSpPr>
          <p:spPr bwMode="auto">
            <a:xfrm rot="13418719">
              <a:off x="2001" y="3735"/>
              <a:ext cx="2" cy="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470" name="Freeform 142"/>
          <p:cNvSpPr>
            <a:spLocks noChangeArrowheads="1"/>
          </p:cNvSpPr>
          <p:nvPr/>
        </p:nvSpPr>
        <p:spPr bwMode="auto">
          <a:xfrm>
            <a:off x="1682353" y="2914650"/>
            <a:ext cx="6922294" cy="9525"/>
          </a:xfrm>
          <a:custGeom>
            <a:avLst/>
            <a:gdLst>
              <a:gd name="T0" fmla="*/ 0 w 3876"/>
              <a:gd name="T1" fmla="*/ 0 h 6"/>
              <a:gd name="T2" fmla="*/ 3876 w 3876"/>
              <a:gd name="T3" fmla="*/ 6 h 6"/>
            </a:gdLst>
            <a:ahLst/>
            <a:cxnLst>
              <a:cxn ang="0">
                <a:pos x="T0" y="T1"/>
              </a:cxn>
              <a:cxn ang="0">
                <a:pos x="T2" y="T3"/>
              </a:cxn>
            </a:cxnLst>
            <a:rect l="0" t="0" r="r" b="b"/>
            <a:pathLst>
              <a:path w="3876" h="6">
                <a:moveTo>
                  <a:pt x="0" y="0"/>
                </a:moveTo>
                <a:lnTo>
                  <a:pt x="3876" y="6"/>
                </a:ln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71" name="Freeform 143"/>
          <p:cNvSpPr>
            <a:spLocks noChangeArrowheads="1"/>
          </p:cNvSpPr>
          <p:nvPr/>
        </p:nvSpPr>
        <p:spPr bwMode="auto">
          <a:xfrm>
            <a:off x="1671637" y="4800600"/>
            <a:ext cx="6922294" cy="9525"/>
          </a:xfrm>
          <a:custGeom>
            <a:avLst/>
            <a:gdLst>
              <a:gd name="T0" fmla="*/ 0 w 3876"/>
              <a:gd name="T1" fmla="*/ 0 h 6"/>
              <a:gd name="T2" fmla="*/ 3876 w 3876"/>
              <a:gd name="T3" fmla="*/ 6 h 6"/>
            </a:gdLst>
            <a:ahLst/>
            <a:cxnLst>
              <a:cxn ang="0">
                <a:pos x="T0" y="T1"/>
              </a:cxn>
              <a:cxn ang="0">
                <a:pos x="T2" y="T3"/>
              </a:cxn>
            </a:cxnLst>
            <a:rect l="0" t="0" r="r" b="b"/>
            <a:pathLst>
              <a:path w="3876" h="6">
                <a:moveTo>
                  <a:pt x="0" y="0"/>
                </a:moveTo>
                <a:lnTo>
                  <a:pt x="3876" y="6"/>
                </a:lnTo>
              </a:path>
            </a:pathLst>
          </a:custGeom>
          <a:noFill/>
          <a:ln w="508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72" name="Freeform 144"/>
          <p:cNvSpPr>
            <a:spLocks noChangeArrowheads="1"/>
          </p:cNvSpPr>
          <p:nvPr/>
        </p:nvSpPr>
        <p:spPr bwMode="auto">
          <a:xfrm>
            <a:off x="1671637" y="4305300"/>
            <a:ext cx="6922294" cy="9525"/>
          </a:xfrm>
          <a:custGeom>
            <a:avLst/>
            <a:gdLst>
              <a:gd name="T0" fmla="*/ 0 w 3876"/>
              <a:gd name="T1" fmla="*/ 0 h 6"/>
              <a:gd name="T2" fmla="*/ 3876 w 3876"/>
              <a:gd name="T3" fmla="*/ 6 h 6"/>
            </a:gdLst>
            <a:ahLst/>
            <a:cxnLst>
              <a:cxn ang="0">
                <a:pos x="T0" y="T1"/>
              </a:cxn>
              <a:cxn ang="0">
                <a:pos x="T2" y="T3"/>
              </a:cxn>
            </a:cxnLst>
            <a:rect l="0" t="0" r="r" b="b"/>
            <a:pathLst>
              <a:path w="3876" h="6">
                <a:moveTo>
                  <a:pt x="0" y="0"/>
                </a:moveTo>
                <a:lnTo>
                  <a:pt x="3876" y="6"/>
                </a:ln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73" name="Rectangle 145"/>
          <p:cNvSpPr>
            <a:spLocks noChangeArrowheads="1"/>
          </p:cNvSpPr>
          <p:nvPr/>
        </p:nvSpPr>
        <p:spPr bwMode="auto">
          <a:xfrm>
            <a:off x="1759150" y="4359274"/>
            <a:ext cx="1253549"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Subbase</a:t>
            </a:r>
          </a:p>
        </p:txBody>
      </p:sp>
      <p:sp>
        <p:nvSpPr>
          <p:cNvPr id="99474" name="Rectangle 146"/>
          <p:cNvSpPr>
            <a:spLocks noChangeArrowheads="1"/>
          </p:cNvSpPr>
          <p:nvPr/>
        </p:nvSpPr>
        <p:spPr bwMode="auto">
          <a:xfrm>
            <a:off x="4405908" y="4359274"/>
            <a:ext cx="220573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t>Firm Foundation</a:t>
            </a:r>
          </a:p>
        </p:txBody>
      </p:sp>
      <p:sp>
        <p:nvSpPr>
          <p:cNvPr id="99475" name="Rectangle 147"/>
          <p:cNvSpPr>
            <a:spLocks noChangeArrowheads="1"/>
          </p:cNvSpPr>
          <p:nvPr/>
        </p:nvSpPr>
        <p:spPr bwMode="auto">
          <a:xfrm>
            <a:off x="2637830" y="3787774"/>
            <a:ext cx="11572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2000" b="1"/>
              <a:t>Cracks</a:t>
            </a:r>
          </a:p>
        </p:txBody>
      </p:sp>
      <p:sp>
        <p:nvSpPr>
          <p:cNvPr id="99476" name="Line 148"/>
          <p:cNvSpPr>
            <a:spLocks noChangeShapeType="1"/>
          </p:cNvSpPr>
          <p:nvPr/>
        </p:nvSpPr>
        <p:spPr bwMode="auto">
          <a:xfrm flipH="1">
            <a:off x="2143126" y="3971924"/>
            <a:ext cx="567928" cy="0"/>
          </a:xfrm>
          <a:prstGeom prst="line">
            <a:avLst/>
          </a:prstGeom>
          <a:noFill/>
          <a:ln w="28575">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77" name="Line 149"/>
          <p:cNvSpPr>
            <a:spLocks noChangeShapeType="1"/>
          </p:cNvSpPr>
          <p:nvPr/>
        </p:nvSpPr>
        <p:spPr bwMode="auto">
          <a:xfrm>
            <a:off x="3718323" y="3990974"/>
            <a:ext cx="567928" cy="0"/>
          </a:xfrm>
          <a:prstGeom prst="line">
            <a:avLst/>
          </a:prstGeom>
          <a:noFill/>
          <a:ln w="28575">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78" name="Rectangle 150"/>
          <p:cNvSpPr>
            <a:spLocks noChangeArrowheads="1"/>
          </p:cNvSpPr>
          <p:nvPr/>
        </p:nvSpPr>
        <p:spPr bwMode="auto">
          <a:xfrm>
            <a:off x="4516636" y="3197224"/>
            <a:ext cx="1807369"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pPr>
            <a:r>
              <a:rPr lang="en-US" altLang="en-US" sz="2000" b="1"/>
              <a:t>Short slab length (~2’)</a:t>
            </a:r>
          </a:p>
        </p:txBody>
      </p:sp>
      <p:sp>
        <p:nvSpPr>
          <p:cNvPr id="99479" name="Line 151"/>
          <p:cNvSpPr>
            <a:spLocks noChangeShapeType="1"/>
          </p:cNvSpPr>
          <p:nvPr/>
        </p:nvSpPr>
        <p:spPr bwMode="auto">
          <a:xfrm>
            <a:off x="6161485" y="3540124"/>
            <a:ext cx="567928" cy="0"/>
          </a:xfrm>
          <a:prstGeom prst="line">
            <a:avLst/>
          </a:prstGeom>
          <a:noFill/>
          <a:ln w="28575">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80" name="Line 152"/>
          <p:cNvSpPr>
            <a:spLocks noChangeShapeType="1"/>
          </p:cNvSpPr>
          <p:nvPr/>
        </p:nvSpPr>
        <p:spPr bwMode="auto">
          <a:xfrm flipH="1">
            <a:off x="4021932" y="3330574"/>
            <a:ext cx="567928" cy="0"/>
          </a:xfrm>
          <a:prstGeom prst="line">
            <a:avLst/>
          </a:prstGeom>
          <a:noFill/>
          <a:ln w="28575">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81" name="Rectangle 153"/>
          <p:cNvSpPr>
            <a:spLocks noChangeArrowheads="1"/>
          </p:cNvSpPr>
          <p:nvPr/>
        </p:nvSpPr>
        <p:spPr bwMode="auto">
          <a:xfrm>
            <a:off x="7238405" y="3000375"/>
            <a:ext cx="1807369"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pPr>
            <a:r>
              <a:rPr lang="en-US" altLang="en-US" sz="2000" b="1"/>
              <a:t>Good</a:t>
            </a:r>
          </a:p>
          <a:p>
            <a:pPr eaLnBrk="0" hangingPunct="0">
              <a:lnSpc>
                <a:spcPct val="60000"/>
              </a:lnSpc>
            </a:pPr>
            <a:r>
              <a:rPr lang="en-US" altLang="en-US" sz="2000" b="1"/>
              <a:t>granular</a:t>
            </a:r>
          </a:p>
          <a:p>
            <a:pPr eaLnBrk="0" hangingPunct="0">
              <a:lnSpc>
                <a:spcPct val="70000"/>
              </a:lnSpc>
            </a:pPr>
            <a:r>
              <a:rPr lang="en-US" altLang="en-US" sz="2000" b="1"/>
              <a:t>interlock</a:t>
            </a:r>
          </a:p>
        </p:txBody>
      </p:sp>
      <p:sp>
        <p:nvSpPr>
          <p:cNvPr id="99482" name="Line 154"/>
          <p:cNvSpPr>
            <a:spLocks noChangeShapeType="1"/>
          </p:cNvSpPr>
          <p:nvPr/>
        </p:nvSpPr>
        <p:spPr bwMode="auto">
          <a:xfrm flipH="1">
            <a:off x="6757988" y="3133724"/>
            <a:ext cx="567928" cy="0"/>
          </a:xfrm>
          <a:prstGeom prst="line">
            <a:avLst/>
          </a:prstGeom>
          <a:noFill/>
          <a:ln w="28575">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09563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slide1198"/>
          <p:cNvPicPr>
            <a:picLocks noChangeAspect="1" noChangeArrowheads="1"/>
          </p:cNvPicPr>
          <p:nvPr/>
        </p:nvPicPr>
        <p:blipFill rotWithShape="1">
          <a:blip r:embed="rId3">
            <a:extLst>
              <a:ext uri="{28A0092B-C50C-407E-A947-70E740481C1C}">
                <a14:useLocalDpi xmlns:a14="http://schemas.microsoft.com/office/drawing/2010/main" val="0"/>
              </a:ext>
            </a:extLst>
          </a:blip>
          <a:srcRect l="2538" t="2565" r="2731" b="2316"/>
          <a:stretch/>
        </p:blipFill>
        <p:spPr bwMode="auto">
          <a:xfrm>
            <a:off x="1562100" y="1371600"/>
            <a:ext cx="6791093" cy="45496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15974" y="7434"/>
            <a:ext cx="8421353" cy="1211766"/>
          </a:xfrm>
          <a:ln/>
        </p:spPr>
        <p:txBody>
          <a:bodyPr/>
          <a:lstStyle/>
          <a:p>
            <a:r>
              <a:rPr lang="en-US" altLang="en-US" sz="4000" dirty="0">
                <a:solidFill>
                  <a:srgbClr val="FFFF00"/>
                </a:solidFill>
              </a:rPr>
              <a:t>Cracking and Seating</a:t>
            </a:r>
          </a:p>
        </p:txBody>
      </p:sp>
    </p:spTree>
    <p:extLst>
      <p:ext uri="{BB962C8B-B14F-4D97-AF65-F5344CB8AC3E}">
        <p14:creationId xmlns:p14="http://schemas.microsoft.com/office/powerpoint/2010/main" val="2766202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514725" y="6245225"/>
            <a:ext cx="3257550" cy="476250"/>
          </a:xfrm>
          <a:prstGeom prst="rect">
            <a:avLst/>
          </a:prstGeom>
        </p:spPr>
        <p:txBody>
          <a:bodyPr/>
          <a:lstStyle/>
          <a:p>
            <a:r>
              <a:rPr lang="en-US" altLang="en-US"/>
              <a:t>HMA Maint. &amp; Rehab.</a:t>
            </a:r>
          </a:p>
        </p:txBody>
      </p:sp>
      <p:sp>
        <p:nvSpPr>
          <p:cNvPr id="6" name="Slide Number Placeholder 5"/>
          <p:cNvSpPr>
            <a:spLocks noGrp="1"/>
          </p:cNvSpPr>
          <p:nvPr>
            <p:ph type="sldNum" sz="quarter" idx="4294967295"/>
          </p:nvPr>
        </p:nvSpPr>
        <p:spPr>
          <a:xfrm>
            <a:off x="7372350" y="6245225"/>
            <a:ext cx="2400300" cy="476250"/>
          </a:xfrm>
          <a:prstGeom prst="rect">
            <a:avLst/>
          </a:prstGeom>
        </p:spPr>
        <p:txBody>
          <a:bodyPr/>
          <a:lstStyle/>
          <a:p>
            <a:fld id="{859A6BA7-CC3B-4198-A17F-DDE32D72CE96}" type="slidenum">
              <a:rPr lang="en-US" altLang="en-US"/>
              <a:pPr/>
              <a:t>46</a:t>
            </a:fld>
            <a:endParaRPr lang="en-US" altLang="en-US"/>
          </a:p>
        </p:txBody>
      </p:sp>
      <p:pic>
        <p:nvPicPr>
          <p:cNvPr id="101378" name="Picture 2" descr="slide1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676400"/>
            <a:ext cx="6515100" cy="43799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15974" y="7434"/>
            <a:ext cx="8421353" cy="1211766"/>
          </a:xfrm>
          <a:ln/>
        </p:spPr>
        <p:txBody>
          <a:bodyPr/>
          <a:lstStyle/>
          <a:p>
            <a:r>
              <a:rPr lang="en-US" altLang="en-US" sz="4000" dirty="0">
                <a:solidFill>
                  <a:srgbClr val="FFFF00"/>
                </a:solidFill>
              </a:rPr>
              <a:t>Cracking and Seating</a:t>
            </a:r>
          </a:p>
        </p:txBody>
      </p:sp>
    </p:spTree>
    <p:extLst>
      <p:ext uri="{BB962C8B-B14F-4D97-AF65-F5344CB8AC3E}">
        <p14:creationId xmlns:p14="http://schemas.microsoft.com/office/powerpoint/2010/main" val="1563950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0" y="0"/>
            <a:ext cx="8496300" cy="121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4000" dirty="0" err="1" smtClean="0">
                <a:solidFill>
                  <a:srgbClr val="FFFF00"/>
                </a:solidFill>
              </a:rPr>
              <a:t>Rubblization</a:t>
            </a:r>
            <a:endParaRPr lang="en-US" altLang="en-US" sz="4000" b="0" dirty="0"/>
          </a:p>
        </p:txBody>
      </p:sp>
      <p:sp>
        <p:nvSpPr>
          <p:cNvPr id="132099" name="Rectangle 3"/>
          <p:cNvSpPr>
            <a:spLocks noGrp="1" noChangeArrowheads="1"/>
          </p:cNvSpPr>
          <p:nvPr>
            <p:ph type="body" idx="1"/>
          </p:nvPr>
        </p:nvSpPr>
        <p:spPr bwMode="auto">
          <a:xfrm>
            <a:off x="771525" y="1752600"/>
            <a:ext cx="87439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t>Fracturing:</a:t>
            </a:r>
          </a:p>
          <a:p>
            <a:pPr lvl="1"/>
            <a:r>
              <a:rPr lang="en-US" altLang="en-US" b="1" dirty="0"/>
              <a:t>Eliminates slab action</a:t>
            </a:r>
          </a:p>
          <a:p>
            <a:pPr lvl="1"/>
            <a:r>
              <a:rPr lang="en-US" altLang="en-US" b="1" dirty="0"/>
              <a:t>Destroys bond between concrete and steel</a:t>
            </a:r>
          </a:p>
          <a:p>
            <a:r>
              <a:rPr lang="en-US" altLang="en-US" b="1" dirty="0" err="1"/>
              <a:t>Rubblized</a:t>
            </a:r>
            <a:r>
              <a:rPr lang="en-US" altLang="en-US" b="1" dirty="0"/>
              <a:t> base responds as a tightly keyed, interlocked high-density, unbound layer </a:t>
            </a:r>
          </a:p>
          <a:p>
            <a:pPr lvl="1"/>
            <a:r>
              <a:rPr lang="en-US" altLang="en-US" b="1" dirty="0"/>
              <a:t>Layer cannot crack; already fractured</a:t>
            </a:r>
          </a:p>
        </p:txBody>
      </p:sp>
    </p:spTree>
    <p:extLst>
      <p:ext uri="{BB962C8B-B14F-4D97-AF65-F5344CB8AC3E}">
        <p14:creationId xmlns:p14="http://schemas.microsoft.com/office/powerpoint/2010/main" val="3777125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bwMode="auto">
          <a:xfrm>
            <a:off x="28807" y="0"/>
            <a:ext cx="8391293" cy="1219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3600" dirty="0">
                <a:solidFill>
                  <a:srgbClr val="FFFF00"/>
                </a:solidFill>
              </a:rPr>
              <a:t>Why </a:t>
            </a:r>
            <a:r>
              <a:rPr lang="en-US" altLang="en-US" sz="3600" dirty="0" err="1">
                <a:solidFill>
                  <a:srgbClr val="FFFF00"/>
                </a:solidFill>
              </a:rPr>
              <a:t>Rubblize</a:t>
            </a:r>
            <a:r>
              <a:rPr lang="en-US" altLang="en-US" sz="3600" dirty="0">
                <a:solidFill>
                  <a:srgbClr val="FFFF00"/>
                </a:solidFill>
              </a:rPr>
              <a:t>?</a:t>
            </a:r>
            <a:endParaRPr lang="en-US" altLang="en-US" dirty="0"/>
          </a:p>
        </p:txBody>
      </p:sp>
      <p:sp>
        <p:nvSpPr>
          <p:cNvPr id="62467" name="Rectangle 1027"/>
          <p:cNvSpPr>
            <a:spLocks noGrp="1" noChangeArrowheads="1"/>
          </p:cNvSpPr>
          <p:nvPr>
            <p:ph type="body" idx="1"/>
          </p:nvPr>
        </p:nvSpPr>
        <p:spPr bwMode="auto">
          <a:xfrm>
            <a:off x="1028700" y="2057400"/>
            <a:ext cx="874395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a:t>Fracturing PCC to segments less than 9” precludes reflection of:</a:t>
            </a:r>
          </a:p>
          <a:p>
            <a:pPr lvl="1"/>
            <a:r>
              <a:rPr lang="en-US" altLang="en-US"/>
              <a:t>Joints</a:t>
            </a:r>
          </a:p>
          <a:p>
            <a:pPr lvl="1"/>
            <a:r>
              <a:rPr lang="en-US" altLang="en-US"/>
              <a:t>Cracks</a:t>
            </a:r>
          </a:p>
          <a:p>
            <a:pPr lvl="1"/>
            <a:r>
              <a:rPr lang="en-US" altLang="en-US"/>
              <a:t>Faults</a:t>
            </a:r>
          </a:p>
          <a:p>
            <a:r>
              <a:rPr lang="en-US" altLang="en-US"/>
              <a:t>Production Rates up to 1 lane-mile/day</a:t>
            </a:r>
          </a:p>
        </p:txBody>
      </p:sp>
    </p:spTree>
    <p:extLst>
      <p:ext uri="{BB962C8B-B14F-4D97-AF65-F5344CB8AC3E}">
        <p14:creationId xmlns:p14="http://schemas.microsoft.com/office/powerpoint/2010/main" val="4033752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ChangeArrowheads="1"/>
          </p:cNvSpPr>
          <p:nvPr/>
        </p:nvSpPr>
        <p:spPr bwMode="auto">
          <a:xfrm>
            <a:off x="857250" y="2286000"/>
            <a:ext cx="8658225" cy="6858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Arial" pitchFamily="34" charset="0"/>
            </a:endParaRPr>
          </a:p>
        </p:txBody>
      </p:sp>
      <p:sp>
        <p:nvSpPr>
          <p:cNvPr id="1009667" name="Rectangle 3"/>
          <p:cNvSpPr>
            <a:spLocks noChangeArrowheads="1"/>
          </p:cNvSpPr>
          <p:nvPr/>
        </p:nvSpPr>
        <p:spPr bwMode="auto">
          <a:xfrm>
            <a:off x="857250" y="2971800"/>
            <a:ext cx="8658225" cy="685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Arial" pitchFamily="34" charset="0"/>
            </a:endParaRPr>
          </a:p>
        </p:txBody>
      </p:sp>
      <p:sp>
        <p:nvSpPr>
          <p:cNvPr id="1009668" name="Rectangle 4" descr="Brown marble"/>
          <p:cNvSpPr>
            <a:spLocks noChangeArrowheads="1"/>
          </p:cNvSpPr>
          <p:nvPr/>
        </p:nvSpPr>
        <p:spPr bwMode="auto">
          <a:xfrm>
            <a:off x="857250" y="3657600"/>
            <a:ext cx="8658225" cy="12192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Arial" pitchFamily="34" charset="0"/>
            </a:endParaRPr>
          </a:p>
        </p:txBody>
      </p:sp>
      <p:sp>
        <p:nvSpPr>
          <p:cNvPr id="1009669" name="Text Box 5"/>
          <p:cNvSpPr txBox="1">
            <a:spLocks noChangeArrowheads="1"/>
          </p:cNvSpPr>
          <p:nvPr/>
        </p:nvSpPr>
        <p:spPr bwMode="auto">
          <a:xfrm>
            <a:off x="1114426" y="2438400"/>
            <a:ext cx="14323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a:solidFill>
                  <a:schemeClr val="bg1"/>
                </a:solidFill>
                <a:latin typeface="Arial" pitchFamily="34" charset="0"/>
              </a:rPr>
              <a:t>HMA</a:t>
            </a:r>
          </a:p>
        </p:txBody>
      </p:sp>
      <p:sp>
        <p:nvSpPr>
          <p:cNvPr id="1009670" name="Text Box 6"/>
          <p:cNvSpPr txBox="1">
            <a:spLocks noChangeArrowheads="1"/>
          </p:cNvSpPr>
          <p:nvPr/>
        </p:nvSpPr>
        <p:spPr bwMode="auto">
          <a:xfrm>
            <a:off x="1114426" y="3276600"/>
            <a:ext cx="8354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latin typeface="Arial" pitchFamily="34" charset="0"/>
              </a:rPr>
              <a:t>PCC</a:t>
            </a:r>
          </a:p>
        </p:txBody>
      </p:sp>
      <p:sp>
        <p:nvSpPr>
          <p:cNvPr id="1009671" name="Line 7"/>
          <p:cNvSpPr>
            <a:spLocks noChangeShapeType="1"/>
          </p:cNvSpPr>
          <p:nvPr/>
        </p:nvSpPr>
        <p:spPr bwMode="auto">
          <a:xfrm>
            <a:off x="488632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72" name="Text Box 8"/>
          <p:cNvSpPr txBox="1">
            <a:spLocks noChangeArrowheads="1"/>
          </p:cNvSpPr>
          <p:nvPr/>
        </p:nvSpPr>
        <p:spPr bwMode="auto">
          <a:xfrm>
            <a:off x="257175" y="1371601"/>
            <a:ext cx="83792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00"/>
                </a:solidFill>
                <a:latin typeface="Arial" pitchFamily="34" charset="0"/>
              </a:rPr>
              <a:t>Smaller Pieces = Smaller Movement = No Cracking</a:t>
            </a:r>
            <a:endParaRPr lang="en-US" altLang="en-US" sz="2400" b="0">
              <a:latin typeface="Arial" pitchFamily="34" charset="0"/>
            </a:endParaRPr>
          </a:p>
        </p:txBody>
      </p:sp>
      <p:sp>
        <p:nvSpPr>
          <p:cNvPr id="1009673" name="Freeform 9"/>
          <p:cNvSpPr>
            <a:spLocks/>
          </p:cNvSpPr>
          <p:nvPr/>
        </p:nvSpPr>
        <p:spPr bwMode="auto">
          <a:xfrm>
            <a:off x="4972050" y="2971800"/>
            <a:ext cx="200025" cy="685800"/>
          </a:xfrm>
          <a:custGeom>
            <a:avLst/>
            <a:gdLst>
              <a:gd name="T0" fmla="*/ 56 w 112"/>
              <a:gd name="T1" fmla="*/ 432 h 432"/>
              <a:gd name="T2" fmla="*/ 104 w 112"/>
              <a:gd name="T3" fmla="*/ 384 h 432"/>
              <a:gd name="T4" fmla="*/ 8 w 112"/>
              <a:gd name="T5" fmla="*/ 288 h 432"/>
              <a:gd name="T6" fmla="*/ 56 w 112"/>
              <a:gd name="T7" fmla="*/ 192 h 432"/>
              <a:gd name="T8" fmla="*/ 104 w 112"/>
              <a:gd name="T9" fmla="*/ 144 h 432"/>
              <a:gd name="T10" fmla="*/ 56 w 112"/>
              <a:gd name="T11" fmla="*/ 0 h 432"/>
            </a:gdLst>
            <a:ahLst/>
            <a:cxnLst>
              <a:cxn ang="0">
                <a:pos x="T0" y="T1"/>
              </a:cxn>
              <a:cxn ang="0">
                <a:pos x="T2" y="T3"/>
              </a:cxn>
              <a:cxn ang="0">
                <a:pos x="T4" y="T5"/>
              </a:cxn>
              <a:cxn ang="0">
                <a:pos x="T6" y="T7"/>
              </a:cxn>
              <a:cxn ang="0">
                <a:pos x="T8" y="T9"/>
              </a:cxn>
              <a:cxn ang="0">
                <a:pos x="T10" y="T11"/>
              </a:cxn>
            </a:cxnLst>
            <a:rect l="0" t="0" r="r" b="b"/>
            <a:pathLst>
              <a:path w="112" h="432">
                <a:moveTo>
                  <a:pt x="56" y="432"/>
                </a:moveTo>
                <a:cubicBezTo>
                  <a:pt x="84" y="420"/>
                  <a:pt x="112" y="408"/>
                  <a:pt x="104" y="384"/>
                </a:cubicBezTo>
                <a:cubicBezTo>
                  <a:pt x="96" y="360"/>
                  <a:pt x="16" y="320"/>
                  <a:pt x="8" y="288"/>
                </a:cubicBezTo>
                <a:cubicBezTo>
                  <a:pt x="0" y="256"/>
                  <a:pt x="40" y="216"/>
                  <a:pt x="56" y="192"/>
                </a:cubicBezTo>
                <a:cubicBezTo>
                  <a:pt x="72" y="168"/>
                  <a:pt x="104" y="176"/>
                  <a:pt x="104" y="144"/>
                </a:cubicBezTo>
                <a:cubicBezTo>
                  <a:pt x="104" y="112"/>
                  <a:pt x="80" y="56"/>
                  <a:pt x="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74" name="Freeform 10"/>
          <p:cNvSpPr>
            <a:spLocks/>
          </p:cNvSpPr>
          <p:nvPr/>
        </p:nvSpPr>
        <p:spPr bwMode="auto">
          <a:xfrm>
            <a:off x="5729287" y="2971800"/>
            <a:ext cx="100013" cy="685800"/>
          </a:xfrm>
          <a:custGeom>
            <a:avLst/>
            <a:gdLst>
              <a:gd name="T0" fmla="*/ 56 w 56"/>
              <a:gd name="T1" fmla="*/ 0 h 432"/>
              <a:gd name="T2" fmla="*/ 8 w 56"/>
              <a:gd name="T3" fmla="*/ 96 h 432"/>
              <a:gd name="T4" fmla="*/ 56 w 56"/>
              <a:gd name="T5" fmla="*/ 144 h 432"/>
              <a:gd name="T6" fmla="*/ 8 w 56"/>
              <a:gd name="T7" fmla="*/ 192 h 432"/>
              <a:gd name="T8" fmla="*/ 8 w 56"/>
              <a:gd name="T9" fmla="*/ 288 h 432"/>
              <a:gd name="T10" fmla="*/ 56 w 56"/>
              <a:gd name="T11" fmla="*/ 384 h 432"/>
              <a:gd name="T12" fmla="*/ 8 w 56"/>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56" h="432">
                <a:moveTo>
                  <a:pt x="56" y="0"/>
                </a:moveTo>
                <a:cubicBezTo>
                  <a:pt x="32" y="36"/>
                  <a:pt x="8" y="72"/>
                  <a:pt x="8" y="96"/>
                </a:cubicBezTo>
                <a:cubicBezTo>
                  <a:pt x="8" y="120"/>
                  <a:pt x="56" y="128"/>
                  <a:pt x="56" y="144"/>
                </a:cubicBezTo>
                <a:cubicBezTo>
                  <a:pt x="56" y="160"/>
                  <a:pt x="16" y="168"/>
                  <a:pt x="8" y="192"/>
                </a:cubicBezTo>
                <a:cubicBezTo>
                  <a:pt x="0" y="216"/>
                  <a:pt x="0" y="256"/>
                  <a:pt x="8" y="288"/>
                </a:cubicBezTo>
                <a:cubicBezTo>
                  <a:pt x="16" y="320"/>
                  <a:pt x="56" y="360"/>
                  <a:pt x="56" y="384"/>
                </a:cubicBezTo>
                <a:cubicBezTo>
                  <a:pt x="56" y="408"/>
                  <a:pt x="32" y="420"/>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75" name="Freeform 11"/>
          <p:cNvSpPr>
            <a:spLocks/>
          </p:cNvSpPr>
          <p:nvPr/>
        </p:nvSpPr>
        <p:spPr bwMode="auto">
          <a:xfrm>
            <a:off x="4357688" y="2971800"/>
            <a:ext cx="114300" cy="685800"/>
          </a:xfrm>
          <a:custGeom>
            <a:avLst/>
            <a:gdLst>
              <a:gd name="T0" fmla="*/ 8 w 64"/>
              <a:gd name="T1" fmla="*/ 0 h 432"/>
              <a:gd name="T2" fmla="*/ 56 w 64"/>
              <a:gd name="T3" fmla="*/ 96 h 432"/>
              <a:gd name="T4" fmla="*/ 8 w 64"/>
              <a:gd name="T5" fmla="*/ 192 h 432"/>
              <a:gd name="T6" fmla="*/ 56 w 64"/>
              <a:gd name="T7" fmla="*/ 288 h 432"/>
              <a:gd name="T8" fmla="*/ 56 w 64"/>
              <a:gd name="T9" fmla="*/ 336 h 432"/>
              <a:gd name="T10" fmla="*/ 8 w 64"/>
              <a:gd name="T11" fmla="*/ 384 h 432"/>
              <a:gd name="T12" fmla="*/ 8 w 64"/>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64" h="432">
                <a:moveTo>
                  <a:pt x="8" y="0"/>
                </a:moveTo>
                <a:cubicBezTo>
                  <a:pt x="32" y="32"/>
                  <a:pt x="56" y="64"/>
                  <a:pt x="56" y="96"/>
                </a:cubicBezTo>
                <a:cubicBezTo>
                  <a:pt x="56" y="128"/>
                  <a:pt x="8" y="160"/>
                  <a:pt x="8" y="192"/>
                </a:cubicBezTo>
                <a:cubicBezTo>
                  <a:pt x="8" y="224"/>
                  <a:pt x="48" y="264"/>
                  <a:pt x="56" y="288"/>
                </a:cubicBezTo>
                <a:cubicBezTo>
                  <a:pt x="64" y="312"/>
                  <a:pt x="64" y="320"/>
                  <a:pt x="56" y="336"/>
                </a:cubicBezTo>
                <a:cubicBezTo>
                  <a:pt x="48" y="352"/>
                  <a:pt x="16" y="368"/>
                  <a:pt x="8" y="384"/>
                </a:cubicBezTo>
                <a:cubicBezTo>
                  <a:pt x="0" y="400"/>
                  <a:pt x="4" y="416"/>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76" name="Freeform 12"/>
          <p:cNvSpPr>
            <a:spLocks/>
          </p:cNvSpPr>
          <p:nvPr/>
        </p:nvSpPr>
        <p:spPr bwMode="auto">
          <a:xfrm>
            <a:off x="3857625" y="2971800"/>
            <a:ext cx="100013" cy="685800"/>
          </a:xfrm>
          <a:custGeom>
            <a:avLst/>
            <a:gdLst>
              <a:gd name="T0" fmla="*/ 56 w 56"/>
              <a:gd name="T1" fmla="*/ 0 h 432"/>
              <a:gd name="T2" fmla="*/ 8 w 56"/>
              <a:gd name="T3" fmla="*/ 96 h 432"/>
              <a:gd name="T4" fmla="*/ 56 w 56"/>
              <a:gd name="T5" fmla="*/ 144 h 432"/>
              <a:gd name="T6" fmla="*/ 8 w 56"/>
              <a:gd name="T7" fmla="*/ 192 h 432"/>
              <a:gd name="T8" fmla="*/ 8 w 56"/>
              <a:gd name="T9" fmla="*/ 288 h 432"/>
              <a:gd name="T10" fmla="*/ 56 w 56"/>
              <a:gd name="T11" fmla="*/ 384 h 432"/>
              <a:gd name="T12" fmla="*/ 8 w 56"/>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56" h="432">
                <a:moveTo>
                  <a:pt x="56" y="0"/>
                </a:moveTo>
                <a:cubicBezTo>
                  <a:pt x="32" y="36"/>
                  <a:pt x="8" y="72"/>
                  <a:pt x="8" y="96"/>
                </a:cubicBezTo>
                <a:cubicBezTo>
                  <a:pt x="8" y="120"/>
                  <a:pt x="56" y="128"/>
                  <a:pt x="56" y="144"/>
                </a:cubicBezTo>
                <a:cubicBezTo>
                  <a:pt x="56" y="160"/>
                  <a:pt x="16" y="168"/>
                  <a:pt x="8" y="192"/>
                </a:cubicBezTo>
                <a:cubicBezTo>
                  <a:pt x="0" y="216"/>
                  <a:pt x="0" y="256"/>
                  <a:pt x="8" y="288"/>
                </a:cubicBezTo>
                <a:cubicBezTo>
                  <a:pt x="16" y="320"/>
                  <a:pt x="56" y="360"/>
                  <a:pt x="56" y="384"/>
                </a:cubicBezTo>
                <a:cubicBezTo>
                  <a:pt x="56" y="408"/>
                  <a:pt x="32" y="420"/>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77" name="Freeform 13"/>
          <p:cNvSpPr>
            <a:spLocks/>
          </p:cNvSpPr>
          <p:nvPr/>
        </p:nvSpPr>
        <p:spPr bwMode="auto">
          <a:xfrm>
            <a:off x="6172200" y="2971800"/>
            <a:ext cx="200025" cy="685800"/>
          </a:xfrm>
          <a:custGeom>
            <a:avLst/>
            <a:gdLst>
              <a:gd name="T0" fmla="*/ 56 w 112"/>
              <a:gd name="T1" fmla="*/ 432 h 432"/>
              <a:gd name="T2" fmla="*/ 104 w 112"/>
              <a:gd name="T3" fmla="*/ 384 h 432"/>
              <a:gd name="T4" fmla="*/ 8 w 112"/>
              <a:gd name="T5" fmla="*/ 288 h 432"/>
              <a:gd name="T6" fmla="*/ 56 w 112"/>
              <a:gd name="T7" fmla="*/ 192 h 432"/>
              <a:gd name="T8" fmla="*/ 104 w 112"/>
              <a:gd name="T9" fmla="*/ 144 h 432"/>
              <a:gd name="T10" fmla="*/ 56 w 112"/>
              <a:gd name="T11" fmla="*/ 0 h 432"/>
            </a:gdLst>
            <a:ahLst/>
            <a:cxnLst>
              <a:cxn ang="0">
                <a:pos x="T0" y="T1"/>
              </a:cxn>
              <a:cxn ang="0">
                <a:pos x="T2" y="T3"/>
              </a:cxn>
              <a:cxn ang="0">
                <a:pos x="T4" y="T5"/>
              </a:cxn>
              <a:cxn ang="0">
                <a:pos x="T6" y="T7"/>
              </a:cxn>
              <a:cxn ang="0">
                <a:pos x="T8" y="T9"/>
              </a:cxn>
              <a:cxn ang="0">
                <a:pos x="T10" y="T11"/>
              </a:cxn>
            </a:cxnLst>
            <a:rect l="0" t="0" r="r" b="b"/>
            <a:pathLst>
              <a:path w="112" h="432">
                <a:moveTo>
                  <a:pt x="56" y="432"/>
                </a:moveTo>
                <a:cubicBezTo>
                  <a:pt x="84" y="420"/>
                  <a:pt x="112" y="408"/>
                  <a:pt x="104" y="384"/>
                </a:cubicBezTo>
                <a:cubicBezTo>
                  <a:pt x="96" y="360"/>
                  <a:pt x="16" y="320"/>
                  <a:pt x="8" y="288"/>
                </a:cubicBezTo>
                <a:cubicBezTo>
                  <a:pt x="0" y="256"/>
                  <a:pt x="40" y="216"/>
                  <a:pt x="56" y="192"/>
                </a:cubicBezTo>
                <a:cubicBezTo>
                  <a:pt x="72" y="168"/>
                  <a:pt x="104" y="176"/>
                  <a:pt x="104" y="144"/>
                </a:cubicBezTo>
                <a:cubicBezTo>
                  <a:pt x="104" y="112"/>
                  <a:pt x="80" y="56"/>
                  <a:pt x="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78" name="Freeform 14"/>
          <p:cNvSpPr>
            <a:spLocks/>
          </p:cNvSpPr>
          <p:nvPr/>
        </p:nvSpPr>
        <p:spPr bwMode="auto">
          <a:xfrm>
            <a:off x="3343275" y="2971800"/>
            <a:ext cx="114300" cy="685800"/>
          </a:xfrm>
          <a:custGeom>
            <a:avLst/>
            <a:gdLst>
              <a:gd name="T0" fmla="*/ 8 w 64"/>
              <a:gd name="T1" fmla="*/ 0 h 432"/>
              <a:gd name="T2" fmla="*/ 56 w 64"/>
              <a:gd name="T3" fmla="*/ 96 h 432"/>
              <a:gd name="T4" fmla="*/ 8 w 64"/>
              <a:gd name="T5" fmla="*/ 192 h 432"/>
              <a:gd name="T6" fmla="*/ 56 w 64"/>
              <a:gd name="T7" fmla="*/ 288 h 432"/>
              <a:gd name="T8" fmla="*/ 56 w 64"/>
              <a:gd name="T9" fmla="*/ 336 h 432"/>
              <a:gd name="T10" fmla="*/ 8 w 64"/>
              <a:gd name="T11" fmla="*/ 384 h 432"/>
              <a:gd name="T12" fmla="*/ 8 w 64"/>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64" h="432">
                <a:moveTo>
                  <a:pt x="8" y="0"/>
                </a:moveTo>
                <a:cubicBezTo>
                  <a:pt x="32" y="32"/>
                  <a:pt x="56" y="64"/>
                  <a:pt x="56" y="96"/>
                </a:cubicBezTo>
                <a:cubicBezTo>
                  <a:pt x="56" y="128"/>
                  <a:pt x="8" y="160"/>
                  <a:pt x="8" y="192"/>
                </a:cubicBezTo>
                <a:cubicBezTo>
                  <a:pt x="8" y="224"/>
                  <a:pt x="48" y="264"/>
                  <a:pt x="56" y="288"/>
                </a:cubicBezTo>
                <a:cubicBezTo>
                  <a:pt x="64" y="312"/>
                  <a:pt x="64" y="320"/>
                  <a:pt x="56" y="336"/>
                </a:cubicBezTo>
                <a:cubicBezTo>
                  <a:pt x="48" y="352"/>
                  <a:pt x="16" y="368"/>
                  <a:pt x="8" y="384"/>
                </a:cubicBezTo>
                <a:cubicBezTo>
                  <a:pt x="0" y="400"/>
                  <a:pt x="4" y="416"/>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79" name="Freeform 15"/>
          <p:cNvSpPr>
            <a:spLocks/>
          </p:cNvSpPr>
          <p:nvPr/>
        </p:nvSpPr>
        <p:spPr bwMode="auto">
          <a:xfrm>
            <a:off x="7629525" y="2971800"/>
            <a:ext cx="200025" cy="685800"/>
          </a:xfrm>
          <a:custGeom>
            <a:avLst/>
            <a:gdLst>
              <a:gd name="T0" fmla="*/ 56 w 112"/>
              <a:gd name="T1" fmla="*/ 432 h 432"/>
              <a:gd name="T2" fmla="*/ 104 w 112"/>
              <a:gd name="T3" fmla="*/ 384 h 432"/>
              <a:gd name="T4" fmla="*/ 8 w 112"/>
              <a:gd name="T5" fmla="*/ 288 h 432"/>
              <a:gd name="T6" fmla="*/ 56 w 112"/>
              <a:gd name="T7" fmla="*/ 192 h 432"/>
              <a:gd name="T8" fmla="*/ 104 w 112"/>
              <a:gd name="T9" fmla="*/ 144 h 432"/>
              <a:gd name="T10" fmla="*/ 56 w 112"/>
              <a:gd name="T11" fmla="*/ 0 h 432"/>
            </a:gdLst>
            <a:ahLst/>
            <a:cxnLst>
              <a:cxn ang="0">
                <a:pos x="T0" y="T1"/>
              </a:cxn>
              <a:cxn ang="0">
                <a:pos x="T2" y="T3"/>
              </a:cxn>
              <a:cxn ang="0">
                <a:pos x="T4" y="T5"/>
              </a:cxn>
              <a:cxn ang="0">
                <a:pos x="T6" y="T7"/>
              </a:cxn>
              <a:cxn ang="0">
                <a:pos x="T8" y="T9"/>
              </a:cxn>
              <a:cxn ang="0">
                <a:pos x="T10" y="T11"/>
              </a:cxn>
            </a:cxnLst>
            <a:rect l="0" t="0" r="r" b="b"/>
            <a:pathLst>
              <a:path w="112" h="432">
                <a:moveTo>
                  <a:pt x="56" y="432"/>
                </a:moveTo>
                <a:cubicBezTo>
                  <a:pt x="84" y="420"/>
                  <a:pt x="112" y="408"/>
                  <a:pt x="104" y="384"/>
                </a:cubicBezTo>
                <a:cubicBezTo>
                  <a:pt x="96" y="360"/>
                  <a:pt x="16" y="320"/>
                  <a:pt x="8" y="288"/>
                </a:cubicBezTo>
                <a:cubicBezTo>
                  <a:pt x="0" y="256"/>
                  <a:pt x="40" y="216"/>
                  <a:pt x="56" y="192"/>
                </a:cubicBezTo>
                <a:cubicBezTo>
                  <a:pt x="72" y="168"/>
                  <a:pt x="104" y="176"/>
                  <a:pt x="104" y="144"/>
                </a:cubicBezTo>
                <a:cubicBezTo>
                  <a:pt x="104" y="112"/>
                  <a:pt x="80" y="56"/>
                  <a:pt x="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0" name="Freeform 16"/>
          <p:cNvSpPr>
            <a:spLocks/>
          </p:cNvSpPr>
          <p:nvPr/>
        </p:nvSpPr>
        <p:spPr bwMode="auto">
          <a:xfrm>
            <a:off x="7286625" y="2971800"/>
            <a:ext cx="100013" cy="685800"/>
          </a:xfrm>
          <a:custGeom>
            <a:avLst/>
            <a:gdLst>
              <a:gd name="T0" fmla="*/ 56 w 56"/>
              <a:gd name="T1" fmla="*/ 0 h 432"/>
              <a:gd name="T2" fmla="*/ 8 w 56"/>
              <a:gd name="T3" fmla="*/ 96 h 432"/>
              <a:gd name="T4" fmla="*/ 56 w 56"/>
              <a:gd name="T5" fmla="*/ 144 h 432"/>
              <a:gd name="T6" fmla="*/ 8 w 56"/>
              <a:gd name="T7" fmla="*/ 192 h 432"/>
              <a:gd name="T8" fmla="*/ 8 w 56"/>
              <a:gd name="T9" fmla="*/ 288 h 432"/>
              <a:gd name="T10" fmla="*/ 56 w 56"/>
              <a:gd name="T11" fmla="*/ 384 h 432"/>
              <a:gd name="T12" fmla="*/ 8 w 56"/>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56" h="432">
                <a:moveTo>
                  <a:pt x="56" y="0"/>
                </a:moveTo>
                <a:cubicBezTo>
                  <a:pt x="32" y="36"/>
                  <a:pt x="8" y="72"/>
                  <a:pt x="8" y="96"/>
                </a:cubicBezTo>
                <a:cubicBezTo>
                  <a:pt x="8" y="120"/>
                  <a:pt x="56" y="128"/>
                  <a:pt x="56" y="144"/>
                </a:cubicBezTo>
                <a:cubicBezTo>
                  <a:pt x="56" y="160"/>
                  <a:pt x="16" y="168"/>
                  <a:pt x="8" y="192"/>
                </a:cubicBezTo>
                <a:cubicBezTo>
                  <a:pt x="0" y="216"/>
                  <a:pt x="0" y="256"/>
                  <a:pt x="8" y="288"/>
                </a:cubicBezTo>
                <a:cubicBezTo>
                  <a:pt x="16" y="320"/>
                  <a:pt x="56" y="360"/>
                  <a:pt x="56" y="384"/>
                </a:cubicBezTo>
                <a:cubicBezTo>
                  <a:pt x="56" y="408"/>
                  <a:pt x="32" y="420"/>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1" name="Freeform 17"/>
          <p:cNvSpPr>
            <a:spLocks/>
          </p:cNvSpPr>
          <p:nvPr/>
        </p:nvSpPr>
        <p:spPr bwMode="auto">
          <a:xfrm>
            <a:off x="6772275" y="2971800"/>
            <a:ext cx="114300" cy="685800"/>
          </a:xfrm>
          <a:custGeom>
            <a:avLst/>
            <a:gdLst>
              <a:gd name="T0" fmla="*/ 8 w 64"/>
              <a:gd name="T1" fmla="*/ 0 h 432"/>
              <a:gd name="T2" fmla="*/ 56 w 64"/>
              <a:gd name="T3" fmla="*/ 96 h 432"/>
              <a:gd name="T4" fmla="*/ 8 w 64"/>
              <a:gd name="T5" fmla="*/ 192 h 432"/>
              <a:gd name="T6" fmla="*/ 56 w 64"/>
              <a:gd name="T7" fmla="*/ 288 h 432"/>
              <a:gd name="T8" fmla="*/ 56 w 64"/>
              <a:gd name="T9" fmla="*/ 336 h 432"/>
              <a:gd name="T10" fmla="*/ 8 w 64"/>
              <a:gd name="T11" fmla="*/ 384 h 432"/>
              <a:gd name="T12" fmla="*/ 8 w 64"/>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64" h="432">
                <a:moveTo>
                  <a:pt x="8" y="0"/>
                </a:moveTo>
                <a:cubicBezTo>
                  <a:pt x="32" y="32"/>
                  <a:pt x="56" y="64"/>
                  <a:pt x="56" y="96"/>
                </a:cubicBezTo>
                <a:cubicBezTo>
                  <a:pt x="56" y="128"/>
                  <a:pt x="8" y="160"/>
                  <a:pt x="8" y="192"/>
                </a:cubicBezTo>
                <a:cubicBezTo>
                  <a:pt x="8" y="224"/>
                  <a:pt x="48" y="264"/>
                  <a:pt x="56" y="288"/>
                </a:cubicBezTo>
                <a:cubicBezTo>
                  <a:pt x="64" y="312"/>
                  <a:pt x="64" y="320"/>
                  <a:pt x="56" y="336"/>
                </a:cubicBezTo>
                <a:cubicBezTo>
                  <a:pt x="48" y="352"/>
                  <a:pt x="16" y="368"/>
                  <a:pt x="8" y="384"/>
                </a:cubicBezTo>
                <a:cubicBezTo>
                  <a:pt x="0" y="400"/>
                  <a:pt x="4" y="416"/>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2" name="Freeform 18"/>
          <p:cNvSpPr>
            <a:spLocks/>
          </p:cNvSpPr>
          <p:nvPr/>
        </p:nvSpPr>
        <p:spPr bwMode="auto">
          <a:xfrm>
            <a:off x="2914650" y="2971800"/>
            <a:ext cx="200025" cy="685800"/>
          </a:xfrm>
          <a:custGeom>
            <a:avLst/>
            <a:gdLst>
              <a:gd name="T0" fmla="*/ 56 w 112"/>
              <a:gd name="T1" fmla="*/ 432 h 432"/>
              <a:gd name="T2" fmla="*/ 104 w 112"/>
              <a:gd name="T3" fmla="*/ 384 h 432"/>
              <a:gd name="T4" fmla="*/ 8 w 112"/>
              <a:gd name="T5" fmla="*/ 288 h 432"/>
              <a:gd name="T6" fmla="*/ 56 w 112"/>
              <a:gd name="T7" fmla="*/ 192 h 432"/>
              <a:gd name="T8" fmla="*/ 104 w 112"/>
              <a:gd name="T9" fmla="*/ 144 h 432"/>
              <a:gd name="T10" fmla="*/ 56 w 112"/>
              <a:gd name="T11" fmla="*/ 0 h 432"/>
            </a:gdLst>
            <a:ahLst/>
            <a:cxnLst>
              <a:cxn ang="0">
                <a:pos x="T0" y="T1"/>
              </a:cxn>
              <a:cxn ang="0">
                <a:pos x="T2" y="T3"/>
              </a:cxn>
              <a:cxn ang="0">
                <a:pos x="T4" y="T5"/>
              </a:cxn>
              <a:cxn ang="0">
                <a:pos x="T6" y="T7"/>
              </a:cxn>
              <a:cxn ang="0">
                <a:pos x="T8" y="T9"/>
              </a:cxn>
              <a:cxn ang="0">
                <a:pos x="T10" y="T11"/>
              </a:cxn>
            </a:cxnLst>
            <a:rect l="0" t="0" r="r" b="b"/>
            <a:pathLst>
              <a:path w="112" h="432">
                <a:moveTo>
                  <a:pt x="56" y="432"/>
                </a:moveTo>
                <a:cubicBezTo>
                  <a:pt x="84" y="420"/>
                  <a:pt x="112" y="408"/>
                  <a:pt x="104" y="384"/>
                </a:cubicBezTo>
                <a:cubicBezTo>
                  <a:pt x="96" y="360"/>
                  <a:pt x="16" y="320"/>
                  <a:pt x="8" y="288"/>
                </a:cubicBezTo>
                <a:cubicBezTo>
                  <a:pt x="0" y="256"/>
                  <a:pt x="40" y="216"/>
                  <a:pt x="56" y="192"/>
                </a:cubicBezTo>
                <a:cubicBezTo>
                  <a:pt x="72" y="168"/>
                  <a:pt x="104" y="176"/>
                  <a:pt x="104" y="144"/>
                </a:cubicBezTo>
                <a:cubicBezTo>
                  <a:pt x="104" y="112"/>
                  <a:pt x="80" y="56"/>
                  <a:pt x="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3" name="Freeform 19"/>
          <p:cNvSpPr>
            <a:spLocks/>
          </p:cNvSpPr>
          <p:nvPr/>
        </p:nvSpPr>
        <p:spPr bwMode="auto">
          <a:xfrm>
            <a:off x="2571750" y="2971800"/>
            <a:ext cx="100013" cy="685800"/>
          </a:xfrm>
          <a:custGeom>
            <a:avLst/>
            <a:gdLst>
              <a:gd name="T0" fmla="*/ 56 w 56"/>
              <a:gd name="T1" fmla="*/ 0 h 432"/>
              <a:gd name="T2" fmla="*/ 8 w 56"/>
              <a:gd name="T3" fmla="*/ 96 h 432"/>
              <a:gd name="T4" fmla="*/ 56 w 56"/>
              <a:gd name="T5" fmla="*/ 144 h 432"/>
              <a:gd name="T6" fmla="*/ 8 w 56"/>
              <a:gd name="T7" fmla="*/ 192 h 432"/>
              <a:gd name="T8" fmla="*/ 8 w 56"/>
              <a:gd name="T9" fmla="*/ 288 h 432"/>
              <a:gd name="T10" fmla="*/ 56 w 56"/>
              <a:gd name="T11" fmla="*/ 384 h 432"/>
              <a:gd name="T12" fmla="*/ 8 w 56"/>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56" h="432">
                <a:moveTo>
                  <a:pt x="56" y="0"/>
                </a:moveTo>
                <a:cubicBezTo>
                  <a:pt x="32" y="36"/>
                  <a:pt x="8" y="72"/>
                  <a:pt x="8" y="96"/>
                </a:cubicBezTo>
                <a:cubicBezTo>
                  <a:pt x="8" y="120"/>
                  <a:pt x="56" y="128"/>
                  <a:pt x="56" y="144"/>
                </a:cubicBezTo>
                <a:cubicBezTo>
                  <a:pt x="56" y="160"/>
                  <a:pt x="16" y="168"/>
                  <a:pt x="8" y="192"/>
                </a:cubicBezTo>
                <a:cubicBezTo>
                  <a:pt x="0" y="216"/>
                  <a:pt x="0" y="256"/>
                  <a:pt x="8" y="288"/>
                </a:cubicBezTo>
                <a:cubicBezTo>
                  <a:pt x="16" y="320"/>
                  <a:pt x="56" y="360"/>
                  <a:pt x="56" y="384"/>
                </a:cubicBezTo>
                <a:cubicBezTo>
                  <a:pt x="56" y="408"/>
                  <a:pt x="32" y="420"/>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4" name="Freeform 20"/>
          <p:cNvSpPr>
            <a:spLocks/>
          </p:cNvSpPr>
          <p:nvPr/>
        </p:nvSpPr>
        <p:spPr bwMode="auto">
          <a:xfrm>
            <a:off x="2057400" y="2971800"/>
            <a:ext cx="114300" cy="685800"/>
          </a:xfrm>
          <a:custGeom>
            <a:avLst/>
            <a:gdLst>
              <a:gd name="T0" fmla="*/ 8 w 64"/>
              <a:gd name="T1" fmla="*/ 0 h 432"/>
              <a:gd name="T2" fmla="*/ 56 w 64"/>
              <a:gd name="T3" fmla="*/ 96 h 432"/>
              <a:gd name="T4" fmla="*/ 8 w 64"/>
              <a:gd name="T5" fmla="*/ 192 h 432"/>
              <a:gd name="T6" fmla="*/ 56 w 64"/>
              <a:gd name="T7" fmla="*/ 288 h 432"/>
              <a:gd name="T8" fmla="*/ 56 w 64"/>
              <a:gd name="T9" fmla="*/ 336 h 432"/>
              <a:gd name="T10" fmla="*/ 8 w 64"/>
              <a:gd name="T11" fmla="*/ 384 h 432"/>
              <a:gd name="T12" fmla="*/ 8 w 64"/>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64" h="432">
                <a:moveTo>
                  <a:pt x="8" y="0"/>
                </a:moveTo>
                <a:cubicBezTo>
                  <a:pt x="32" y="32"/>
                  <a:pt x="56" y="64"/>
                  <a:pt x="56" y="96"/>
                </a:cubicBezTo>
                <a:cubicBezTo>
                  <a:pt x="56" y="128"/>
                  <a:pt x="8" y="160"/>
                  <a:pt x="8" y="192"/>
                </a:cubicBezTo>
                <a:cubicBezTo>
                  <a:pt x="8" y="224"/>
                  <a:pt x="48" y="264"/>
                  <a:pt x="56" y="288"/>
                </a:cubicBezTo>
                <a:cubicBezTo>
                  <a:pt x="64" y="312"/>
                  <a:pt x="64" y="320"/>
                  <a:pt x="56" y="336"/>
                </a:cubicBezTo>
                <a:cubicBezTo>
                  <a:pt x="48" y="352"/>
                  <a:pt x="16" y="368"/>
                  <a:pt x="8" y="384"/>
                </a:cubicBezTo>
                <a:cubicBezTo>
                  <a:pt x="0" y="400"/>
                  <a:pt x="4" y="416"/>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5" name="Freeform 21"/>
          <p:cNvSpPr>
            <a:spLocks/>
          </p:cNvSpPr>
          <p:nvPr/>
        </p:nvSpPr>
        <p:spPr bwMode="auto">
          <a:xfrm>
            <a:off x="9172575" y="2971800"/>
            <a:ext cx="200025" cy="685800"/>
          </a:xfrm>
          <a:custGeom>
            <a:avLst/>
            <a:gdLst>
              <a:gd name="T0" fmla="*/ 56 w 112"/>
              <a:gd name="T1" fmla="*/ 432 h 432"/>
              <a:gd name="T2" fmla="*/ 104 w 112"/>
              <a:gd name="T3" fmla="*/ 384 h 432"/>
              <a:gd name="T4" fmla="*/ 8 w 112"/>
              <a:gd name="T5" fmla="*/ 288 h 432"/>
              <a:gd name="T6" fmla="*/ 56 w 112"/>
              <a:gd name="T7" fmla="*/ 192 h 432"/>
              <a:gd name="T8" fmla="*/ 104 w 112"/>
              <a:gd name="T9" fmla="*/ 144 h 432"/>
              <a:gd name="T10" fmla="*/ 56 w 112"/>
              <a:gd name="T11" fmla="*/ 0 h 432"/>
            </a:gdLst>
            <a:ahLst/>
            <a:cxnLst>
              <a:cxn ang="0">
                <a:pos x="T0" y="T1"/>
              </a:cxn>
              <a:cxn ang="0">
                <a:pos x="T2" y="T3"/>
              </a:cxn>
              <a:cxn ang="0">
                <a:pos x="T4" y="T5"/>
              </a:cxn>
              <a:cxn ang="0">
                <a:pos x="T6" y="T7"/>
              </a:cxn>
              <a:cxn ang="0">
                <a:pos x="T8" y="T9"/>
              </a:cxn>
              <a:cxn ang="0">
                <a:pos x="T10" y="T11"/>
              </a:cxn>
            </a:cxnLst>
            <a:rect l="0" t="0" r="r" b="b"/>
            <a:pathLst>
              <a:path w="112" h="432">
                <a:moveTo>
                  <a:pt x="56" y="432"/>
                </a:moveTo>
                <a:cubicBezTo>
                  <a:pt x="84" y="420"/>
                  <a:pt x="112" y="408"/>
                  <a:pt x="104" y="384"/>
                </a:cubicBezTo>
                <a:cubicBezTo>
                  <a:pt x="96" y="360"/>
                  <a:pt x="16" y="320"/>
                  <a:pt x="8" y="288"/>
                </a:cubicBezTo>
                <a:cubicBezTo>
                  <a:pt x="0" y="256"/>
                  <a:pt x="40" y="216"/>
                  <a:pt x="56" y="192"/>
                </a:cubicBezTo>
                <a:cubicBezTo>
                  <a:pt x="72" y="168"/>
                  <a:pt x="104" y="176"/>
                  <a:pt x="104" y="144"/>
                </a:cubicBezTo>
                <a:cubicBezTo>
                  <a:pt x="104" y="112"/>
                  <a:pt x="80" y="56"/>
                  <a:pt x="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6" name="Freeform 22"/>
          <p:cNvSpPr>
            <a:spLocks/>
          </p:cNvSpPr>
          <p:nvPr/>
        </p:nvSpPr>
        <p:spPr bwMode="auto">
          <a:xfrm>
            <a:off x="8743950" y="2971800"/>
            <a:ext cx="100013" cy="685800"/>
          </a:xfrm>
          <a:custGeom>
            <a:avLst/>
            <a:gdLst>
              <a:gd name="T0" fmla="*/ 56 w 56"/>
              <a:gd name="T1" fmla="*/ 0 h 432"/>
              <a:gd name="T2" fmla="*/ 8 w 56"/>
              <a:gd name="T3" fmla="*/ 96 h 432"/>
              <a:gd name="T4" fmla="*/ 56 w 56"/>
              <a:gd name="T5" fmla="*/ 144 h 432"/>
              <a:gd name="T6" fmla="*/ 8 w 56"/>
              <a:gd name="T7" fmla="*/ 192 h 432"/>
              <a:gd name="T8" fmla="*/ 8 w 56"/>
              <a:gd name="T9" fmla="*/ 288 h 432"/>
              <a:gd name="T10" fmla="*/ 56 w 56"/>
              <a:gd name="T11" fmla="*/ 384 h 432"/>
              <a:gd name="T12" fmla="*/ 8 w 56"/>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56" h="432">
                <a:moveTo>
                  <a:pt x="56" y="0"/>
                </a:moveTo>
                <a:cubicBezTo>
                  <a:pt x="32" y="36"/>
                  <a:pt x="8" y="72"/>
                  <a:pt x="8" y="96"/>
                </a:cubicBezTo>
                <a:cubicBezTo>
                  <a:pt x="8" y="120"/>
                  <a:pt x="56" y="128"/>
                  <a:pt x="56" y="144"/>
                </a:cubicBezTo>
                <a:cubicBezTo>
                  <a:pt x="56" y="160"/>
                  <a:pt x="16" y="168"/>
                  <a:pt x="8" y="192"/>
                </a:cubicBezTo>
                <a:cubicBezTo>
                  <a:pt x="0" y="216"/>
                  <a:pt x="0" y="256"/>
                  <a:pt x="8" y="288"/>
                </a:cubicBezTo>
                <a:cubicBezTo>
                  <a:pt x="16" y="320"/>
                  <a:pt x="56" y="360"/>
                  <a:pt x="56" y="384"/>
                </a:cubicBezTo>
                <a:cubicBezTo>
                  <a:pt x="56" y="408"/>
                  <a:pt x="32" y="420"/>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7" name="Freeform 23"/>
          <p:cNvSpPr>
            <a:spLocks/>
          </p:cNvSpPr>
          <p:nvPr/>
        </p:nvSpPr>
        <p:spPr bwMode="auto">
          <a:xfrm>
            <a:off x="8229600" y="2971800"/>
            <a:ext cx="114300" cy="685800"/>
          </a:xfrm>
          <a:custGeom>
            <a:avLst/>
            <a:gdLst>
              <a:gd name="T0" fmla="*/ 8 w 64"/>
              <a:gd name="T1" fmla="*/ 0 h 432"/>
              <a:gd name="T2" fmla="*/ 56 w 64"/>
              <a:gd name="T3" fmla="*/ 96 h 432"/>
              <a:gd name="T4" fmla="*/ 8 w 64"/>
              <a:gd name="T5" fmla="*/ 192 h 432"/>
              <a:gd name="T6" fmla="*/ 56 w 64"/>
              <a:gd name="T7" fmla="*/ 288 h 432"/>
              <a:gd name="T8" fmla="*/ 56 w 64"/>
              <a:gd name="T9" fmla="*/ 336 h 432"/>
              <a:gd name="T10" fmla="*/ 8 w 64"/>
              <a:gd name="T11" fmla="*/ 384 h 432"/>
              <a:gd name="T12" fmla="*/ 8 w 64"/>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64" h="432">
                <a:moveTo>
                  <a:pt x="8" y="0"/>
                </a:moveTo>
                <a:cubicBezTo>
                  <a:pt x="32" y="32"/>
                  <a:pt x="56" y="64"/>
                  <a:pt x="56" y="96"/>
                </a:cubicBezTo>
                <a:cubicBezTo>
                  <a:pt x="56" y="128"/>
                  <a:pt x="8" y="160"/>
                  <a:pt x="8" y="192"/>
                </a:cubicBezTo>
                <a:cubicBezTo>
                  <a:pt x="8" y="224"/>
                  <a:pt x="48" y="264"/>
                  <a:pt x="56" y="288"/>
                </a:cubicBezTo>
                <a:cubicBezTo>
                  <a:pt x="64" y="312"/>
                  <a:pt x="64" y="320"/>
                  <a:pt x="56" y="336"/>
                </a:cubicBezTo>
                <a:cubicBezTo>
                  <a:pt x="48" y="352"/>
                  <a:pt x="16" y="368"/>
                  <a:pt x="8" y="384"/>
                </a:cubicBezTo>
                <a:cubicBezTo>
                  <a:pt x="0" y="400"/>
                  <a:pt x="4" y="416"/>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8" name="Freeform 24"/>
          <p:cNvSpPr>
            <a:spLocks/>
          </p:cNvSpPr>
          <p:nvPr/>
        </p:nvSpPr>
        <p:spPr bwMode="auto">
          <a:xfrm>
            <a:off x="1543050" y="2971800"/>
            <a:ext cx="100013" cy="685800"/>
          </a:xfrm>
          <a:custGeom>
            <a:avLst/>
            <a:gdLst>
              <a:gd name="T0" fmla="*/ 56 w 56"/>
              <a:gd name="T1" fmla="*/ 0 h 432"/>
              <a:gd name="T2" fmla="*/ 8 w 56"/>
              <a:gd name="T3" fmla="*/ 96 h 432"/>
              <a:gd name="T4" fmla="*/ 56 w 56"/>
              <a:gd name="T5" fmla="*/ 144 h 432"/>
              <a:gd name="T6" fmla="*/ 8 w 56"/>
              <a:gd name="T7" fmla="*/ 192 h 432"/>
              <a:gd name="T8" fmla="*/ 8 w 56"/>
              <a:gd name="T9" fmla="*/ 288 h 432"/>
              <a:gd name="T10" fmla="*/ 56 w 56"/>
              <a:gd name="T11" fmla="*/ 384 h 432"/>
              <a:gd name="T12" fmla="*/ 8 w 56"/>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56" h="432">
                <a:moveTo>
                  <a:pt x="56" y="0"/>
                </a:moveTo>
                <a:cubicBezTo>
                  <a:pt x="32" y="36"/>
                  <a:pt x="8" y="72"/>
                  <a:pt x="8" y="96"/>
                </a:cubicBezTo>
                <a:cubicBezTo>
                  <a:pt x="8" y="120"/>
                  <a:pt x="56" y="128"/>
                  <a:pt x="56" y="144"/>
                </a:cubicBezTo>
                <a:cubicBezTo>
                  <a:pt x="56" y="160"/>
                  <a:pt x="16" y="168"/>
                  <a:pt x="8" y="192"/>
                </a:cubicBezTo>
                <a:cubicBezTo>
                  <a:pt x="0" y="216"/>
                  <a:pt x="0" y="256"/>
                  <a:pt x="8" y="288"/>
                </a:cubicBezTo>
                <a:cubicBezTo>
                  <a:pt x="16" y="320"/>
                  <a:pt x="56" y="360"/>
                  <a:pt x="56" y="384"/>
                </a:cubicBezTo>
                <a:cubicBezTo>
                  <a:pt x="56" y="408"/>
                  <a:pt x="32" y="420"/>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89" name="Freeform 25"/>
          <p:cNvSpPr>
            <a:spLocks/>
          </p:cNvSpPr>
          <p:nvPr/>
        </p:nvSpPr>
        <p:spPr bwMode="auto">
          <a:xfrm>
            <a:off x="1114425" y="2971800"/>
            <a:ext cx="114300" cy="685800"/>
          </a:xfrm>
          <a:custGeom>
            <a:avLst/>
            <a:gdLst>
              <a:gd name="T0" fmla="*/ 8 w 64"/>
              <a:gd name="T1" fmla="*/ 0 h 432"/>
              <a:gd name="T2" fmla="*/ 56 w 64"/>
              <a:gd name="T3" fmla="*/ 96 h 432"/>
              <a:gd name="T4" fmla="*/ 8 w 64"/>
              <a:gd name="T5" fmla="*/ 192 h 432"/>
              <a:gd name="T6" fmla="*/ 56 w 64"/>
              <a:gd name="T7" fmla="*/ 288 h 432"/>
              <a:gd name="T8" fmla="*/ 56 w 64"/>
              <a:gd name="T9" fmla="*/ 336 h 432"/>
              <a:gd name="T10" fmla="*/ 8 w 64"/>
              <a:gd name="T11" fmla="*/ 384 h 432"/>
              <a:gd name="T12" fmla="*/ 8 w 64"/>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64" h="432">
                <a:moveTo>
                  <a:pt x="8" y="0"/>
                </a:moveTo>
                <a:cubicBezTo>
                  <a:pt x="32" y="32"/>
                  <a:pt x="56" y="64"/>
                  <a:pt x="56" y="96"/>
                </a:cubicBezTo>
                <a:cubicBezTo>
                  <a:pt x="56" y="128"/>
                  <a:pt x="8" y="160"/>
                  <a:pt x="8" y="192"/>
                </a:cubicBezTo>
                <a:cubicBezTo>
                  <a:pt x="8" y="224"/>
                  <a:pt x="48" y="264"/>
                  <a:pt x="56" y="288"/>
                </a:cubicBezTo>
                <a:cubicBezTo>
                  <a:pt x="64" y="312"/>
                  <a:pt x="64" y="320"/>
                  <a:pt x="56" y="336"/>
                </a:cubicBezTo>
                <a:cubicBezTo>
                  <a:pt x="48" y="352"/>
                  <a:pt x="16" y="368"/>
                  <a:pt x="8" y="384"/>
                </a:cubicBezTo>
                <a:cubicBezTo>
                  <a:pt x="0" y="400"/>
                  <a:pt x="4" y="416"/>
                  <a:pt x="8"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0" name="Line 26"/>
          <p:cNvSpPr>
            <a:spLocks noChangeShapeType="1"/>
          </p:cNvSpPr>
          <p:nvPr/>
        </p:nvSpPr>
        <p:spPr bwMode="auto">
          <a:xfrm>
            <a:off x="557212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1" name="Line 27"/>
          <p:cNvSpPr>
            <a:spLocks noChangeShapeType="1"/>
          </p:cNvSpPr>
          <p:nvPr/>
        </p:nvSpPr>
        <p:spPr bwMode="auto">
          <a:xfrm>
            <a:off x="608647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2" name="Line 28"/>
          <p:cNvSpPr>
            <a:spLocks noChangeShapeType="1"/>
          </p:cNvSpPr>
          <p:nvPr/>
        </p:nvSpPr>
        <p:spPr bwMode="auto">
          <a:xfrm>
            <a:off x="814387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3" name="Line 29"/>
          <p:cNvSpPr>
            <a:spLocks noChangeShapeType="1"/>
          </p:cNvSpPr>
          <p:nvPr/>
        </p:nvSpPr>
        <p:spPr bwMode="auto">
          <a:xfrm>
            <a:off x="762952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4" name="Line 30"/>
          <p:cNvSpPr>
            <a:spLocks noChangeShapeType="1"/>
          </p:cNvSpPr>
          <p:nvPr/>
        </p:nvSpPr>
        <p:spPr bwMode="auto">
          <a:xfrm>
            <a:off x="711517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5" name="Line 31"/>
          <p:cNvSpPr>
            <a:spLocks noChangeShapeType="1"/>
          </p:cNvSpPr>
          <p:nvPr/>
        </p:nvSpPr>
        <p:spPr bwMode="auto">
          <a:xfrm>
            <a:off x="660082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6" name="Line 32"/>
          <p:cNvSpPr>
            <a:spLocks noChangeShapeType="1"/>
          </p:cNvSpPr>
          <p:nvPr/>
        </p:nvSpPr>
        <p:spPr bwMode="auto">
          <a:xfrm>
            <a:off x="9086850"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7" name="Line 33"/>
          <p:cNvSpPr>
            <a:spLocks noChangeShapeType="1"/>
          </p:cNvSpPr>
          <p:nvPr/>
        </p:nvSpPr>
        <p:spPr bwMode="auto">
          <a:xfrm>
            <a:off x="8572500"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8" name="Line 34"/>
          <p:cNvSpPr>
            <a:spLocks noChangeShapeType="1"/>
          </p:cNvSpPr>
          <p:nvPr/>
        </p:nvSpPr>
        <p:spPr bwMode="auto">
          <a:xfrm>
            <a:off x="420052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699" name="Line 35"/>
          <p:cNvSpPr>
            <a:spLocks noChangeShapeType="1"/>
          </p:cNvSpPr>
          <p:nvPr/>
        </p:nvSpPr>
        <p:spPr bwMode="auto">
          <a:xfrm>
            <a:off x="368617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700" name="Line 36"/>
          <p:cNvSpPr>
            <a:spLocks noChangeShapeType="1"/>
          </p:cNvSpPr>
          <p:nvPr/>
        </p:nvSpPr>
        <p:spPr bwMode="auto">
          <a:xfrm>
            <a:off x="317182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701" name="Line 37"/>
          <p:cNvSpPr>
            <a:spLocks noChangeShapeType="1"/>
          </p:cNvSpPr>
          <p:nvPr/>
        </p:nvSpPr>
        <p:spPr bwMode="auto">
          <a:xfrm>
            <a:off x="282892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702" name="Line 38"/>
          <p:cNvSpPr>
            <a:spLocks noChangeShapeType="1"/>
          </p:cNvSpPr>
          <p:nvPr/>
        </p:nvSpPr>
        <p:spPr bwMode="auto">
          <a:xfrm>
            <a:off x="2400300"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703" name="Line 39"/>
          <p:cNvSpPr>
            <a:spLocks noChangeShapeType="1"/>
          </p:cNvSpPr>
          <p:nvPr/>
        </p:nvSpPr>
        <p:spPr bwMode="auto">
          <a:xfrm>
            <a:off x="197167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704" name="Line 40"/>
          <p:cNvSpPr>
            <a:spLocks noChangeShapeType="1"/>
          </p:cNvSpPr>
          <p:nvPr/>
        </p:nvSpPr>
        <p:spPr bwMode="auto">
          <a:xfrm>
            <a:off x="1371600"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705" name="Line 41"/>
          <p:cNvSpPr>
            <a:spLocks noChangeShapeType="1"/>
          </p:cNvSpPr>
          <p:nvPr/>
        </p:nvSpPr>
        <p:spPr bwMode="auto">
          <a:xfrm>
            <a:off x="942975" y="3276600"/>
            <a:ext cx="3429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2"/>
          <p:cNvSpPr txBox="1">
            <a:spLocks noChangeArrowheads="1"/>
          </p:cNvSpPr>
          <p:nvPr/>
        </p:nvSpPr>
        <p:spPr bwMode="auto">
          <a:xfrm>
            <a:off x="0" y="0"/>
            <a:ext cx="8496300" cy="1219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altLang="en-US" sz="4000" kern="0" dirty="0" err="1" smtClean="0">
                <a:solidFill>
                  <a:srgbClr val="FFFF00"/>
                </a:solidFill>
              </a:rPr>
              <a:t>Rubblization</a:t>
            </a:r>
            <a:endParaRPr lang="en-US" altLang="en-US" sz="4000" b="0" kern="0" dirty="0"/>
          </a:p>
        </p:txBody>
      </p:sp>
    </p:spTree>
    <p:extLst>
      <p:ext uri="{BB962C8B-B14F-4D97-AF65-F5344CB8AC3E}">
        <p14:creationId xmlns:p14="http://schemas.microsoft.com/office/powerpoint/2010/main" val="298356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0" y="2514600"/>
            <a:ext cx="10287000" cy="40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eaLnBrk="1" hangingPunct="1">
              <a:lnSpc>
                <a:spcPct val="90000"/>
              </a:lnSpc>
              <a:spcBef>
                <a:spcPct val="20000"/>
              </a:spcBef>
              <a:buClr>
                <a:schemeClr val="tx1"/>
              </a:buClr>
              <a:buSzPct val="90000"/>
              <a:buFontTx/>
              <a:buChar char="–"/>
            </a:pPr>
            <a:r>
              <a:rPr lang="en-US" sz="2800">
                <a:latin typeface="Times New Roman" pitchFamily="18" charset="0"/>
              </a:rPr>
              <a:t>Determine current pavement condition</a:t>
            </a:r>
          </a:p>
          <a:p>
            <a:pPr marL="742950" lvl="1" indent="-285750" eaLnBrk="1" hangingPunct="1">
              <a:lnSpc>
                <a:spcPct val="90000"/>
              </a:lnSpc>
              <a:spcBef>
                <a:spcPct val="20000"/>
              </a:spcBef>
              <a:buClr>
                <a:schemeClr val="tx1"/>
              </a:buClr>
              <a:buSzPct val="90000"/>
              <a:buFontTx/>
              <a:buChar char="–"/>
            </a:pPr>
            <a:r>
              <a:rPr lang="en-US" sz="2800">
                <a:latin typeface="Times New Roman" pitchFamily="18" charset="0"/>
              </a:rPr>
              <a:t>Predict future pavement condition with and without work</a:t>
            </a:r>
          </a:p>
          <a:p>
            <a:pPr marL="742950" lvl="1" indent="-285750" eaLnBrk="1" hangingPunct="1">
              <a:lnSpc>
                <a:spcPct val="90000"/>
              </a:lnSpc>
              <a:spcBef>
                <a:spcPct val="20000"/>
              </a:spcBef>
              <a:buClr>
                <a:schemeClr val="tx1"/>
              </a:buClr>
              <a:buSzPct val="90000"/>
              <a:buFontTx/>
              <a:buChar char="–"/>
            </a:pPr>
            <a:r>
              <a:rPr lang="en-US" sz="2800">
                <a:latin typeface="Times New Roman" pitchFamily="18" charset="0"/>
              </a:rPr>
              <a:t>Determine where, when and what work to do</a:t>
            </a:r>
          </a:p>
          <a:p>
            <a:pPr marL="742950" lvl="1" indent="-285750" eaLnBrk="1" hangingPunct="1">
              <a:lnSpc>
                <a:spcPct val="90000"/>
              </a:lnSpc>
              <a:spcBef>
                <a:spcPct val="20000"/>
              </a:spcBef>
              <a:buClr>
                <a:schemeClr val="tx1"/>
              </a:buClr>
              <a:buSzPct val="90000"/>
              <a:buFontTx/>
              <a:buChar char="–"/>
            </a:pPr>
            <a:r>
              <a:rPr lang="en-US" sz="2800">
                <a:latin typeface="Times New Roman" pitchFamily="18" charset="0"/>
              </a:rPr>
              <a:t>Get organized by knowing your pavement inventory</a:t>
            </a:r>
          </a:p>
          <a:p>
            <a:pPr marL="742950" lvl="1" indent="-285750" eaLnBrk="1" hangingPunct="1">
              <a:lnSpc>
                <a:spcPct val="90000"/>
              </a:lnSpc>
              <a:spcBef>
                <a:spcPct val="20000"/>
              </a:spcBef>
              <a:buClr>
                <a:schemeClr val="tx1"/>
              </a:buClr>
              <a:buSzPct val="90000"/>
              <a:buFontTx/>
              <a:buChar char="–"/>
            </a:pPr>
            <a:r>
              <a:rPr lang="en-US" sz="2800">
                <a:latin typeface="Times New Roman" pitchFamily="18" charset="0"/>
              </a:rPr>
              <a:t>Justify budget needs</a:t>
            </a:r>
          </a:p>
          <a:p>
            <a:pPr marL="742950" lvl="1" indent="-285750" eaLnBrk="1" hangingPunct="1">
              <a:lnSpc>
                <a:spcPct val="90000"/>
              </a:lnSpc>
              <a:spcBef>
                <a:spcPct val="20000"/>
              </a:spcBef>
              <a:buClr>
                <a:schemeClr val="tx1"/>
              </a:buClr>
              <a:buSzPct val="90000"/>
              <a:buFontTx/>
              <a:buChar char="–"/>
            </a:pPr>
            <a:r>
              <a:rPr lang="en-US" sz="2800">
                <a:latin typeface="Times New Roman" pitchFamily="18" charset="0"/>
              </a:rPr>
              <a:t>Determine what works and what doesn’t (e.g., feedback loop)</a:t>
            </a:r>
          </a:p>
        </p:txBody>
      </p:sp>
      <p:sp>
        <p:nvSpPr>
          <p:cNvPr id="109574" name="Rectangle 6"/>
          <p:cNvSpPr>
            <a:spLocks noChangeArrowheads="1"/>
          </p:cNvSpPr>
          <p:nvPr/>
        </p:nvSpPr>
        <p:spPr bwMode="auto">
          <a:xfrm>
            <a:off x="857250" y="1752600"/>
            <a:ext cx="5143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effectLst>
                  <a:outerShdw blurRad="38100" dist="38100" dir="2700000" algn="tl">
                    <a:srgbClr val="000000"/>
                  </a:outerShdw>
                </a:effectLst>
                <a:latin typeface="Times New Roman" pitchFamily="18" charset="0"/>
              </a:rPr>
              <a:t>Purpose of PMS</a:t>
            </a:r>
          </a:p>
        </p:txBody>
      </p:sp>
      <p:sp>
        <p:nvSpPr>
          <p:cNvPr id="6" name="Rectangle 2"/>
          <p:cNvSpPr>
            <a:spLocks noGrp="1" noChangeArrowheads="1"/>
          </p:cNvSpPr>
          <p:nvPr>
            <p:ph type="title"/>
          </p:nvPr>
        </p:nvSpPr>
        <p:spPr>
          <a:xfrm>
            <a:off x="0" y="0"/>
            <a:ext cx="8572500" cy="1066800"/>
          </a:xfrm>
        </p:spPr>
        <p:txBody>
          <a:bodyPr/>
          <a:lstStyle/>
          <a:p>
            <a:r>
              <a:rPr lang="en-US" sz="4000" dirty="0" smtClean="0">
                <a:latin typeface="Times New Roman" pitchFamily="18" charset="0"/>
              </a:rPr>
              <a:t>Decision </a:t>
            </a:r>
            <a:r>
              <a:rPr lang="en-US" sz="4000" dirty="0">
                <a:latin typeface="Times New Roman" pitchFamily="18" charset="0"/>
              </a:rPr>
              <a:t>Making </a:t>
            </a:r>
            <a:r>
              <a:rPr lang="en-US" sz="4000" dirty="0" smtClean="0">
                <a:latin typeface="Times New Roman" pitchFamily="18" charset="0"/>
              </a:rPr>
              <a:t>Process</a:t>
            </a:r>
            <a:endParaRPr lang="en-US" sz="3600" dirty="0">
              <a:latin typeface="Times New Roman" pitchFamily="18" charset="0"/>
            </a:endParaRPr>
          </a:p>
        </p:txBody>
      </p:sp>
    </p:spTree>
    <p:extLst>
      <p:ext uri="{BB962C8B-B14F-4D97-AF65-F5344CB8AC3E}">
        <p14:creationId xmlns:p14="http://schemas.microsoft.com/office/powerpoint/2010/main" val="1182602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extLst>
              <p:ext uri="{D42A27DB-BD31-4B8C-83A1-F6EECF244321}">
                <p14:modId xmlns:p14="http://schemas.microsoft.com/office/powerpoint/2010/main" val="800886428"/>
              </p:ext>
            </p:extLst>
          </p:nvPr>
        </p:nvGraphicFramePr>
        <p:xfrm>
          <a:off x="266700" y="1696462"/>
          <a:ext cx="4679658" cy="3104138"/>
        </p:xfrm>
        <a:graphic>
          <a:graphicData uri="http://schemas.openxmlformats.org/presentationml/2006/ole">
            <mc:AlternateContent xmlns:mc="http://schemas.openxmlformats.org/markup-compatibility/2006">
              <mc:Choice xmlns:v="urn:schemas-microsoft-com:vml" Requires="v">
                <p:oleObj spid="_x0000_s4115" name="Slide" r:id="rId4" imgW="4502190" imgH="3356343" progId="PowerPoint.Slide.8">
                  <p:embed/>
                </p:oleObj>
              </mc:Choice>
              <mc:Fallback>
                <p:oleObj name="Slide" r:id="rId4" imgW="4502190" imgH="335634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696462"/>
                        <a:ext cx="4679658" cy="3104138"/>
                      </a:xfrm>
                      <a:prstGeom prst="rect">
                        <a:avLst/>
                      </a:prstGeom>
                      <a:solidFill>
                        <a:srgbClr val="B07306"/>
                      </a:solidFill>
                      <a:ln>
                        <a:noFill/>
                      </a:ln>
                      <a:effectLst/>
                      <a:extLst/>
                    </p:spPr>
                  </p:pic>
                </p:oleObj>
              </mc:Fallback>
            </mc:AlternateContent>
          </a:graphicData>
        </a:graphic>
      </p:graphicFrame>
      <p:sp>
        <p:nvSpPr>
          <p:cNvPr id="6" name="Rectangle 2"/>
          <p:cNvSpPr>
            <a:spLocks noGrp="1" noChangeArrowheads="1"/>
          </p:cNvSpPr>
          <p:nvPr>
            <p:ph type="title"/>
          </p:nvPr>
        </p:nvSpPr>
        <p:spPr bwMode="auto">
          <a:xfrm>
            <a:off x="0" y="0"/>
            <a:ext cx="8496300" cy="121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4000" dirty="0" err="1" smtClean="0">
                <a:solidFill>
                  <a:srgbClr val="FFFF00"/>
                </a:solidFill>
              </a:rPr>
              <a:t>Rubblization</a:t>
            </a:r>
            <a:r>
              <a:rPr lang="en-US" altLang="en-US" sz="4000" dirty="0" smtClean="0">
                <a:solidFill>
                  <a:srgbClr val="FFFF00"/>
                </a:solidFill>
              </a:rPr>
              <a:t> - Equipment</a:t>
            </a:r>
            <a:endParaRPr lang="en-US" altLang="en-US" sz="4000" b="0" dirty="0"/>
          </a:p>
        </p:txBody>
      </p:sp>
      <p:graphicFrame>
        <p:nvGraphicFramePr>
          <p:cNvPr id="3" name="Object 2"/>
          <p:cNvGraphicFramePr>
            <a:graphicFrameLocks noChangeAspect="1"/>
          </p:cNvGraphicFramePr>
          <p:nvPr>
            <p:extLst>
              <p:ext uri="{D42A27DB-BD31-4B8C-83A1-F6EECF244321}">
                <p14:modId xmlns:p14="http://schemas.microsoft.com/office/powerpoint/2010/main" val="3472153449"/>
              </p:ext>
            </p:extLst>
          </p:nvPr>
        </p:nvGraphicFramePr>
        <p:xfrm>
          <a:off x="5143500" y="2743200"/>
          <a:ext cx="4936976" cy="3275013"/>
        </p:xfrm>
        <a:graphic>
          <a:graphicData uri="http://schemas.openxmlformats.org/presentationml/2006/ole">
            <mc:AlternateContent xmlns:mc="http://schemas.openxmlformats.org/markup-compatibility/2006">
              <mc:Choice xmlns:v="urn:schemas-microsoft-com:vml" Requires="v">
                <p:oleObj spid="_x0000_s4116" name="Slide" r:id="rId6" imgW="4533840" imgH="3390840" progId="PowerPoint.Slide.8">
                  <p:embed/>
                </p:oleObj>
              </mc:Choice>
              <mc:Fallback>
                <p:oleObj name="Slide" r:id="rId6" imgW="4533840" imgH="3390840" progId="PowerPoint.Slide.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0" y="2743200"/>
                        <a:ext cx="4936976" cy="32750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6383784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0" y="5576"/>
            <a:ext cx="8496300" cy="121362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4000" dirty="0">
                <a:solidFill>
                  <a:srgbClr val="FFFF00"/>
                </a:solidFill>
              </a:rPr>
              <a:t>When to </a:t>
            </a:r>
            <a:r>
              <a:rPr lang="en-US" altLang="en-US" sz="4000" dirty="0" err="1">
                <a:solidFill>
                  <a:srgbClr val="FFFF00"/>
                </a:solidFill>
              </a:rPr>
              <a:t>Rubblize</a:t>
            </a:r>
            <a:endParaRPr lang="en-US" altLang="en-US" sz="4000" dirty="0">
              <a:solidFill>
                <a:srgbClr val="FFFF00"/>
              </a:solidFill>
            </a:endParaRPr>
          </a:p>
        </p:txBody>
      </p:sp>
      <p:sp>
        <p:nvSpPr>
          <p:cNvPr id="69635" name="Rectangle 3"/>
          <p:cNvSpPr>
            <a:spLocks noGrp="1" noChangeArrowheads="1"/>
          </p:cNvSpPr>
          <p:nvPr>
            <p:ph type="body" idx="1"/>
          </p:nvPr>
        </p:nvSpPr>
        <p:spPr bwMode="auto">
          <a:xfrm>
            <a:off x="685800" y="1981200"/>
            <a:ext cx="874395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2">
              <a:buFont typeface="Wingdings" pitchFamily="2" charset="2"/>
              <a:buChar char="§"/>
            </a:pPr>
            <a:r>
              <a:rPr lang="en-US" altLang="en-US" sz="3200" dirty="0"/>
              <a:t>Patching </a:t>
            </a:r>
            <a:r>
              <a:rPr lang="en-US" altLang="en-US" sz="3200" u="sng" dirty="0"/>
              <a:t>&gt;</a:t>
            </a:r>
            <a:r>
              <a:rPr lang="en-US" altLang="en-US" sz="3200" dirty="0"/>
              <a:t> 10%.</a:t>
            </a:r>
          </a:p>
          <a:p>
            <a:pPr lvl="2">
              <a:buFont typeface="Wingdings" pitchFamily="2" charset="2"/>
              <a:buChar char="§"/>
            </a:pPr>
            <a:r>
              <a:rPr lang="en-US" altLang="en-US" sz="3200" dirty="0"/>
              <a:t>Severe D-cracking.</a:t>
            </a:r>
          </a:p>
          <a:p>
            <a:pPr lvl="2">
              <a:buFont typeface="Wingdings" pitchFamily="2" charset="2"/>
              <a:buChar char="§"/>
            </a:pPr>
            <a:r>
              <a:rPr lang="en-US" altLang="en-US" sz="3200" dirty="0"/>
              <a:t>Severe ASR or ACR cracking.</a:t>
            </a:r>
          </a:p>
          <a:p>
            <a:pPr lvl="2">
              <a:buFont typeface="Wingdings" pitchFamily="2" charset="2"/>
              <a:buChar char="§"/>
            </a:pPr>
            <a:r>
              <a:rPr lang="en-US" altLang="en-US" sz="3200" dirty="0"/>
              <a:t>Dowel bar locking</a:t>
            </a:r>
          </a:p>
          <a:p>
            <a:pPr lvl="2">
              <a:buFont typeface="Wingdings" pitchFamily="2" charset="2"/>
              <a:buChar char="§"/>
            </a:pPr>
            <a:r>
              <a:rPr lang="en-US" altLang="en-US" sz="3200" dirty="0"/>
              <a:t>Severe joint deterioration</a:t>
            </a:r>
          </a:p>
          <a:p>
            <a:pPr lvl="2">
              <a:buFont typeface="Wingdings" pitchFamily="2" charset="2"/>
              <a:buChar char="§"/>
            </a:pPr>
            <a:r>
              <a:rPr lang="en-US" altLang="en-US" sz="3200" dirty="0"/>
              <a:t>Persistent faulting.</a:t>
            </a:r>
          </a:p>
          <a:p>
            <a:endParaRPr lang="en-US" altLang="en-US" dirty="0"/>
          </a:p>
        </p:txBody>
      </p:sp>
    </p:spTree>
    <p:extLst>
      <p:ext uri="{BB962C8B-B14F-4D97-AF65-F5344CB8AC3E}">
        <p14:creationId xmlns:p14="http://schemas.microsoft.com/office/powerpoint/2010/main" val="2337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body" idx="1"/>
          </p:nvPr>
        </p:nvSpPr>
        <p:spPr bwMode="auto">
          <a:xfrm>
            <a:off x="771525" y="1828800"/>
            <a:ext cx="874395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dirty="0"/>
              <a:t>Weak soils may make construction difficult.</a:t>
            </a:r>
          </a:p>
          <a:p>
            <a:r>
              <a:rPr lang="en-US" altLang="en-US" dirty="0">
                <a:solidFill>
                  <a:srgbClr val="FFFF00"/>
                </a:solidFill>
              </a:rPr>
              <a:t>Option </a:t>
            </a:r>
            <a:r>
              <a:rPr lang="en-US" altLang="en-US" dirty="0" smtClean="0">
                <a:solidFill>
                  <a:srgbClr val="FFFF00"/>
                </a:solidFill>
              </a:rPr>
              <a:t>1</a:t>
            </a:r>
          </a:p>
          <a:p>
            <a:pPr marL="0" indent="0">
              <a:buNone/>
            </a:pPr>
            <a:endParaRPr lang="en-US" altLang="en-US" dirty="0"/>
          </a:p>
          <a:p>
            <a:pPr lvl="1"/>
            <a:r>
              <a:rPr lang="en-US" altLang="en-US" dirty="0"/>
              <a:t>Adjust breaking pattern (12 - 18”) in soft areas.</a:t>
            </a:r>
          </a:p>
          <a:p>
            <a:pPr lvl="1"/>
            <a:r>
              <a:rPr lang="en-US" altLang="en-US" dirty="0"/>
              <a:t>Use normal seating rolling.</a:t>
            </a:r>
          </a:p>
          <a:p>
            <a:pPr lvl="1"/>
            <a:r>
              <a:rPr lang="en-US" altLang="en-US" dirty="0"/>
              <a:t>Resume smaller pattern after weak area.</a:t>
            </a:r>
          </a:p>
          <a:p>
            <a:pPr lvl="1"/>
            <a:endParaRPr lang="en-US" altLang="en-US" dirty="0"/>
          </a:p>
          <a:p>
            <a:endParaRPr lang="en-US" altLang="en-US" dirty="0"/>
          </a:p>
        </p:txBody>
      </p:sp>
      <p:sp>
        <p:nvSpPr>
          <p:cNvPr id="4" name="Rectangle 2"/>
          <p:cNvSpPr txBox="1">
            <a:spLocks noChangeArrowheads="1"/>
          </p:cNvSpPr>
          <p:nvPr/>
        </p:nvSpPr>
        <p:spPr bwMode="auto">
          <a:xfrm>
            <a:off x="0" y="5576"/>
            <a:ext cx="8496300" cy="121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altLang="en-US" sz="4000" kern="0" dirty="0">
                <a:solidFill>
                  <a:srgbClr val="FFFF00"/>
                </a:solidFill>
              </a:rPr>
              <a:t>Precaution</a:t>
            </a:r>
          </a:p>
        </p:txBody>
      </p:sp>
    </p:spTree>
    <p:extLst>
      <p:ext uri="{BB962C8B-B14F-4D97-AF65-F5344CB8AC3E}">
        <p14:creationId xmlns:p14="http://schemas.microsoft.com/office/powerpoint/2010/main" val="764396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771525" y="1524000"/>
            <a:ext cx="87439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eaLnBrk="1" hangingPunct="1"/>
            <a:r>
              <a:rPr lang="en-US" altLang="en-US" dirty="0">
                <a:solidFill>
                  <a:srgbClr val="FFFF00"/>
                </a:solidFill>
              </a:rPr>
              <a:t>Option </a:t>
            </a:r>
            <a:r>
              <a:rPr lang="en-US" altLang="en-US" dirty="0" smtClean="0">
                <a:solidFill>
                  <a:srgbClr val="FFFF00"/>
                </a:solidFill>
              </a:rPr>
              <a:t>2</a:t>
            </a:r>
          </a:p>
          <a:p>
            <a:pPr marL="0" indent="0" eaLnBrk="1" hangingPunct="1">
              <a:buNone/>
            </a:pPr>
            <a:endParaRPr lang="en-US" altLang="en-US" dirty="0"/>
          </a:p>
          <a:p>
            <a:pPr lvl="1" eaLnBrk="1" hangingPunct="1"/>
            <a:r>
              <a:rPr lang="en-US" altLang="en-US" dirty="0">
                <a:solidFill>
                  <a:schemeClr val="bg1"/>
                </a:solidFill>
              </a:rPr>
              <a:t>Cease </a:t>
            </a:r>
            <a:r>
              <a:rPr lang="en-US" altLang="en-US" dirty="0" err="1">
                <a:solidFill>
                  <a:schemeClr val="bg1"/>
                </a:solidFill>
              </a:rPr>
              <a:t>rubblization</a:t>
            </a:r>
            <a:endParaRPr lang="en-US" altLang="en-US" dirty="0">
              <a:solidFill>
                <a:schemeClr val="bg1"/>
              </a:solidFill>
            </a:endParaRPr>
          </a:p>
          <a:p>
            <a:pPr lvl="1" eaLnBrk="1" hangingPunct="1"/>
            <a:r>
              <a:rPr lang="en-US" altLang="en-US" dirty="0">
                <a:solidFill>
                  <a:schemeClr val="bg1"/>
                </a:solidFill>
              </a:rPr>
              <a:t>Define weak area</a:t>
            </a:r>
          </a:p>
          <a:p>
            <a:pPr lvl="1" eaLnBrk="1" hangingPunct="1"/>
            <a:r>
              <a:rPr lang="en-US" altLang="en-US" dirty="0">
                <a:solidFill>
                  <a:schemeClr val="bg1"/>
                </a:solidFill>
              </a:rPr>
              <a:t>Remove/replace problem material</a:t>
            </a:r>
          </a:p>
          <a:p>
            <a:pPr lvl="1" eaLnBrk="1" hangingPunct="1"/>
            <a:r>
              <a:rPr lang="en-US" altLang="en-US" dirty="0">
                <a:solidFill>
                  <a:schemeClr val="bg1"/>
                </a:solidFill>
              </a:rPr>
              <a:t>Resume normal operations when past weak area</a:t>
            </a:r>
          </a:p>
          <a:p>
            <a:pPr eaLnBrk="1" hangingPunct="1"/>
            <a:r>
              <a:rPr lang="en-US" altLang="en-US" dirty="0">
                <a:solidFill>
                  <a:schemeClr val="bg1"/>
                </a:solidFill>
              </a:rPr>
              <a:t>Perform a good soils evaluation prior to construction</a:t>
            </a:r>
          </a:p>
        </p:txBody>
      </p:sp>
      <p:sp>
        <p:nvSpPr>
          <p:cNvPr id="4" name="Rectangle 2"/>
          <p:cNvSpPr txBox="1">
            <a:spLocks noChangeArrowheads="1"/>
          </p:cNvSpPr>
          <p:nvPr/>
        </p:nvSpPr>
        <p:spPr bwMode="auto">
          <a:xfrm>
            <a:off x="0" y="5576"/>
            <a:ext cx="8496300" cy="121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altLang="en-US" sz="4000" kern="0" dirty="0">
                <a:solidFill>
                  <a:srgbClr val="FFFF00"/>
                </a:solidFill>
              </a:rPr>
              <a:t>Precaution</a:t>
            </a:r>
          </a:p>
        </p:txBody>
      </p:sp>
    </p:spTree>
    <p:extLst>
      <p:ext uri="{BB962C8B-B14F-4D97-AF65-F5344CB8AC3E}">
        <p14:creationId xmlns:p14="http://schemas.microsoft.com/office/powerpoint/2010/main" val="2354888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337" y="27878"/>
            <a:ext cx="8523773" cy="1267522"/>
          </a:xfrm>
          <a:ln/>
        </p:spPr>
        <p:txBody>
          <a:bodyPr/>
          <a:lstStyle/>
          <a:p>
            <a:pPr>
              <a:lnSpc>
                <a:spcPct val="80000"/>
              </a:lnSpc>
            </a:pPr>
            <a:r>
              <a:rPr lang="en-US" altLang="en-US" sz="4000" dirty="0"/>
              <a:t>Stress-Absorbing Interlayers</a:t>
            </a:r>
          </a:p>
        </p:txBody>
      </p:sp>
      <p:grpSp>
        <p:nvGrpSpPr>
          <p:cNvPr id="92163" name="Group 3"/>
          <p:cNvGrpSpPr>
            <a:grpSpLocks/>
          </p:cNvGrpSpPr>
          <p:nvPr/>
        </p:nvGrpSpPr>
        <p:grpSpPr bwMode="auto">
          <a:xfrm>
            <a:off x="3943350" y="5337175"/>
            <a:ext cx="4995268" cy="581025"/>
            <a:chOff x="2001" y="3634"/>
            <a:chExt cx="3004" cy="366"/>
          </a:xfrm>
        </p:grpSpPr>
        <p:sp>
          <p:nvSpPr>
            <p:cNvPr id="92164" name="Line 4"/>
            <p:cNvSpPr>
              <a:spLocks noChangeShapeType="1"/>
            </p:cNvSpPr>
            <p:nvPr/>
          </p:nvSpPr>
          <p:spPr bwMode="auto">
            <a:xfrm rot="13418719">
              <a:off x="2014" y="3665"/>
              <a:ext cx="1" cy="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5" name="Line 5"/>
            <p:cNvSpPr>
              <a:spLocks noChangeShapeType="1"/>
            </p:cNvSpPr>
            <p:nvPr/>
          </p:nvSpPr>
          <p:spPr bwMode="auto">
            <a:xfrm rot="18818719">
              <a:off x="3326" y="369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6" name="Line 6"/>
            <p:cNvSpPr>
              <a:spLocks noChangeShapeType="1"/>
            </p:cNvSpPr>
            <p:nvPr/>
          </p:nvSpPr>
          <p:spPr bwMode="auto">
            <a:xfrm rot="18818719">
              <a:off x="3357" y="3658"/>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7" name="Line 7"/>
            <p:cNvSpPr>
              <a:spLocks noChangeShapeType="1"/>
            </p:cNvSpPr>
            <p:nvPr/>
          </p:nvSpPr>
          <p:spPr bwMode="auto">
            <a:xfrm rot="18818719">
              <a:off x="3399" y="3650"/>
              <a:ext cx="0" cy="14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8" name="Line 8"/>
            <p:cNvSpPr>
              <a:spLocks noChangeShapeType="1"/>
            </p:cNvSpPr>
            <p:nvPr/>
          </p:nvSpPr>
          <p:spPr bwMode="auto">
            <a:xfrm rot="18818719">
              <a:off x="3445" y="3654"/>
              <a:ext cx="1" cy="9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9" name="Line 9"/>
            <p:cNvSpPr>
              <a:spLocks noChangeShapeType="1"/>
            </p:cNvSpPr>
            <p:nvPr/>
          </p:nvSpPr>
          <p:spPr bwMode="auto">
            <a:xfrm rot="13418719">
              <a:off x="3486" y="3668"/>
              <a:ext cx="0" cy="4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0" name="Line 10"/>
            <p:cNvSpPr>
              <a:spLocks noChangeShapeType="1"/>
            </p:cNvSpPr>
            <p:nvPr/>
          </p:nvSpPr>
          <p:spPr bwMode="auto">
            <a:xfrm rot="18818719">
              <a:off x="3583" y="3687"/>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1" name="Line 11"/>
            <p:cNvSpPr>
              <a:spLocks noChangeShapeType="1"/>
            </p:cNvSpPr>
            <p:nvPr/>
          </p:nvSpPr>
          <p:spPr bwMode="auto">
            <a:xfrm rot="18818719">
              <a:off x="3615" y="365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2" name="Line 12"/>
            <p:cNvSpPr>
              <a:spLocks noChangeShapeType="1"/>
            </p:cNvSpPr>
            <p:nvPr/>
          </p:nvSpPr>
          <p:spPr bwMode="auto">
            <a:xfrm rot="18818719">
              <a:off x="3659" y="3654"/>
              <a:ext cx="1" cy="13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3" name="Line 13"/>
            <p:cNvSpPr>
              <a:spLocks noChangeShapeType="1"/>
            </p:cNvSpPr>
            <p:nvPr/>
          </p:nvSpPr>
          <p:spPr bwMode="auto">
            <a:xfrm rot="13418719">
              <a:off x="3731" y="3657"/>
              <a:ext cx="5" cy="7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4" name="Line 14"/>
            <p:cNvSpPr>
              <a:spLocks noChangeShapeType="1"/>
            </p:cNvSpPr>
            <p:nvPr/>
          </p:nvSpPr>
          <p:spPr bwMode="auto">
            <a:xfrm rot="18818719" flipV="1">
              <a:off x="3368" y="3907"/>
              <a:ext cx="3" cy="6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5" name="Line 15"/>
            <p:cNvSpPr>
              <a:spLocks noChangeShapeType="1"/>
            </p:cNvSpPr>
            <p:nvPr/>
          </p:nvSpPr>
          <p:spPr bwMode="auto">
            <a:xfrm rot="18818719" flipV="1">
              <a:off x="3419" y="3863"/>
              <a:ext cx="2" cy="11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6" name="Line 16"/>
            <p:cNvSpPr>
              <a:spLocks noChangeShapeType="1"/>
            </p:cNvSpPr>
            <p:nvPr/>
          </p:nvSpPr>
          <p:spPr bwMode="auto">
            <a:xfrm rot="13418719">
              <a:off x="3564" y="3804"/>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7" name="Line 17"/>
            <p:cNvSpPr>
              <a:spLocks noChangeShapeType="1"/>
            </p:cNvSpPr>
            <p:nvPr/>
          </p:nvSpPr>
          <p:spPr bwMode="auto">
            <a:xfrm rot="13418719">
              <a:off x="3532" y="3771"/>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8" name="Line 18"/>
            <p:cNvSpPr>
              <a:spLocks noChangeShapeType="1"/>
            </p:cNvSpPr>
            <p:nvPr/>
          </p:nvSpPr>
          <p:spPr bwMode="auto">
            <a:xfrm rot="13418719">
              <a:off x="3499" y="3735"/>
              <a:ext cx="0" cy="19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9" name="Line 19"/>
            <p:cNvSpPr>
              <a:spLocks noChangeShapeType="1"/>
            </p:cNvSpPr>
            <p:nvPr/>
          </p:nvSpPr>
          <p:spPr bwMode="auto">
            <a:xfrm rot="13418719">
              <a:off x="3467" y="3703"/>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0" name="Line 20"/>
            <p:cNvSpPr>
              <a:spLocks noChangeShapeType="1"/>
            </p:cNvSpPr>
            <p:nvPr/>
          </p:nvSpPr>
          <p:spPr bwMode="auto">
            <a:xfrm rot="18818719">
              <a:off x="3827" y="3680"/>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1" name="Line 21"/>
            <p:cNvSpPr>
              <a:spLocks noChangeShapeType="1"/>
            </p:cNvSpPr>
            <p:nvPr/>
          </p:nvSpPr>
          <p:spPr bwMode="auto">
            <a:xfrm rot="18818719">
              <a:off x="3858" y="3645"/>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2" name="Line 22"/>
            <p:cNvSpPr>
              <a:spLocks noChangeShapeType="1"/>
            </p:cNvSpPr>
            <p:nvPr/>
          </p:nvSpPr>
          <p:spPr bwMode="auto">
            <a:xfrm rot="18818719">
              <a:off x="3905" y="3659"/>
              <a:ext cx="3" cy="12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3" name="Line 23"/>
            <p:cNvSpPr>
              <a:spLocks noChangeShapeType="1"/>
            </p:cNvSpPr>
            <p:nvPr/>
          </p:nvSpPr>
          <p:spPr bwMode="auto">
            <a:xfrm rot="13418719">
              <a:off x="3965" y="3694"/>
              <a:ext cx="2" cy="3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4" name="Line 24"/>
            <p:cNvSpPr>
              <a:spLocks noChangeShapeType="1"/>
            </p:cNvSpPr>
            <p:nvPr/>
          </p:nvSpPr>
          <p:spPr bwMode="auto">
            <a:xfrm rot="18818719" flipV="1">
              <a:off x="3600" y="3906"/>
              <a:ext cx="5" cy="7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5" name="Line 25"/>
            <p:cNvSpPr>
              <a:spLocks noChangeShapeType="1"/>
            </p:cNvSpPr>
            <p:nvPr/>
          </p:nvSpPr>
          <p:spPr bwMode="auto">
            <a:xfrm rot="18818719">
              <a:off x="3655" y="3859"/>
              <a:ext cx="2" cy="12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6" name="Line 26"/>
            <p:cNvSpPr>
              <a:spLocks noChangeShapeType="1"/>
            </p:cNvSpPr>
            <p:nvPr/>
          </p:nvSpPr>
          <p:spPr bwMode="auto">
            <a:xfrm rot="13418719">
              <a:off x="3796" y="3802"/>
              <a:ext cx="0" cy="19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7" name="Line 27"/>
            <p:cNvSpPr>
              <a:spLocks noChangeShapeType="1"/>
            </p:cNvSpPr>
            <p:nvPr/>
          </p:nvSpPr>
          <p:spPr bwMode="auto">
            <a:xfrm rot="13418719">
              <a:off x="3764" y="376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8" name="Line 28"/>
            <p:cNvSpPr>
              <a:spLocks noChangeShapeType="1"/>
            </p:cNvSpPr>
            <p:nvPr/>
          </p:nvSpPr>
          <p:spPr bwMode="auto">
            <a:xfrm rot="13418719">
              <a:off x="3732" y="3735"/>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9" name="Line 29"/>
            <p:cNvSpPr>
              <a:spLocks noChangeShapeType="1"/>
            </p:cNvSpPr>
            <p:nvPr/>
          </p:nvSpPr>
          <p:spPr bwMode="auto">
            <a:xfrm rot="13418719">
              <a:off x="3699" y="3701"/>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0" name="Line 30"/>
            <p:cNvSpPr>
              <a:spLocks noChangeShapeType="1"/>
            </p:cNvSpPr>
            <p:nvPr/>
          </p:nvSpPr>
          <p:spPr bwMode="auto">
            <a:xfrm rot="18818719">
              <a:off x="3815" y="3940"/>
              <a:ext cx="2" cy="2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1" name="Line 31"/>
            <p:cNvSpPr>
              <a:spLocks noChangeShapeType="1"/>
            </p:cNvSpPr>
            <p:nvPr/>
          </p:nvSpPr>
          <p:spPr bwMode="auto">
            <a:xfrm rot="18818719">
              <a:off x="3866" y="3895"/>
              <a:ext cx="1" cy="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2" name="Line 32"/>
            <p:cNvSpPr>
              <a:spLocks noChangeShapeType="1"/>
            </p:cNvSpPr>
            <p:nvPr/>
          </p:nvSpPr>
          <p:spPr bwMode="auto">
            <a:xfrm rot="18818719" flipV="1">
              <a:off x="3909" y="3855"/>
              <a:ext cx="3" cy="12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3" name="Line 33"/>
            <p:cNvSpPr>
              <a:spLocks noChangeShapeType="1"/>
            </p:cNvSpPr>
            <p:nvPr/>
          </p:nvSpPr>
          <p:spPr bwMode="auto">
            <a:xfrm rot="13418719">
              <a:off x="4053" y="3797"/>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4" name="Line 34"/>
            <p:cNvSpPr>
              <a:spLocks noChangeShapeType="1"/>
            </p:cNvSpPr>
            <p:nvPr/>
          </p:nvSpPr>
          <p:spPr bwMode="auto">
            <a:xfrm rot="13418719">
              <a:off x="4022" y="3762"/>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5" name="Line 35"/>
            <p:cNvSpPr>
              <a:spLocks noChangeShapeType="1"/>
            </p:cNvSpPr>
            <p:nvPr/>
          </p:nvSpPr>
          <p:spPr bwMode="auto">
            <a:xfrm rot="13418719">
              <a:off x="3989" y="3729"/>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6" name="Line 36"/>
            <p:cNvSpPr>
              <a:spLocks noChangeShapeType="1"/>
            </p:cNvSpPr>
            <p:nvPr/>
          </p:nvSpPr>
          <p:spPr bwMode="auto">
            <a:xfrm rot="13418719">
              <a:off x="3957" y="3695"/>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7" name="Line 37"/>
            <p:cNvSpPr>
              <a:spLocks noChangeShapeType="1"/>
            </p:cNvSpPr>
            <p:nvPr/>
          </p:nvSpPr>
          <p:spPr bwMode="auto">
            <a:xfrm rot="18818719">
              <a:off x="4081" y="3670"/>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8" name="Line 38"/>
            <p:cNvSpPr>
              <a:spLocks noChangeShapeType="1"/>
            </p:cNvSpPr>
            <p:nvPr/>
          </p:nvSpPr>
          <p:spPr bwMode="auto">
            <a:xfrm rot="18818719">
              <a:off x="4113" y="3636"/>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9" name="Line 39"/>
            <p:cNvSpPr>
              <a:spLocks noChangeShapeType="1"/>
            </p:cNvSpPr>
            <p:nvPr/>
          </p:nvSpPr>
          <p:spPr bwMode="auto">
            <a:xfrm rot="18818719" flipV="1">
              <a:off x="4168" y="3660"/>
              <a:ext cx="1" cy="10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0" name="Line 40"/>
            <p:cNvSpPr>
              <a:spLocks noChangeShapeType="1"/>
            </p:cNvSpPr>
            <p:nvPr/>
          </p:nvSpPr>
          <p:spPr bwMode="auto">
            <a:xfrm rot="13418719">
              <a:off x="4206" y="3666"/>
              <a:ext cx="2" cy="4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1" name="Line 41"/>
            <p:cNvSpPr>
              <a:spLocks noChangeShapeType="1"/>
            </p:cNvSpPr>
            <p:nvPr/>
          </p:nvSpPr>
          <p:spPr bwMode="auto">
            <a:xfrm rot="18818719" flipV="1">
              <a:off x="4066" y="3932"/>
              <a:ext cx="2" cy="3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2" name="Line 42"/>
            <p:cNvSpPr>
              <a:spLocks noChangeShapeType="1"/>
            </p:cNvSpPr>
            <p:nvPr/>
          </p:nvSpPr>
          <p:spPr bwMode="auto">
            <a:xfrm rot="18818719" flipV="1">
              <a:off x="4117" y="3886"/>
              <a:ext cx="2" cy="8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3" name="Line 43"/>
            <p:cNvSpPr>
              <a:spLocks noChangeShapeType="1"/>
            </p:cNvSpPr>
            <p:nvPr/>
          </p:nvSpPr>
          <p:spPr bwMode="auto">
            <a:xfrm rot="18818719" flipV="1">
              <a:off x="4157" y="3846"/>
              <a:ext cx="9" cy="13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4" name="Line 44"/>
            <p:cNvSpPr>
              <a:spLocks noChangeShapeType="1"/>
            </p:cNvSpPr>
            <p:nvPr/>
          </p:nvSpPr>
          <p:spPr bwMode="auto">
            <a:xfrm rot="13418719">
              <a:off x="4298" y="3793"/>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5" name="Line 45"/>
            <p:cNvSpPr>
              <a:spLocks noChangeShapeType="1"/>
            </p:cNvSpPr>
            <p:nvPr/>
          </p:nvSpPr>
          <p:spPr bwMode="auto">
            <a:xfrm rot="13418719">
              <a:off x="4265" y="376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6" name="Line 46"/>
            <p:cNvSpPr>
              <a:spLocks noChangeShapeType="1"/>
            </p:cNvSpPr>
            <p:nvPr/>
          </p:nvSpPr>
          <p:spPr bwMode="auto">
            <a:xfrm rot="13418719">
              <a:off x="4233" y="3726"/>
              <a:ext cx="0" cy="19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7" name="Line 47"/>
            <p:cNvSpPr>
              <a:spLocks noChangeShapeType="1"/>
            </p:cNvSpPr>
            <p:nvPr/>
          </p:nvSpPr>
          <p:spPr bwMode="auto">
            <a:xfrm rot="13418719">
              <a:off x="4201" y="3692"/>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8" name="Line 48"/>
            <p:cNvSpPr>
              <a:spLocks noChangeShapeType="1"/>
            </p:cNvSpPr>
            <p:nvPr/>
          </p:nvSpPr>
          <p:spPr bwMode="auto">
            <a:xfrm rot="18818719" flipV="1">
              <a:off x="4325" y="3919"/>
              <a:ext cx="3" cy="4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9" name="Line 49"/>
            <p:cNvSpPr>
              <a:spLocks noChangeShapeType="1"/>
            </p:cNvSpPr>
            <p:nvPr/>
          </p:nvSpPr>
          <p:spPr bwMode="auto">
            <a:xfrm rot="18818719">
              <a:off x="4378" y="3875"/>
              <a:ext cx="0" cy="1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0" name="Line 50"/>
            <p:cNvSpPr>
              <a:spLocks noChangeShapeType="1"/>
            </p:cNvSpPr>
            <p:nvPr/>
          </p:nvSpPr>
          <p:spPr bwMode="auto">
            <a:xfrm rot="18818719">
              <a:off x="4437" y="3829"/>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1" name="Line 51"/>
            <p:cNvSpPr>
              <a:spLocks noChangeShapeType="1"/>
            </p:cNvSpPr>
            <p:nvPr/>
          </p:nvSpPr>
          <p:spPr bwMode="auto">
            <a:xfrm rot="13418719">
              <a:off x="4558" y="3779"/>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2" name="Line 52"/>
            <p:cNvSpPr>
              <a:spLocks noChangeShapeType="1"/>
            </p:cNvSpPr>
            <p:nvPr/>
          </p:nvSpPr>
          <p:spPr bwMode="auto">
            <a:xfrm rot="13418719">
              <a:off x="4525" y="3745"/>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3" name="Line 53"/>
            <p:cNvSpPr>
              <a:spLocks noChangeShapeType="1"/>
            </p:cNvSpPr>
            <p:nvPr/>
          </p:nvSpPr>
          <p:spPr bwMode="auto">
            <a:xfrm rot="13418719">
              <a:off x="4493" y="3712"/>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4" name="Line 54"/>
            <p:cNvSpPr>
              <a:spLocks noChangeShapeType="1"/>
            </p:cNvSpPr>
            <p:nvPr/>
          </p:nvSpPr>
          <p:spPr bwMode="auto">
            <a:xfrm rot="13418719">
              <a:off x="4460" y="367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5" name="Line 55"/>
            <p:cNvSpPr>
              <a:spLocks noChangeShapeType="1"/>
            </p:cNvSpPr>
            <p:nvPr/>
          </p:nvSpPr>
          <p:spPr bwMode="auto">
            <a:xfrm rot="18818719">
              <a:off x="4337" y="366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6" name="Line 56"/>
            <p:cNvSpPr>
              <a:spLocks noChangeShapeType="1"/>
            </p:cNvSpPr>
            <p:nvPr/>
          </p:nvSpPr>
          <p:spPr bwMode="auto">
            <a:xfrm rot="18818719" flipV="1">
              <a:off x="4380" y="3655"/>
              <a:ext cx="2" cy="14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7" name="Line 57"/>
            <p:cNvSpPr>
              <a:spLocks noChangeShapeType="1"/>
            </p:cNvSpPr>
            <p:nvPr/>
          </p:nvSpPr>
          <p:spPr bwMode="auto">
            <a:xfrm rot="18818719" flipV="1">
              <a:off x="4425" y="3660"/>
              <a:ext cx="1" cy="9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8" name="Line 58"/>
            <p:cNvSpPr>
              <a:spLocks noChangeShapeType="1"/>
            </p:cNvSpPr>
            <p:nvPr/>
          </p:nvSpPr>
          <p:spPr bwMode="auto">
            <a:xfrm rot="13418719">
              <a:off x="4463" y="3665"/>
              <a:ext cx="0" cy="3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9" name="Line 59"/>
            <p:cNvSpPr>
              <a:spLocks noChangeShapeType="1"/>
            </p:cNvSpPr>
            <p:nvPr/>
          </p:nvSpPr>
          <p:spPr bwMode="auto">
            <a:xfrm rot="18818719" flipV="1">
              <a:off x="4583" y="3909"/>
              <a:ext cx="1" cy="7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0" name="Line 60"/>
            <p:cNvSpPr>
              <a:spLocks noChangeShapeType="1"/>
            </p:cNvSpPr>
            <p:nvPr/>
          </p:nvSpPr>
          <p:spPr bwMode="auto">
            <a:xfrm rot="18818719">
              <a:off x="4626" y="3867"/>
              <a:ext cx="0" cy="10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1" name="Line 61"/>
            <p:cNvSpPr>
              <a:spLocks noChangeShapeType="1"/>
            </p:cNvSpPr>
            <p:nvPr/>
          </p:nvSpPr>
          <p:spPr bwMode="auto">
            <a:xfrm rot="18818719">
              <a:off x="4685" y="3822"/>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2" name="Line 62"/>
            <p:cNvSpPr>
              <a:spLocks noChangeShapeType="1"/>
            </p:cNvSpPr>
            <p:nvPr/>
          </p:nvSpPr>
          <p:spPr bwMode="auto">
            <a:xfrm rot="13418719">
              <a:off x="4806" y="3771"/>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3" name="Line 63"/>
            <p:cNvSpPr>
              <a:spLocks noChangeShapeType="1"/>
            </p:cNvSpPr>
            <p:nvPr/>
          </p:nvSpPr>
          <p:spPr bwMode="auto">
            <a:xfrm rot="13418719">
              <a:off x="4774" y="373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4" name="Line 64"/>
            <p:cNvSpPr>
              <a:spLocks noChangeShapeType="1"/>
            </p:cNvSpPr>
            <p:nvPr/>
          </p:nvSpPr>
          <p:spPr bwMode="auto">
            <a:xfrm rot="13418719">
              <a:off x="4741" y="3704"/>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5" name="Line 65"/>
            <p:cNvSpPr>
              <a:spLocks noChangeShapeType="1"/>
            </p:cNvSpPr>
            <p:nvPr/>
          </p:nvSpPr>
          <p:spPr bwMode="auto">
            <a:xfrm rot="13418719">
              <a:off x="4708" y="367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6" name="Line 66"/>
            <p:cNvSpPr>
              <a:spLocks noChangeShapeType="1"/>
            </p:cNvSpPr>
            <p:nvPr/>
          </p:nvSpPr>
          <p:spPr bwMode="auto">
            <a:xfrm rot="18818719">
              <a:off x="2338" y="3703"/>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7" name="Line 67"/>
            <p:cNvSpPr>
              <a:spLocks noChangeShapeType="1"/>
            </p:cNvSpPr>
            <p:nvPr/>
          </p:nvSpPr>
          <p:spPr bwMode="auto">
            <a:xfrm rot="18818719">
              <a:off x="2368" y="3670"/>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8" name="Line 68"/>
            <p:cNvSpPr>
              <a:spLocks noChangeShapeType="1"/>
            </p:cNvSpPr>
            <p:nvPr/>
          </p:nvSpPr>
          <p:spPr bwMode="auto">
            <a:xfrm rot="18818719">
              <a:off x="2400" y="3635"/>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9" name="Line 69"/>
            <p:cNvSpPr>
              <a:spLocks noChangeShapeType="1"/>
            </p:cNvSpPr>
            <p:nvPr/>
          </p:nvSpPr>
          <p:spPr bwMode="auto">
            <a:xfrm rot="18818719">
              <a:off x="2446" y="3642"/>
              <a:ext cx="1" cy="12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0" name="Line 70"/>
            <p:cNvSpPr>
              <a:spLocks noChangeShapeType="1"/>
            </p:cNvSpPr>
            <p:nvPr/>
          </p:nvSpPr>
          <p:spPr bwMode="auto">
            <a:xfrm rot="18818719" flipV="1">
              <a:off x="2149" y="3892"/>
              <a:ext cx="2" cy="8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1" name="Line 71"/>
            <p:cNvSpPr>
              <a:spLocks noChangeShapeType="1"/>
            </p:cNvSpPr>
            <p:nvPr/>
          </p:nvSpPr>
          <p:spPr bwMode="auto">
            <a:xfrm rot="13418719">
              <a:off x="2317" y="3833"/>
              <a:ext cx="5" cy="16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2" name="Line 72"/>
            <p:cNvSpPr>
              <a:spLocks noChangeShapeType="1"/>
            </p:cNvSpPr>
            <p:nvPr/>
          </p:nvSpPr>
          <p:spPr bwMode="auto">
            <a:xfrm rot="13418719">
              <a:off x="2274" y="3793"/>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3" name="Line 73"/>
            <p:cNvSpPr>
              <a:spLocks noChangeShapeType="1"/>
            </p:cNvSpPr>
            <p:nvPr/>
          </p:nvSpPr>
          <p:spPr bwMode="auto">
            <a:xfrm rot="13418719">
              <a:off x="2242" y="376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4" name="Line 74"/>
            <p:cNvSpPr>
              <a:spLocks noChangeShapeType="1"/>
            </p:cNvSpPr>
            <p:nvPr/>
          </p:nvSpPr>
          <p:spPr bwMode="auto">
            <a:xfrm rot="13418719">
              <a:off x="2210" y="3726"/>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5" name="Line 75"/>
            <p:cNvSpPr>
              <a:spLocks noChangeShapeType="1"/>
            </p:cNvSpPr>
            <p:nvPr/>
          </p:nvSpPr>
          <p:spPr bwMode="auto">
            <a:xfrm rot="18818719" flipV="1">
              <a:off x="2410" y="3884"/>
              <a:ext cx="2" cy="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6" name="Line 76"/>
            <p:cNvSpPr>
              <a:spLocks noChangeShapeType="1"/>
            </p:cNvSpPr>
            <p:nvPr/>
          </p:nvSpPr>
          <p:spPr bwMode="auto">
            <a:xfrm rot="13418719">
              <a:off x="2574" y="3826"/>
              <a:ext cx="2" cy="1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7" name="Line 77"/>
            <p:cNvSpPr>
              <a:spLocks noChangeShapeType="1"/>
            </p:cNvSpPr>
            <p:nvPr/>
          </p:nvSpPr>
          <p:spPr bwMode="auto">
            <a:xfrm rot="13418719">
              <a:off x="2532" y="378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8" name="Line 78"/>
            <p:cNvSpPr>
              <a:spLocks noChangeShapeType="1"/>
            </p:cNvSpPr>
            <p:nvPr/>
          </p:nvSpPr>
          <p:spPr bwMode="auto">
            <a:xfrm rot="13418719">
              <a:off x="2499" y="3754"/>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9" name="Line 79"/>
            <p:cNvSpPr>
              <a:spLocks noChangeShapeType="1"/>
            </p:cNvSpPr>
            <p:nvPr/>
          </p:nvSpPr>
          <p:spPr bwMode="auto">
            <a:xfrm rot="13418719">
              <a:off x="2467" y="372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0" name="Line 80"/>
            <p:cNvSpPr>
              <a:spLocks noChangeShapeType="1"/>
            </p:cNvSpPr>
            <p:nvPr/>
          </p:nvSpPr>
          <p:spPr bwMode="auto">
            <a:xfrm rot="18818719">
              <a:off x="2592" y="3695"/>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1" name="Line 81"/>
            <p:cNvSpPr>
              <a:spLocks noChangeShapeType="1"/>
            </p:cNvSpPr>
            <p:nvPr/>
          </p:nvSpPr>
          <p:spPr bwMode="auto">
            <a:xfrm rot="18818719">
              <a:off x="2623" y="3660"/>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2" name="Line 82"/>
            <p:cNvSpPr>
              <a:spLocks noChangeShapeType="1"/>
            </p:cNvSpPr>
            <p:nvPr/>
          </p:nvSpPr>
          <p:spPr bwMode="auto">
            <a:xfrm rot="18818719">
              <a:off x="2654" y="3625"/>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3" name="Line 83"/>
            <p:cNvSpPr>
              <a:spLocks noChangeShapeType="1"/>
            </p:cNvSpPr>
            <p:nvPr/>
          </p:nvSpPr>
          <p:spPr bwMode="auto">
            <a:xfrm rot="18818719">
              <a:off x="2684" y="3590"/>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4" name="Line 84"/>
            <p:cNvSpPr>
              <a:spLocks noChangeShapeType="1"/>
            </p:cNvSpPr>
            <p:nvPr/>
          </p:nvSpPr>
          <p:spPr bwMode="auto">
            <a:xfrm rot="13418719">
              <a:off x="2756" y="3660"/>
              <a:ext cx="0" cy="5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5" name="Line 85"/>
            <p:cNvSpPr>
              <a:spLocks noChangeShapeType="1"/>
            </p:cNvSpPr>
            <p:nvPr/>
          </p:nvSpPr>
          <p:spPr bwMode="auto">
            <a:xfrm rot="13418719">
              <a:off x="2721" y="3634"/>
              <a:ext cx="0" cy="4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6" name="Line 86"/>
            <p:cNvSpPr>
              <a:spLocks noChangeShapeType="1"/>
            </p:cNvSpPr>
            <p:nvPr/>
          </p:nvSpPr>
          <p:spPr bwMode="auto">
            <a:xfrm rot="18818719">
              <a:off x="2611" y="3916"/>
              <a:ext cx="3" cy="6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7" name="Line 87"/>
            <p:cNvSpPr>
              <a:spLocks noChangeShapeType="1"/>
            </p:cNvSpPr>
            <p:nvPr/>
          </p:nvSpPr>
          <p:spPr bwMode="auto">
            <a:xfrm rot="18818719">
              <a:off x="2662" y="3875"/>
              <a:ext cx="0" cy="11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8" name="Line 88"/>
            <p:cNvSpPr>
              <a:spLocks noChangeShapeType="1"/>
            </p:cNvSpPr>
            <p:nvPr/>
          </p:nvSpPr>
          <p:spPr bwMode="auto">
            <a:xfrm rot="13418719">
              <a:off x="2813" y="3826"/>
              <a:ext cx="0" cy="16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9" name="Line 89"/>
            <p:cNvSpPr>
              <a:spLocks noChangeShapeType="1"/>
            </p:cNvSpPr>
            <p:nvPr/>
          </p:nvSpPr>
          <p:spPr bwMode="auto">
            <a:xfrm rot="13418719">
              <a:off x="2770" y="3788"/>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0" name="Line 90"/>
            <p:cNvSpPr>
              <a:spLocks noChangeShapeType="1"/>
            </p:cNvSpPr>
            <p:nvPr/>
          </p:nvSpPr>
          <p:spPr bwMode="auto">
            <a:xfrm rot="13418719">
              <a:off x="2737" y="3754"/>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1" name="Line 91"/>
            <p:cNvSpPr>
              <a:spLocks noChangeShapeType="1"/>
            </p:cNvSpPr>
            <p:nvPr/>
          </p:nvSpPr>
          <p:spPr bwMode="auto">
            <a:xfrm rot="13418719">
              <a:off x="2704" y="3720"/>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2" name="Line 92"/>
            <p:cNvSpPr>
              <a:spLocks noChangeShapeType="1"/>
            </p:cNvSpPr>
            <p:nvPr/>
          </p:nvSpPr>
          <p:spPr bwMode="auto">
            <a:xfrm rot="18818719" flipV="1">
              <a:off x="2869" y="3909"/>
              <a:ext cx="1" cy="6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3" name="Line 93"/>
            <p:cNvSpPr>
              <a:spLocks noChangeShapeType="1"/>
            </p:cNvSpPr>
            <p:nvPr/>
          </p:nvSpPr>
          <p:spPr bwMode="auto">
            <a:xfrm rot="18818719">
              <a:off x="2920" y="3863"/>
              <a:ext cx="0" cy="12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4" name="Line 94"/>
            <p:cNvSpPr>
              <a:spLocks noChangeShapeType="1"/>
            </p:cNvSpPr>
            <p:nvPr/>
          </p:nvSpPr>
          <p:spPr bwMode="auto">
            <a:xfrm rot="13418719">
              <a:off x="3061" y="3806"/>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5" name="Line 95"/>
            <p:cNvSpPr>
              <a:spLocks noChangeShapeType="1"/>
            </p:cNvSpPr>
            <p:nvPr/>
          </p:nvSpPr>
          <p:spPr bwMode="auto">
            <a:xfrm rot="13418719">
              <a:off x="3029" y="3772"/>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6" name="Line 96"/>
            <p:cNvSpPr>
              <a:spLocks noChangeShapeType="1"/>
            </p:cNvSpPr>
            <p:nvPr/>
          </p:nvSpPr>
          <p:spPr bwMode="auto">
            <a:xfrm rot="13418719">
              <a:off x="2997" y="3739"/>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7" name="Line 97"/>
            <p:cNvSpPr>
              <a:spLocks noChangeShapeType="1"/>
            </p:cNvSpPr>
            <p:nvPr/>
          </p:nvSpPr>
          <p:spPr bwMode="auto">
            <a:xfrm rot="13418719">
              <a:off x="2965" y="3704"/>
              <a:ext cx="0" cy="19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8" name="Line 98"/>
            <p:cNvSpPr>
              <a:spLocks noChangeShapeType="1"/>
            </p:cNvSpPr>
            <p:nvPr/>
          </p:nvSpPr>
          <p:spPr bwMode="auto">
            <a:xfrm rot="18818719">
              <a:off x="2840" y="3690"/>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9" name="Line 99"/>
            <p:cNvSpPr>
              <a:spLocks noChangeShapeType="1"/>
            </p:cNvSpPr>
            <p:nvPr/>
          </p:nvSpPr>
          <p:spPr bwMode="auto">
            <a:xfrm rot="18818719">
              <a:off x="2872" y="3654"/>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0" name="Line 100"/>
            <p:cNvSpPr>
              <a:spLocks noChangeShapeType="1"/>
            </p:cNvSpPr>
            <p:nvPr/>
          </p:nvSpPr>
          <p:spPr bwMode="auto">
            <a:xfrm rot="18818719">
              <a:off x="2915" y="3650"/>
              <a:ext cx="0" cy="14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1" name="Line 101"/>
            <p:cNvSpPr>
              <a:spLocks noChangeShapeType="1"/>
            </p:cNvSpPr>
            <p:nvPr/>
          </p:nvSpPr>
          <p:spPr bwMode="auto">
            <a:xfrm rot="13418719" flipH="1">
              <a:off x="2986" y="3662"/>
              <a:ext cx="1" cy="8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2" name="Line 102"/>
            <p:cNvSpPr>
              <a:spLocks noChangeShapeType="1"/>
            </p:cNvSpPr>
            <p:nvPr/>
          </p:nvSpPr>
          <p:spPr bwMode="auto">
            <a:xfrm rot="18818719">
              <a:off x="3079" y="3939"/>
              <a:ext cx="4" cy="2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3" name="Line 103"/>
            <p:cNvSpPr>
              <a:spLocks noChangeShapeType="1"/>
            </p:cNvSpPr>
            <p:nvPr/>
          </p:nvSpPr>
          <p:spPr bwMode="auto">
            <a:xfrm rot="18818719">
              <a:off x="3124" y="3896"/>
              <a:ext cx="1" cy="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4" name="Line 104"/>
            <p:cNvSpPr>
              <a:spLocks noChangeShapeType="1"/>
            </p:cNvSpPr>
            <p:nvPr/>
          </p:nvSpPr>
          <p:spPr bwMode="auto">
            <a:xfrm rot="18818719" flipV="1">
              <a:off x="3177" y="3854"/>
              <a:ext cx="1" cy="13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5" name="Line 105"/>
            <p:cNvSpPr>
              <a:spLocks noChangeShapeType="1"/>
            </p:cNvSpPr>
            <p:nvPr/>
          </p:nvSpPr>
          <p:spPr bwMode="auto">
            <a:xfrm rot="13418719">
              <a:off x="3317" y="3797"/>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6" name="Line 106"/>
            <p:cNvSpPr>
              <a:spLocks noChangeShapeType="1"/>
            </p:cNvSpPr>
            <p:nvPr/>
          </p:nvSpPr>
          <p:spPr bwMode="auto">
            <a:xfrm rot="13418719">
              <a:off x="3284" y="3763"/>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7" name="Line 107"/>
            <p:cNvSpPr>
              <a:spLocks noChangeShapeType="1"/>
            </p:cNvSpPr>
            <p:nvPr/>
          </p:nvSpPr>
          <p:spPr bwMode="auto">
            <a:xfrm rot="13418719">
              <a:off x="3252" y="3729"/>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8" name="Line 108"/>
            <p:cNvSpPr>
              <a:spLocks noChangeShapeType="1"/>
            </p:cNvSpPr>
            <p:nvPr/>
          </p:nvSpPr>
          <p:spPr bwMode="auto">
            <a:xfrm rot="13418719">
              <a:off x="3219" y="3696"/>
              <a:ext cx="0" cy="1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9" name="Line 109"/>
            <p:cNvSpPr>
              <a:spLocks noChangeShapeType="1"/>
            </p:cNvSpPr>
            <p:nvPr/>
          </p:nvSpPr>
          <p:spPr bwMode="auto">
            <a:xfrm rot="18818719">
              <a:off x="3111" y="3683"/>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0" name="Line 110"/>
            <p:cNvSpPr>
              <a:spLocks noChangeShapeType="1"/>
            </p:cNvSpPr>
            <p:nvPr/>
          </p:nvSpPr>
          <p:spPr bwMode="auto">
            <a:xfrm rot="18818719">
              <a:off x="3142" y="3649"/>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1" name="Line 111"/>
            <p:cNvSpPr>
              <a:spLocks noChangeShapeType="1"/>
            </p:cNvSpPr>
            <p:nvPr/>
          </p:nvSpPr>
          <p:spPr bwMode="auto">
            <a:xfrm rot="18818719">
              <a:off x="3186" y="3653"/>
              <a:ext cx="1" cy="13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2" name="Line 112"/>
            <p:cNvSpPr>
              <a:spLocks noChangeShapeType="1"/>
            </p:cNvSpPr>
            <p:nvPr/>
          </p:nvSpPr>
          <p:spPr bwMode="auto">
            <a:xfrm rot="13418719" flipH="1">
              <a:off x="3255" y="3648"/>
              <a:ext cx="5" cy="8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3" name="Line 113"/>
            <p:cNvSpPr>
              <a:spLocks noChangeShapeType="1"/>
            </p:cNvSpPr>
            <p:nvPr/>
          </p:nvSpPr>
          <p:spPr bwMode="auto">
            <a:xfrm rot="13418719">
              <a:off x="2073" y="3841"/>
              <a:ext cx="1" cy="14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4" name="Line 114"/>
            <p:cNvSpPr>
              <a:spLocks noChangeShapeType="1"/>
            </p:cNvSpPr>
            <p:nvPr/>
          </p:nvSpPr>
          <p:spPr bwMode="auto">
            <a:xfrm rot="13418719" flipH="1">
              <a:off x="2031" y="3802"/>
              <a:ext cx="1" cy="16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5" name="Line 115"/>
            <p:cNvSpPr>
              <a:spLocks noChangeShapeType="1"/>
            </p:cNvSpPr>
            <p:nvPr/>
          </p:nvSpPr>
          <p:spPr bwMode="auto">
            <a:xfrm rot="18818719">
              <a:off x="2096" y="3697"/>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6" name="Line 116"/>
            <p:cNvSpPr>
              <a:spLocks noChangeShapeType="1"/>
            </p:cNvSpPr>
            <p:nvPr/>
          </p:nvSpPr>
          <p:spPr bwMode="auto">
            <a:xfrm rot="18818719">
              <a:off x="2127" y="366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7" name="Line 117"/>
            <p:cNvSpPr>
              <a:spLocks noChangeShapeType="1"/>
            </p:cNvSpPr>
            <p:nvPr/>
          </p:nvSpPr>
          <p:spPr bwMode="auto">
            <a:xfrm rot="18818719">
              <a:off x="2157" y="3627"/>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8" name="Line 118"/>
            <p:cNvSpPr>
              <a:spLocks noChangeShapeType="1"/>
            </p:cNvSpPr>
            <p:nvPr/>
          </p:nvSpPr>
          <p:spPr bwMode="auto">
            <a:xfrm rot="18818719" flipV="1">
              <a:off x="2218" y="3664"/>
              <a:ext cx="3" cy="9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9" name="Line 119"/>
            <p:cNvSpPr>
              <a:spLocks noChangeShapeType="1"/>
            </p:cNvSpPr>
            <p:nvPr/>
          </p:nvSpPr>
          <p:spPr bwMode="auto">
            <a:xfrm rot="13418719">
              <a:off x="2258" y="3665"/>
              <a:ext cx="0" cy="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0" name="Line 120"/>
            <p:cNvSpPr>
              <a:spLocks noChangeShapeType="1"/>
            </p:cNvSpPr>
            <p:nvPr/>
          </p:nvSpPr>
          <p:spPr bwMode="auto">
            <a:xfrm rot="18818719">
              <a:off x="4595" y="3652"/>
              <a:ext cx="0" cy="1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1" name="Line 121"/>
            <p:cNvSpPr>
              <a:spLocks noChangeShapeType="1"/>
            </p:cNvSpPr>
            <p:nvPr/>
          </p:nvSpPr>
          <p:spPr bwMode="auto">
            <a:xfrm rot="18818719" flipV="1">
              <a:off x="4641" y="3651"/>
              <a:ext cx="2" cy="13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2" name="Line 122"/>
            <p:cNvSpPr>
              <a:spLocks noChangeShapeType="1"/>
            </p:cNvSpPr>
            <p:nvPr/>
          </p:nvSpPr>
          <p:spPr bwMode="auto">
            <a:xfrm rot="13418719">
              <a:off x="4698" y="3661"/>
              <a:ext cx="1" cy="7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3" name="Line 123"/>
            <p:cNvSpPr>
              <a:spLocks noChangeShapeType="1"/>
            </p:cNvSpPr>
            <p:nvPr/>
          </p:nvSpPr>
          <p:spPr bwMode="auto">
            <a:xfrm rot="18818719" flipV="1">
              <a:off x="4832" y="3907"/>
              <a:ext cx="5" cy="6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4" name="Line 124"/>
            <p:cNvSpPr>
              <a:spLocks noChangeShapeType="1"/>
            </p:cNvSpPr>
            <p:nvPr/>
          </p:nvSpPr>
          <p:spPr bwMode="auto">
            <a:xfrm rot="18818719" flipV="1">
              <a:off x="4886" y="3864"/>
              <a:ext cx="2" cy="11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5" name="Line 125"/>
            <p:cNvSpPr>
              <a:spLocks noChangeShapeType="1"/>
            </p:cNvSpPr>
            <p:nvPr/>
          </p:nvSpPr>
          <p:spPr bwMode="auto">
            <a:xfrm rot="18818719">
              <a:off x="4930" y="3819"/>
              <a:ext cx="0" cy="15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6" name="Line 126"/>
            <p:cNvSpPr>
              <a:spLocks noChangeShapeType="1"/>
            </p:cNvSpPr>
            <p:nvPr/>
          </p:nvSpPr>
          <p:spPr bwMode="auto">
            <a:xfrm rot="18818719">
              <a:off x="4843" y="3661"/>
              <a:ext cx="0" cy="17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7" name="Line 127"/>
            <p:cNvSpPr>
              <a:spLocks noChangeShapeType="1"/>
            </p:cNvSpPr>
            <p:nvPr/>
          </p:nvSpPr>
          <p:spPr bwMode="auto">
            <a:xfrm rot="18818719" flipV="1">
              <a:off x="4885" y="3652"/>
              <a:ext cx="2" cy="14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8" name="Line 128"/>
            <p:cNvSpPr>
              <a:spLocks noChangeShapeType="1"/>
            </p:cNvSpPr>
            <p:nvPr/>
          </p:nvSpPr>
          <p:spPr bwMode="auto">
            <a:xfrm rot="18818719">
              <a:off x="4932" y="3666"/>
              <a:ext cx="4" cy="9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9" name="Line 129"/>
            <p:cNvSpPr>
              <a:spLocks noChangeShapeType="1"/>
            </p:cNvSpPr>
            <p:nvPr/>
          </p:nvSpPr>
          <p:spPr bwMode="auto">
            <a:xfrm rot="13418719">
              <a:off x="4962" y="3821"/>
              <a:ext cx="1" cy="5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0" name="Line 130"/>
            <p:cNvSpPr>
              <a:spLocks noChangeShapeType="1"/>
            </p:cNvSpPr>
            <p:nvPr/>
          </p:nvSpPr>
          <p:spPr bwMode="auto">
            <a:xfrm rot="13418719">
              <a:off x="4946" y="3735"/>
              <a:ext cx="4" cy="12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1" name="Line 131"/>
            <p:cNvSpPr>
              <a:spLocks noChangeShapeType="1"/>
            </p:cNvSpPr>
            <p:nvPr/>
          </p:nvSpPr>
          <p:spPr bwMode="auto">
            <a:xfrm rot="13418719" flipH="1">
              <a:off x="2015" y="3760"/>
              <a:ext cx="3" cy="13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2" name="Line 132"/>
            <p:cNvSpPr>
              <a:spLocks noChangeShapeType="1"/>
            </p:cNvSpPr>
            <p:nvPr/>
          </p:nvSpPr>
          <p:spPr bwMode="auto">
            <a:xfrm rot="13418719">
              <a:off x="2001" y="3735"/>
              <a:ext cx="2" cy="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293" name="Rectangle 133"/>
          <p:cNvSpPr>
            <a:spLocks noChangeArrowheads="1"/>
          </p:cNvSpPr>
          <p:nvPr/>
        </p:nvSpPr>
        <p:spPr bwMode="auto">
          <a:xfrm>
            <a:off x="1730574" y="4330700"/>
            <a:ext cx="221695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Old pavement</a:t>
            </a:r>
          </a:p>
        </p:txBody>
      </p:sp>
      <p:sp>
        <p:nvSpPr>
          <p:cNvPr id="92294" name="Freeform 134"/>
          <p:cNvSpPr>
            <a:spLocks noChangeArrowheads="1"/>
          </p:cNvSpPr>
          <p:nvPr/>
        </p:nvSpPr>
        <p:spPr bwMode="auto">
          <a:xfrm>
            <a:off x="1451968" y="2279650"/>
            <a:ext cx="7495579" cy="3175"/>
          </a:xfrm>
          <a:custGeom>
            <a:avLst/>
            <a:gdLst>
              <a:gd name="T0" fmla="*/ 0 w 4197"/>
              <a:gd name="T1" fmla="*/ 2 h 2"/>
              <a:gd name="T2" fmla="*/ 4197 w 4197"/>
              <a:gd name="T3" fmla="*/ 0 h 2"/>
            </a:gdLst>
            <a:ahLst/>
            <a:cxnLst>
              <a:cxn ang="0">
                <a:pos x="T0" y="T1"/>
              </a:cxn>
              <a:cxn ang="0">
                <a:pos x="T2" y="T3"/>
              </a:cxn>
            </a:cxnLst>
            <a:rect l="0" t="0" r="r" b="b"/>
            <a:pathLst>
              <a:path w="4197" h="2">
                <a:moveTo>
                  <a:pt x="0" y="2"/>
                </a:moveTo>
                <a:lnTo>
                  <a:pt x="4197" y="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5" name="Freeform 135"/>
          <p:cNvSpPr>
            <a:spLocks/>
          </p:cNvSpPr>
          <p:nvPr/>
        </p:nvSpPr>
        <p:spPr bwMode="auto">
          <a:xfrm>
            <a:off x="1493044" y="3282950"/>
            <a:ext cx="7436644" cy="2085975"/>
          </a:xfrm>
          <a:custGeom>
            <a:avLst/>
            <a:gdLst>
              <a:gd name="T0" fmla="*/ 0 w 4164"/>
              <a:gd name="T1" fmla="*/ 1156 h 1314"/>
              <a:gd name="T2" fmla="*/ 768 w 4164"/>
              <a:gd name="T3" fmla="*/ 1156 h 1314"/>
              <a:gd name="T4" fmla="*/ 1612 w 4164"/>
              <a:gd name="T5" fmla="*/ 1156 h 1314"/>
              <a:gd name="T6" fmla="*/ 1637 w 4164"/>
              <a:gd name="T7" fmla="*/ 1083 h 1314"/>
              <a:gd name="T8" fmla="*/ 1628 w 4164"/>
              <a:gd name="T9" fmla="*/ 902 h 1314"/>
              <a:gd name="T10" fmla="*/ 1665 w 4164"/>
              <a:gd name="T11" fmla="*/ 700 h 1314"/>
              <a:gd name="T12" fmla="*/ 1693 w 4164"/>
              <a:gd name="T13" fmla="*/ 625 h 1314"/>
              <a:gd name="T14" fmla="*/ 1720 w 4164"/>
              <a:gd name="T15" fmla="*/ 516 h 1314"/>
              <a:gd name="T16" fmla="*/ 1683 w 4164"/>
              <a:gd name="T17" fmla="*/ 403 h 1314"/>
              <a:gd name="T18" fmla="*/ 1738 w 4164"/>
              <a:gd name="T19" fmla="*/ 291 h 1314"/>
              <a:gd name="T20" fmla="*/ 1723 w 4164"/>
              <a:gd name="T21" fmla="*/ 144 h 1314"/>
              <a:gd name="T22" fmla="*/ 1723 w 4164"/>
              <a:gd name="T23" fmla="*/ 138 h 1314"/>
              <a:gd name="T24" fmla="*/ 1717 w 4164"/>
              <a:gd name="T25" fmla="*/ 132 h 1314"/>
              <a:gd name="T26" fmla="*/ 1795 w 4164"/>
              <a:gd name="T27" fmla="*/ 0 h 1314"/>
              <a:gd name="T28" fmla="*/ 1891 w 4164"/>
              <a:gd name="T29" fmla="*/ 144 h 1314"/>
              <a:gd name="T30" fmla="*/ 1807 w 4164"/>
              <a:gd name="T31" fmla="*/ 342 h 1314"/>
              <a:gd name="T32" fmla="*/ 1815 w 4164"/>
              <a:gd name="T33" fmla="*/ 337 h 1314"/>
              <a:gd name="T34" fmla="*/ 1820 w 4164"/>
              <a:gd name="T35" fmla="*/ 434 h 1314"/>
              <a:gd name="T36" fmla="*/ 1866 w 4164"/>
              <a:gd name="T37" fmla="*/ 650 h 1314"/>
              <a:gd name="T38" fmla="*/ 1861 w 4164"/>
              <a:gd name="T39" fmla="*/ 907 h 1314"/>
              <a:gd name="T40" fmla="*/ 1922 w 4164"/>
              <a:gd name="T41" fmla="*/ 1175 h 1314"/>
              <a:gd name="T42" fmla="*/ 1900 w 4164"/>
              <a:gd name="T43" fmla="*/ 1314 h 1314"/>
              <a:gd name="T44" fmla="*/ 4164 w 4164"/>
              <a:gd name="T45" fmla="*/ 13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4" h="1314">
                <a:moveTo>
                  <a:pt x="0" y="1156"/>
                </a:moveTo>
                <a:lnTo>
                  <a:pt x="768" y="1156"/>
                </a:lnTo>
                <a:lnTo>
                  <a:pt x="1612" y="1156"/>
                </a:lnTo>
                <a:lnTo>
                  <a:pt x="1637" y="1083"/>
                </a:lnTo>
                <a:lnTo>
                  <a:pt x="1628" y="902"/>
                </a:lnTo>
                <a:lnTo>
                  <a:pt x="1665" y="700"/>
                </a:lnTo>
                <a:lnTo>
                  <a:pt x="1693" y="625"/>
                </a:lnTo>
                <a:lnTo>
                  <a:pt x="1720" y="516"/>
                </a:lnTo>
                <a:lnTo>
                  <a:pt x="1683" y="403"/>
                </a:lnTo>
                <a:lnTo>
                  <a:pt x="1738" y="291"/>
                </a:lnTo>
                <a:lnTo>
                  <a:pt x="1723" y="144"/>
                </a:lnTo>
                <a:lnTo>
                  <a:pt x="1723" y="138"/>
                </a:lnTo>
                <a:lnTo>
                  <a:pt x="1717" y="132"/>
                </a:lnTo>
                <a:lnTo>
                  <a:pt x="1795" y="0"/>
                </a:lnTo>
                <a:lnTo>
                  <a:pt x="1891" y="144"/>
                </a:lnTo>
                <a:lnTo>
                  <a:pt x="1807" y="342"/>
                </a:lnTo>
                <a:lnTo>
                  <a:pt x="1815" y="337"/>
                </a:lnTo>
                <a:lnTo>
                  <a:pt x="1820" y="434"/>
                </a:lnTo>
                <a:lnTo>
                  <a:pt x="1866" y="650"/>
                </a:lnTo>
                <a:lnTo>
                  <a:pt x="1861" y="907"/>
                </a:lnTo>
                <a:lnTo>
                  <a:pt x="1922" y="1175"/>
                </a:lnTo>
                <a:lnTo>
                  <a:pt x="1900" y="1314"/>
                </a:lnTo>
                <a:lnTo>
                  <a:pt x="4164" y="1314"/>
                </a:lnTo>
              </a:path>
            </a:pathLst>
          </a:custGeom>
          <a:noFill/>
          <a:ln w="381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6" name="Freeform 136"/>
          <p:cNvSpPr>
            <a:spLocks noChangeArrowheads="1"/>
          </p:cNvSpPr>
          <p:nvPr/>
        </p:nvSpPr>
        <p:spPr bwMode="auto">
          <a:xfrm>
            <a:off x="1457325" y="3511549"/>
            <a:ext cx="3096816" cy="1588"/>
          </a:xfrm>
          <a:custGeom>
            <a:avLst/>
            <a:gdLst>
              <a:gd name="T0" fmla="*/ 0 w 1734"/>
              <a:gd name="T1" fmla="*/ 0 h 1"/>
              <a:gd name="T2" fmla="*/ 1734 w 1734"/>
              <a:gd name="T3" fmla="*/ 0 h 1"/>
            </a:gdLst>
            <a:ahLst/>
            <a:cxnLst>
              <a:cxn ang="0">
                <a:pos x="T0" y="T1"/>
              </a:cxn>
              <a:cxn ang="0">
                <a:pos x="T2" y="T3"/>
              </a:cxn>
            </a:cxnLst>
            <a:rect l="0" t="0" r="r" b="b"/>
            <a:pathLst>
              <a:path w="1734" h="1">
                <a:moveTo>
                  <a:pt x="0" y="0"/>
                </a:moveTo>
                <a:lnTo>
                  <a:pt x="1734" y="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7" name="Freeform 137"/>
          <p:cNvSpPr>
            <a:spLocks noChangeArrowheads="1"/>
          </p:cNvSpPr>
          <p:nvPr/>
        </p:nvSpPr>
        <p:spPr bwMode="auto">
          <a:xfrm>
            <a:off x="4822031" y="3692525"/>
            <a:ext cx="4107656" cy="3175"/>
          </a:xfrm>
          <a:custGeom>
            <a:avLst/>
            <a:gdLst>
              <a:gd name="T0" fmla="*/ 0 w 2300"/>
              <a:gd name="T1" fmla="*/ 0 h 2"/>
              <a:gd name="T2" fmla="*/ 2300 w 2300"/>
              <a:gd name="T3" fmla="*/ 2 h 2"/>
            </a:gdLst>
            <a:ahLst/>
            <a:cxnLst>
              <a:cxn ang="0">
                <a:pos x="T0" y="T1"/>
              </a:cxn>
              <a:cxn ang="0">
                <a:pos x="T2" y="T3"/>
              </a:cxn>
            </a:cxnLst>
            <a:rect l="0" t="0" r="r" b="b"/>
            <a:pathLst>
              <a:path w="2300" h="2">
                <a:moveTo>
                  <a:pt x="0" y="0"/>
                </a:moveTo>
                <a:lnTo>
                  <a:pt x="2300" y="2"/>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8" name="Rectangle 138"/>
          <p:cNvSpPr>
            <a:spLocks noChangeArrowheads="1"/>
          </p:cNvSpPr>
          <p:nvPr/>
        </p:nvSpPr>
        <p:spPr bwMode="auto">
          <a:xfrm>
            <a:off x="5397104" y="4575175"/>
            <a:ext cx="2935741" cy="71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Vertical differential</a:t>
            </a:r>
          </a:p>
          <a:p>
            <a:pPr eaLnBrk="0" hangingPunct="0">
              <a:lnSpc>
                <a:spcPct val="70000"/>
              </a:lnSpc>
            </a:pPr>
            <a:r>
              <a:rPr lang="en-US" altLang="en-US" sz="2400" b="1"/>
              <a:t>Movement</a:t>
            </a:r>
          </a:p>
        </p:txBody>
      </p:sp>
      <p:sp>
        <p:nvSpPr>
          <p:cNvPr id="92299" name="Rectangle 139"/>
          <p:cNvSpPr>
            <a:spLocks noChangeArrowheads="1"/>
          </p:cNvSpPr>
          <p:nvPr/>
        </p:nvSpPr>
        <p:spPr bwMode="auto">
          <a:xfrm>
            <a:off x="5314950" y="3114675"/>
            <a:ext cx="324447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Stress concentration</a:t>
            </a:r>
          </a:p>
        </p:txBody>
      </p:sp>
      <p:sp>
        <p:nvSpPr>
          <p:cNvPr id="92300" name="Rectangle 140"/>
          <p:cNvSpPr>
            <a:spLocks noChangeArrowheads="1"/>
          </p:cNvSpPr>
          <p:nvPr/>
        </p:nvSpPr>
        <p:spPr bwMode="auto">
          <a:xfrm>
            <a:off x="1925241" y="2878137"/>
            <a:ext cx="172323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Membrane</a:t>
            </a:r>
          </a:p>
        </p:txBody>
      </p:sp>
      <p:sp>
        <p:nvSpPr>
          <p:cNvPr id="92301" name="Oval 141"/>
          <p:cNvSpPr>
            <a:spLocks noChangeArrowheads="1"/>
          </p:cNvSpPr>
          <p:nvPr/>
        </p:nvSpPr>
        <p:spPr bwMode="auto">
          <a:xfrm>
            <a:off x="4530925" y="2952749"/>
            <a:ext cx="330398" cy="290513"/>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2" name="Freeform 142"/>
          <p:cNvSpPr>
            <a:spLocks/>
          </p:cNvSpPr>
          <p:nvPr/>
        </p:nvSpPr>
        <p:spPr bwMode="auto">
          <a:xfrm>
            <a:off x="1285875" y="2282825"/>
            <a:ext cx="323255" cy="2835275"/>
          </a:xfrm>
          <a:custGeom>
            <a:avLst/>
            <a:gdLst>
              <a:gd name="T0" fmla="*/ 90 w 181"/>
              <a:gd name="T1" fmla="*/ 0 h 1786"/>
              <a:gd name="T2" fmla="*/ 91 w 181"/>
              <a:gd name="T3" fmla="*/ 360 h 1786"/>
              <a:gd name="T4" fmla="*/ 0 w 181"/>
              <a:gd name="T5" fmla="*/ 360 h 1786"/>
              <a:gd name="T6" fmla="*/ 181 w 181"/>
              <a:gd name="T7" fmla="*/ 469 h 1786"/>
              <a:gd name="T8" fmla="*/ 91 w 181"/>
              <a:gd name="T9" fmla="*/ 469 h 1786"/>
              <a:gd name="T10" fmla="*/ 91 w 181"/>
              <a:gd name="T11" fmla="*/ 1334 h 1786"/>
              <a:gd name="T12" fmla="*/ 0 w 181"/>
              <a:gd name="T13" fmla="*/ 1334 h 1786"/>
              <a:gd name="T14" fmla="*/ 181 w 181"/>
              <a:gd name="T15" fmla="*/ 1442 h 1786"/>
              <a:gd name="T16" fmla="*/ 108 w 181"/>
              <a:gd name="T17" fmla="*/ 1462 h 1786"/>
              <a:gd name="T18" fmla="*/ 108 w 181"/>
              <a:gd name="T19"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786">
                <a:moveTo>
                  <a:pt x="90" y="0"/>
                </a:moveTo>
                <a:lnTo>
                  <a:pt x="91" y="360"/>
                </a:lnTo>
                <a:lnTo>
                  <a:pt x="0" y="360"/>
                </a:lnTo>
                <a:lnTo>
                  <a:pt x="181" y="469"/>
                </a:lnTo>
                <a:lnTo>
                  <a:pt x="91" y="469"/>
                </a:lnTo>
                <a:lnTo>
                  <a:pt x="91" y="1334"/>
                </a:lnTo>
                <a:lnTo>
                  <a:pt x="0" y="1334"/>
                </a:lnTo>
                <a:lnTo>
                  <a:pt x="181" y="1442"/>
                </a:lnTo>
                <a:lnTo>
                  <a:pt x="108" y="1462"/>
                </a:lnTo>
                <a:lnTo>
                  <a:pt x="108" y="1786"/>
                </a:lnTo>
              </a:path>
            </a:pathLst>
          </a:custGeom>
          <a:noFill/>
          <a:ln w="381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3" name="Oval 143"/>
          <p:cNvSpPr>
            <a:spLocks noChangeArrowheads="1"/>
          </p:cNvSpPr>
          <p:nvPr/>
        </p:nvSpPr>
        <p:spPr bwMode="auto">
          <a:xfrm>
            <a:off x="6332935" y="1219200"/>
            <a:ext cx="1153716" cy="1020763"/>
          </a:xfrm>
          <a:prstGeom prst="ellipse">
            <a:avLst/>
          </a:prstGeom>
          <a:solidFill>
            <a:schemeClr val="tx2"/>
          </a:solidFill>
          <a:ln w="12700">
            <a:solidFill>
              <a:srgbClr val="000000"/>
            </a:solidFill>
            <a:round/>
            <a:headEnd/>
            <a:tailEnd/>
          </a:ln>
          <a:effectLst/>
        </p:spPr>
        <p:txBody>
          <a:bodyPr wrap="none" anchor="ctr"/>
          <a:lstStyle/>
          <a:p>
            <a:endParaRPr lang="en-US">
              <a:solidFill>
                <a:schemeClr val="tx2"/>
              </a:solidFill>
            </a:endParaRPr>
          </a:p>
        </p:txBody>
      </p:sp>
      <p:sp>
        <p:nvSpPr>
          <p:cNvPr id="92304" name="Oval 144"/>
          <p:cNvSpPr>
            <a:spLocks noChangeArrowheads="1"/>
          </p:cNvSpPr>
          <p:nvPr/>
        </p:nvSpPr>
        <p:spPr bwMode="auto">
          <a:xfrm>
            <a:off x="6652618" y="1503363"/>
            <a:ext cx="512564" cy="446087"/>
          </a:xfrm>
          <a:prstGeom prst="ellipse">
            <a:avLst/>
          </a:prstGeom>
          <a:solidFill>
            <a:srgbClr val="FFFFC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5" name="Rectangle 145"/>
          <p:cNvSpPr>
            <a:spLocks noChangeArrowheads="1"/>
          </p:cNvSpPr>
          <p:nvPr/>
        </p:nvSpPr>
        <p:spPr bwMode="auto">
          <a:xfrm>
            <a:off x="1360885" y="5322888"/>
            <a:ext cx="224901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Subgrade Soil</a:t>
            </a:r>
          </a:p>
        </p:txBody>
      </p:sp>
      <p:sp>
        <p:nvSpPr>
          <p:cNvPr id="92306" name="Line 146"/>
          <p:cNvSpPr>
            <a:spLocks noChangeShapeType="1"/>
          </p:cNvSpPr>
          <p:nvPr/>
        </p:nvSpPr>
        <p:spPr bwMode="auto">
          <a:xfrm>
            <a:off x="4854179" y="4302124"/>
            <a:ext cx="739378" cy="0"/>
          </a:xfrm>
          <a:prstGeom prst="line">
            <a:avLst/>
          </a:prstGeom>
          <a:noFill/>
          <a:ln w="38100">
            <a:solidFill>
              <a:srgbClr val="A5002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7" name="Line 147"/>
          <p:cNvSpPr>
            <a:spLocks noChangeShapeType="1"/>
          </p:cNvSpPr>
          <p:nvPr/>
        </p:nvSpPr>
        <p:spPr bwMode="auto">
          <a:xfrm flipH="1">
            <a:off x="3739754" y="4302124"/>
            <a:ext cx="739378" cy="0"/>
          </a:xfrm>
          <a:prstGeom prst="line">
            <a:avLst/>
          </a:prstGeom>
          <a:noFill/>
          <a:ln w="38100">
            <a:solidFill>
              <a:srgbClr val="A5002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8" name="Freeform 148"/>
          <p:cNvSpPr>
            <a:spLocks/>
          </p:cNvSpPr>
          <p:nvPr/>
        </p:nvSpPr>
        <p:spPr bwMode="auto">
          <a:xfrm>
            <a:off x="8779669" y="2282825"/>
            <a:ext cx="323255" cy="3057525"/>
          </a:xfrm>
          <a:custGeom>
            <a:avLst/>
            <a:gdLst>
              <a:gd name="T0" fmla="*/ 91 w 181"/>
              <a:gd name="T1" fmla="*/ 0 h 1926"/>
              <a:gd name="T2" fmla="*/ 91 w 181"/>
              <a:gd name="T3" fmla="*/ 487 h 1926"/>
              <a:gd name="T4" fmla="*/ 0 w 181"/>
              <a:gd name="T5" fmla="*/ 487 h 1926"/>
              <a:gd name="T6" fmla="*/ 181 w 181"/>
              <a:gd name="T7" fmla="*/ 596 h 1926"/>
              <a:gd name="T8" fmla="*/ 91 w 181"/>
              <a:gd name="T9" fmla="*/ 596 h 1926"/>
              <a:gd name="T10" fmla="*/ 91 w 181"/>
              <a:gd name="T11" fmla="*/ 1470 h 1926"/>
              <a:gd name="T12" fmla="*/ 0 w 181"/>
              <a:gd name="T13" fmla="*/ 1470 h 1926"/>
              <a:gd name="T14" fmla="*/ 181 w 181"/>
              <a:gd name="T15" fmla="*/ 1580 h 1926"/>
              <a:gd name="T16" fmla="*/ 91 w 181"/>
              <a:gd name="T17" fmla="*/ 1580 h 1926"/>
              <a:gd name="T18" fmla="*/ 88 w 181"/>
              <a:gd name="T19" fmla="*/ 1926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926">
                <a:moveTo>
                  <a:pt x="91" y="0"/>
                </a:moveTo>
                <a:lnTo>
                  <a:pt x="91" y="487"/>
                </a:lnTo>
                <a:lnTo>
                  <a:pt x="0" y="487"/>
                </a:lnTo>
                <a:lnTo>
                  <a:pt x="181" y="596"/>
                </a:lnTo>
                <a:lnTo>
                  <a:pt x="91" y="596"/>
                </a:lnTo>
                <a:lnTo>
                  <a:pt x="91" y="1470"/>
                </a:lnTo>
                <a:lnTo>
                  <a:pt x="0" y="1470"/>
                </a:lnTo>
                <a:lnTo>
                  <a:pt x="181" y="1580"/>
                </a:lnTo>
                <a:lnTo>
                  <a:pt x="91" y="1580"/>
                </a:lnTo>
                <a:lnTo>
                  <a:pt x="88" y="1926"/>
                </a:lnTo>
              </a:path>
            </a:pathLst>
          </a:custGeom>
          <a:noFill/>
          <a:ln w="381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9" name="Line 149"/>
          <p:cNvSpPr>
            <a:spLocks noChangeShapeType="1"/>
          </p:cNvSpPr>
          <p:nvPr/>
        </p:nvSpPr>
        <p:spPr bwMode="auto">
          <a:xfrm flipV="1">
            <a:off x="1450181" y="2819399"/>
            <a:ext cx="7508081" cy="63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0" name="Line 150"/>
          <p:cNvSpPr>
            <a:spLocks noChangeShapeType="1"/>
          </p:cNvSpPr>
          <p:nvPr/>
        </p:nvSpPr>
        <p:spPr bwMode="auto">
          <a:xfrm flipH="1" flipV="1">
            <a:off x="4929187" y="3117849"/>
            <a:ext cx="692944" cy="0"/>
          </a:xfrm>
          <a:prstGeom prst="line">
            <a:avLst/>
          </a:prstGeom>
          <a:noFill/>
          <a:ln w="38100">
            <a:solidFill>
              <a:srgbClr val="A5002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1" name="Line 151"/>
          <p:cNvSpPr>
            <a:spLocks noChangeShapeType="1"/>
          </p:cNvSpPr>
          <p:nvPr/>
        </p:nvSpPr>
        <p:spPr bwMode="auto">
          <a:xfrm rot="5400000">
            <a:off x="4766668" y="4968875"/>
            <a:ext cx="657225" cy="0"/>
          </a:xfrm>
          <a:prstGeom prst="line">
            <a:avLst/>
          </a:prstGeom>
          <a:noFill/>
          <a:ln w="38100">
            <a:solidFill>
              <a:srgbClr val="A5002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2" name="Rectangle 152"/>
          <p:cNvSpPr>
            <a:spLocks noChangeArrowheads="1"/>
          </p:cNvSpPr>
          <p:nvPr/>
        </p:nvSpPr>
        <p:spPr bwMode="auto">
          <a:xfrm>
            <a:off x="5568554" y="4102100"/>
            <a:ext cx="2965556"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Horizontal opening</a:t>
            </a:r>
          </a:p>
        </p:txBody>
      </p:sp>
      <p:sp>
        <p:nvSpPr>
          <p:cNvPr id="92313" name="Rectangle 153"/>
          <p:cNvSpPr>
            <a:spLocks noChangeArrowheads="1"/>
          </p:cNvSpPr>
          <p:nvPr/>
        </p:nvSpPr>
        <p:spPr bwMode="auto">
          <a:xfrm>
            <a:off x="1807370" y="2354263"/>
            <a:ext cx="131286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Overlay</a:t>
            </a:r>
          </a:p>
        </p:txBody>
      </p:sp>
      <p:sp>
        <p:nvSpPr>
          <p:cNvPr id="92314" name="Line 154"/>
          <p:cNvSpPr>
            <a:spLocks noChangeShapeType="1"/>
          </p:cNvSpPr>
          <p:nvPr/>
        </p:nvSpPr>
        <p:spPr bwMode="auto">
          <a:xfrm rot="-5400000">
            <a:off x="4063008" y="2787650"/>
            <a:ext cx="657225" cy="0"/>
          </a:xfrm>
          <a:prstGeom prst="line">
            <a:avLst/>
          </a:prstGeom>
          <a:noFill/>
          <a:ln w="38100">
            <a:solidFill>
              <a:srgbClr val="A5002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78782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0867" name="Group 3"/>
          <p:cNvGrpSpPr>
            <a:grpSpLocks/>
          </p:cNvGrpSpPr>
          <p:nvPr/>
        </p:nvGrpSpPr>
        <p:grpSpPr bwMode="auto">
          <a:xfrm>
            <a:off x="898327" y="2846390"/>
            <a:ext cx="3443288" cy="1323975"/>
            <a:chOff x="612" y="2343"/>
            <a:chExt cx="2101" cy="909"/>
          </a:xfrm>
        </p:grpSpPr>
        <p:sp>
          <p:nvSpPr>
            <p:cNvPr id="1060868" name="Oval 4"/>
            <p:cNvSpPr>
              <a:spLocks noChangeArrowheads="1"/>
            </p:cNvSpPr>
            <p:nvPr/>
          </p:nvSpPr>
          <p:spPr bwMode="auto">
            <a:xfrm>
              <a:off x="2061" y="2969"/>
              <a:ext cx="601" cy="283"/>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69" name="Freeform 5"/>
            <p:cNvSpPr>
              <a:spLocks/>
            </p:cNvSpPr>
            <p:nvPr/>
          </p:nvSpPr>
          <p:spPr bwMode="auto">
            <a:xfrm>
              <a:off x="1196" y="2356"/>
              <a:ext cx="525" cy="223"/>
            </a:xfrm>
            <a:custGeom>
              <a:avLst/>
              <a:gdLst>
                <a:gd name="T0" fmla="*/ 407 w 525"/>
                <a:gd name="T1" fmla="*/ 0 h 223"/>
                <a:gd name="T2" fmla="*/ 207 w 525"/>
                <a:gd name="T3" fmla="*/ 18 h 223"/>
                <a:gd name="T4" fmla="*/ 35 w 525"/>
                <a:gd name="T5" fmla="*/ 87 h 223"/>
                <a:gd name="T6" fmla="*/ 0 w 525"/>
                <a:gd name="T7" fmla="*/ 170 h 223"/>
                <a:gd name="T8" fmla="*/ 108 w 525"/>
                <a:gd name="T9" fmla="*/ 222 h 223"/>
                <a:gd name="T10" fmla="*/ 310 w 525"/>
                <a:gd name="T11" fmla="*/ 207 h 223"/>
                <a:gd name="T12" fmla="*/ 490 w 525"/>
                <a:gd name="T13" fmla="*/ 135 h 223"/>
                <a:gd name="T14" fmla="*/ 524 w 525"/>
                <a:gd name="T15" fmla="*/ 51 h 223"/>
                <a:gd name="T16" fmla="*/ 407 w 525"/>
                <a:gd name="T17" fmla="*/ 0 h 223"/>
                <a:gd name="T18" fmla="*/ 407 w 525"/>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 h="223">
                  <a:moveTo>
                    <a:pt x="407" y="0"/>
                  </a:moveTo>
                  <a:lnTo>
                    <a:pt x="207" y="18"/>
                  </a:lnTo>
                  <a:lnTo>
                    <a:pt x="35" y="87"/>
                  </a:lnTo>
                  <a:lnTo>
                    <a:pt x="0" y="170"/>
                  </a:lnTo>
                  <a:lnTo>
                    <a:pt x="108" y="222"/>
                  </a:lnTo>
                  <a:lnTo>
                    <a:pt x="310" y="207"/>
                  </a:lnTo>
                  <a:lnTo>
                    <a:pt x="490" y="135"/>
                  </a:lnTo>
                  <a:lnTo>
                    <a:pt x="524" y="51"/>
                  </a:lnTo>
                  <a:lnTo>
                    <a:pt x="407" y="0"/>
                  </a:lnTo>
                  <a:lnTo>
                    <a:pt x="407"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70" name="Oval 6"/>
            <p:cNvSpPr>
              <a:spLocks noChangeArrowheads="1"/>
            </p:cNvSpPr>
            <p:nvPr/>
          </p:nvSpPr>
          <p:spPr bwMode="auto">
            <a:xfrm>
              <a:off x="668" y="2343"/>
              <a:ext cx="300" cy="15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1" name="Oval 7"/>
            <p:cNvSpPr>
              <a:spLocks noChangeArrowheads="1"/>
            </p:cNvSpPr>
            <p:nvPr/>
          </p:nvSpPr>
          <p:spPr bwMode="auto">
            <a:xfrm>
              <a:off x="988" y="2379"/>
              <a:ext cx="212" cy="19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2" name="Oval 8"/>
            <p:cNvSpPr>
              <a:spLocks noChangeArrowheads="1"/>
            </p:cNvSpPr>
            <p:nvPr/>
          </p:nvSpPr>
          <p:spPr bwMode="auto">
            <a:xfrm>
              <a:off x="1188" y="2791"/>
              <a:ext cx="360" cy="233"/>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3" name="Oval 9"/>
            <p:cNvSpPr>
              <a:spLocks noChangeArrowheads="1"/>
            </p:cNvSpPr>
            <p:nvPr/>
          </p:nvSpPr>
          <p:spPr bwMode="auto">
            <a:xfrm>
              <a:off x="1200" y="3032"/>
              <a:ext cx="649" cy="22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4" name="Oval 10"/>
            <p:cNvSpPr>
              <a:spLocks noChangeArrowheads="1"/>
            </p:cNvSpPr>
            <p:nvPr/>
          </p:nvSpPr>
          <p:spPr bwMode="auto">
            <a:xfrm>
              <a:off x="1837" y="2988"/>
              <a:ext cx="256" cy="264"/>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5" name="Freeform 11"/>
            <p:cNvSpPr>
              <a:spLocks/>
            </p:cNvSpPr>
            <p:nvPr/>
          </p:nvSpPr>
          <p:spPr bwMode="auto">
            <a:xfrm>
              <a:off x="1524" y="2666"/>
              <a:ext cx="511" cy="338"/>
            </a:xfrm>
            <a:custGeom>
              <a:avLst/>
              <a:gdLst>
                <a:gd name="T0" fmla="*/ 14 w 511"/>
                <a:gd name="T1" fmla="*/ 59 h 338"/>
                <a:gd name="T2" fmla="*/ 0 w 511"/>
                <a:gd name="T3" fmla="*/ 116 h 338"/>
                <a:gd name="T4" fmla="*/ 22 w 511"/>
                <a:gd name="T5" fmla="*/ 185 h 338"/>
                <a:gd name="T6" fmla="*/ 162 w 511"/>
                <a:gd name="T7" fmla="*/ 303 h 338"/>
                <a:gd name="T8" fmla="*/ 253 w 511"/>
                <a:gd name="T9" fmla="*/ 331 h 338"/>
                <a:gd name="T10" fmla="*/ 352 w 511"/>
                <a:gd name="T11" fmla="*/ 337 h 338"/>
                <a:gd name="T12" fmla="*/ 497 w 511"/>
                <a:gd name="T13" fmla="*/ 275 h 338"/>
                <a:gd name="T14" fmla="*/ 510 w 511"/>
                <a:gd name="T15" fmla="*/ 221 h 338"/>
                <a:gd name="T16" fmla="*/ 484 w 511"/>
                <a:gd name="T17" fmla="*/ 151 h 338"/>
                <a:gd name="T18" fmla="*/ 349 w 511"/>
                <a:gd name="T19" fmla="*/ 32 h 338"/>
                <a:gd name="T20" fmla="*/ 253 w 511"/>
                <a:gd name="T21" fmla="*/ 5 h 338"/>
                <a:gd name="T22" fmla="*/ 154 w 511"/>
                <a:gd name="T23" fmla="*/ 0 h 338"/>
                <a:gd name="T24" fmla="*/ 14 w 511"/>
                <a:gd name="T25" fmla="*/ 59 h 338"/>
                <a:gd name="T26" fmla="*/ 14 w 511"/>
                <a:gd name="T27" fmla="*/ 5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1" h="338">
                  <a:moveTo>
                    <a:pt x="14" y="59"/>
                  </a:moveTo>
                  <a:lnTo>
                    <a:pt x="0" y="116"/>
                  </a:lnTo>
                  <a:lnTo>
                    <a:pt x="22" y="185"/>
                  </a:lnTo>
                  <a:lnTo>
                    <a:pt x="162" y="303"/>
                  </a:lnTo>
                  <a:lnTo>
                    <a:pt x="253" y="331"/>
                  </a:lnTo>
                  <a:lnTo>
                    <a:pt x="352" y="337"/>
                  </a:lnTo>
                  <a:lnTo>
                    <a:pt x="497" y="275"/>
                  </a:lnTo>
                  <a:lnTo>
                    <a:pt x="510" y="221"/>
                  </a:lnTo>
                  <a:lnTo>
                    <a:pt x="484" y="151"/>
                  </a:lnTo>
                  <a:lnTo>
                    <a:pt x="349" y="32"/>
                  </a:lnTo>
                  <a:lnTo>
                    <a:pt x="253" y="5"/>
                  </a:lnTo>
                  <a:lnTo>
                    <a:pt x="154" y="0"/>
                  </a:lnTo>
                  <a:lnTo>
                    <a:pt x="14" y="59"/>
                  </a:lnTo>
                  <a:lnTo>
                    <a:pt x="14" y="59"/>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76" name="Freeform 12"/>
            <p:cNvSpPr>
              <a:spLocks/>
            </p:cNvSpPr>
            <p:nvPr/>
          </p:nvSpPr>
          <p:spPr bwMode="auto">
            <a:xfrm>
              <a:off x="1984" y="2671"/>
              <a:ext cx="508" cy="271"/>
            </a:xfrm>
            <a:custGeom>
              <a:avLst/>
              <a:gdLst>
                <a:gd name="T0" fmla="*/ 15 w 508"/>
                <a:gd name="T1" fmla="*/ 47 h 271"/>
                <a:gd name="T2" fmla="*/ 0 w 508"/>
                <a:gd name="T3" fmla="*/ 93 h 271"/>
                <a:gd name="T4" fmla="*/ 25 w 508"/>
                <a:gd name="T5" fmla="*/ 146 h 271"/>
                <a:gd name="T6" fmla="*/ 160 w 508"/>
                <a:gd name="T7" fmla="*/ 243 h 271"/>
                <a:gd name="T8" fmla="*/ 257 w 508"/>
                <a:gd name="T9" fmla="*/ 266 h 271"/>
                <a:gd name="T10" fmla="*/ 353 w 508"/>
                <a:gd name="T11" fmla="*/ 270 h 271"/>
                <a:gd name="T12" fmla="*/ 491 w 508"/>
                <a:gd name="T13" fmla="*/ 220 h 271"/>
                <a:gd name="T14" fmla="*/ 507 w 508"/>
                <a:gd name="T15" fmla="*/ 176 h 271"/>
                <a:gd name="T16" fmla="*/ 484 w 508"/>
                <a:gd name="T17" fmla="*/ 120 h 271"/>
                <a:gd name="T18" fmla="*/ 346 w 508"/>
                <a:gd name="T19" fmla="*/ 26 h 271"/>
                <a:gd name="T20" fmla="*/ 252 w 508"/>
                <a:gd name="T21" fmla="*/ 3 h 271"/>
                <a:gd name="T22" fmla="*/ 152 w 508"/>
                <a:gd name="T23" fmla="*/ 0 h 271"/>
                <a:gd name="T24" fmla="*/ 15 w 508"/>
                <a:gd name="T25" fmla="*/ 47 h 271"/>
                <a:gd name="T26" fmla="*/ 15 w 508"/>
                <a:gd name="T27" fmla="*/ 4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271">
                  <a:moveTo>
                    <a:pt x="15" y="47"/>
                  </a:moveTo>
                  <a:lnTo>
                    <a:pt x="0" y="93"/>
                  </a:lnTo>
                  <a:lnTo>
                    <a:pt x="25" y="146"/>
                  </a:lnTo>
                  <a:lnTo>
                    <a:pt x="160" y="243"/>
                  </a:lnTo>
                  <a:lnTo>
                    <a:pt x="257" y="266"/>
                  </a:lnTo>
                  <a:lnTo>
                    <a:pt x="353" y="270"/>
                  </a:lnTo>
                  <a:lnTo>
                    <a:pt x="491" y="220"/>
                  </a:lnTo>
                  <a:lnTo>
                    <a:pt x="507" y="176"/>
                  </a:lnTo>
                  <a:lnTo>
                    <a:pt x="484" y="120"/>
                  </a:lnTo>
                  <a:lnTo>
                    <a:pt x="346" y="26"/>
                  </a:lnTo>
                  <a:lnTo>
                    <a:pt x="252" y="3"/>
                  </a:lnTo>
                  <a:lnTo>
                    <a:pt x="152" y="0"/>
                  </a:lnTo>
                  <a:lnTo>
                    <a:pt x="15" y="47"/>
                  </a:lnTo>
                  <a:lnTo>
                    <a:pt x="15" y="47"/>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77" name="Oval 13"/>
            <p:cNvSpPr>
              <a:spLocks noChangeArrowheads="1"/>
            </p:cNvSpPr>
            <p:nvPr/>
          </p:nvSpPr>
          <p:spPr bwMode="auto">
            <a:xfrm>
              <a:off x="1629" y="2430"/>
              <a:ext cx="443" cy="22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8" name="Oval 14"/>
            <p:cNvSpPr>
              <a:spLocks noChangeArrowheads="1"/>
            </p:cNvSpPr>
            <p:nvPr/>
          </p:nvSpPr>
          <p:spPr bwMode="auto">
            <a:xfrm>
              <a:off x="782" y="2850"/>
              <a:ext cx="418" cy="39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9" name="Freeform 15"/>
            <p:cNvSpPr>
              <a:spLocks/>
            </p:cNvSpPr>
            <p:nvPr/>
          </p:nvSpPr>
          <p:spPr bwMode="auto">
            <a:xfrm>
              <a:off x="2030" y="2384"/>
              <a:ext cx="683" cy="263"/>
            </a:xfrm>
            <a:custGeom>
              <a:avLst/>
              <a:gdLst>
                <a:gd name="T0" fmla="*/ 152 w 683"/>
                <a:gd name="T1" fmla="*/ 0 h 263"/>
                <a:gd name="T2" fmla="*/ 411 w 683"/>
                <a:gd name="T3" fmla="*/ 22 h 263"/>
                <a:gd name="T4" fmla="*/ 638 w 683"/>
                <a:gd name="T5" fmla="*/ 104 h 263"/>
                <a:gd name="T6" fmla="*/ 682 w 683"/>
                <a:gd name="T7" fmla="*/ 200 h 263"/>
                <a:gd name="T8" fmla="*/ 537 w 683"/>
                <a:gd name="T9" fmla="*/ 262 h 263"/>
                <a:gd name="T10" fmla="*/ 279 w 683"/>
                <a:gd name="T11" fmla="*/ 242 h 263"/>
                <a:gd name="T12" fmla="*/ 44 w 683"/>
                <a:gd name="T13" fmla="*/ 159 h 263"/>
                <a:gd name="T14" fmla="*/ 0 w 683"/>
                <a:gd name="T15" fmla="*/ 61 h 263"/>
                <a:gd name="T16" fmla="*/ 152 w 683"/>
                <a:gd name="T17" fmla="*/ 0 h 263"/>
                <a:gd name="T18" fmla="*/ 152 w 683"/>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263">
                  <a:moveTo>
                    <a:pt x="152" y="0"/>
                  </a:moveTo>
                  <a:lnTo>
                    <a:pt x="411" y="22"/>
                  </a:lnTo>
                  <a:lnTo>
                    <a:pt x="638" y="104"/>
                  </a:lnTo>
                  <a:lnTo>
                    <a:pt x="682" y="200"/>
                  </a:lnTo>
                  <a:lnTo>
                    <a:pt x="537" y="262"/>
                  </a:lnTo>
                  <a:lnTo>
                    <a:pt x="279" y="242"/>
                  </a:lnTo>
                  <a:lnTo>
                    <a:pt x="44" y="159"/>
                  </a:lnTo>
                  <a:lnTo>
                    <a:pt x="0" y="61"/>
                  </a:lnTo>
                  <a:lnTo>
                    <a:pt x="152" y="0"/>
                  </a:lnTo>
                  <a:lnTo>
                    <a:pt x="152"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0" name="Freeform 16"/>
            <p:cNvSpPr>
              <a:spLocks/>
            </p:cNvSpPr>
            <p:nvPr/>
          </p:nvSpPr>
          <p:spPr bwMode="auto">
            <a:xfrm>
              <a:off x="916" y="2571"/>
              <a:ext cx="564" cy="259"/>
            </a:xfrm>
            <a:custGeom>
              <a:avLst/>
              <a:gdLst>
                <a:gd name="T0" fmla="*/ 546 w 564"/>
                <a:gd name="T1" fmla="*/ 46 h 259"/>
                <a:gd name="T2" fmla="*/ 563 w 564"/>
                <a:gd name="T3" fmla="*/ 88 h 259"/>
                <a:gd name="T4" fmla="*/ 539 w 564"/>
                <a:gd name="T5" fmla="*/ 141 h 259"/>
                <a:gd name="T6" fmla="*/ 385 w 564"/>
                <a:gd name="T7" fmla="*/ 232 h 259"/>
                <a:gd name="T8" fmla="*/ 284 w 564"/>
                <a:gd name="T9" fmla="*/ 254 h 259"/>
                <a:gd name="T10" fmla="*/ 174 w 564"/>
                <a:gd name="T11" fmla="*/ 258 h 259"/>
                <a:gd name="T12" fmla="*/ 16 w 564"/>
                <a:gd name="T13" fmla="*/ 212 h 259"/>
                <a:gd name="T14" fmla="*/ 0 w 564"/>
                <a:gd name="T15" fmla="*/ 168 h 259"/>
                <a:gd name="T16" fmla="*/ 27 w 564"/>
                <a:gd name="T17" fmla="*/ 115 h 259"/>
                <a:gd name="T18" fmla="*/ 177 w 564"/>
                <a:gd name="T19" fmla="*/ 25 h 259"/>
                <a:gd name="T20" fmla="*/ 284 w 564"/>
                <a:gd name="T21" fmla="*/ 4 h 259"/>
                <a:gd name="T22" fmla="*/ 392 w 564"/>
                <a:gd name="T23" fmla="*/ 0 h 259"/>
                <a:gd name="T24" fmla="*/ 546 w 564"/>
                <a:gd name="T25" fmla="*/ 46 h 259"/>
                <a:gd name="T26" fmla="*/ 546 w 564"/>
                <a:gd name="T27" fmla="*/ 4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4" h="259">
                  <a:moveTo>
                    <a:pt x="546" y="46"/>
                  </a:moveTo>
                  <a:lnTo>
                    <a:pt x="563" y="88"/>
                  </a:lnTo>
                  <a:lnTo>
                    <a:pt x="539" y="141"/>
                  </a:lnTo>
                  <a:lnTo>
                    <a:pt x="385" y="232"/>
                  </a:lnTo>
                  <a:lnTo>
                    <a:pt x="284" y="254"/>
                  </a:lnTo>
                  <a:lnTo>
                    <a:pt x="174" y="258"/>
                  </a:lnTo>
                  <a:lnTo>
                    <a:pt x="16" y="212"/>
                  </a:lnTo>
                  <a:lnTo>
                    <a:pt x="0" y="168"/>
                  </a:lnTo>
                  <a:lnTo>
                    <a:pt x="27" y="115"/>
                  </a:lnTo>
                  <a:lnTo>
                    <a:pt x="177" y="25"/>
                  </a:lnTo>
                  <a:lnTo>
                    <a:pt x="284" y="4"/>
                  </a:lnTo>
                  <a:lnTo>
                    <a:pt x="392" y="0"/>
                  </a:lnTo>
                  <a:lnTo>
                    <a:pt x="546" y="46"/>
                  </a:lnTo>
                  <a:lnTo>
                    <a:pt x="546" y="46"/>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1" name="Oval 17"/>
            <p:cNvSpPr>
              <a:spLocks noChangeArrowheads="1"/>
            </p:cNvSpPr>
            <p:nvPr/>
          </p:nvSpPr>
          <p:spPr bwMode="auto">
            <a:xfrm>
              <a:off x="638" y="3050"/>
              <a:ext cx="213" cy="196"/>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2" name="Freeform 18"/>
            <p:cNvSpPr>
              <a:spLocks/>
            </p:cNvSpPr>
            <p:nvPr/>
          </p:nvSpPr>
          <p:spPr bwMode="auto">
            <a:xfrm>
              <a:off x="612" y="2547"/>
              <a:ext cx="259" cy="483"/>
            </a:xfrm>
            <a:custGeom>
              <a:avLst/>
              <a:gdLst>
                <a:gd name="T0" fmla="*/ 0 w 259"/>
                <a:gd name="T1" fmla="*/ 450 h 483"/>
                <a:gd name="T2" fmla="*/ 27 w 259"/>
                <a:gd name="T3" fmla="*/ 482 h 483"/>
                <a:gd name="T4" fmla="*/ 70 w 259"/>
                <a:gd name="T5" fmla="*/ 475 h 483"/>
                <a:gd name="T6" fmla="*/ 172 w 259"/>
                <a:gd name="T7" fmla="*/ 373 h 483"/>
                <a:gd name="T8" fmla="*/ 216 w 259"/>
                <a:gd name="T9" fmla="*/ 284 h 483"/>
                <a:gd name="T10" fmla="*/ 250 w 259"/>
                <a:gd name="T11" fmla="*/ 187 h 483"/>
                <a:gd name="T12" fmla="*/ 258 w 259"/>
                <a:gd name="T13" fmla="*/ 31 h 483"/>
                <a:gd name="T14" fmla="*/ 233 w 259"/>
                <a:gd name="T15" fmla="*/ 0 h 483"/>
                <a:gd name="T16" fmla="*/ 191 w 259"/>
                <a:gd name="T17" fmla="*/ 1 h 483"/>
                <a:gd name="T18" fmla="*/ 87 w 259"/>
                <a:gd name="T19" fmla="*/ 108 h 483"/>
                <a:gd name="T20" fmla="*/ 44 w 259"/>
                <a:gd name="T21" fmla="*/ 196 h 483"/>
                <a:gd name="T22" fmla="*/ 12 w 259"/>
                <a:gd name="T23" fmla="*/ 295 h 483"/>
                <a:gd name="T24" fmla="*/ 0 w 259"/>
                <a:gd name="T25" fmla="*/ 450 h 483"/>
                <a:gd name="T26" fmla="*/ 0 w 259"/>
                <a:gd name="T27" fmla="*/ 45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483">
                  <a:moveTo>
                    <a:pt x="0" y="450"/>
                  </a:moveTo>
                  <a:lnTo>
                    <a:pt x="27" y="482"/>
                  </a:lnTo>
                  <a:lnTo>
                    <a:pt x="70" y="475"/>
                  </a:lnTo>
                  <a:lnTo>
                    <a:pt x="172" y="373"/>
                  </a:lnTo>
                  <a:lnTo>
                    <a:pt x="216" y="284"/>
                  </a:lnTo>
                  <a:lnTo>
                    <a:pt x="250" y="187"/>
                  </a:lnTo>
                  <a:lnTo>
                    <a:pt x="258" y="31"/>
                  </a:lnTo>
                  <a:lnTo>
                    <a:pt x="233" y="0"/>
                  </a:lnTo>
                  <a:lnTo>
                    <a:pt x="191" y="1"/>
                  </a:lnTo>
                  <a:lnTo>
                    <a:pt x="87" y="108"/>
                  </a:lnTo>
                  <a:lnTo>
                    <a:pt x="44" y="196"/>
                  </a:lnTo>
                  <a:lnTo>
                    <a:pt x="12" y="295"/>
                  </a:lnTo>
                  <a:lnTo>
                    <a:pt x="0" y="450"/>
                  </a:lnTo>
                  <a:lnTo>
                    <a:pt x="0" y="45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0883" name="Freeform 19"/>
          <p:cNvSpPr>
            <a:spLocks/>
          </p:cNvSpPr>
          <p:nvPr/>
        </p:nvSpPr>
        <p:spPr bwMode="auto">
          <a:xfrm>
            <a:off x="8618934" y="2940053"/>
            <a:ext cx="716162" cy="327025"/>
          </a:xfrm>
          <a:custGeom>
            <a:avLst/>
            <a:gdLst>
              <a:gd name="T0" fmla="*/ 338 w 437"/>
              <a:gd name="T1" fmla="*/ 0 h 225"/>
              <a:gd name="T2" fmla="*/ 172 w 437"/>
              <a:gd name="T3" fmla="*/ 18 h 225"/>
              <a:gd name="T4" fmla="*/ 28 w 437"/>
              <a:gd name="T5" fmla="*/ 89 h 225"/>
              <a:gd name="T6" fmla="*/ 0 w 437"/>
              <a:gd name="T7" fmla="*/ 171 h 225"/>
              <a:gd name="T8" fmla="*/ 90 w 437"/>
              <a:gd name="T9" fmla="*/ 224 h 225"/>
              <a:gd name="T10" fmla="*/ 256 w 437"/>
              <a:gd name="T11" fmla="*/ 207 h 225"/>
              <a:gd name="T12" fmla="*/ 406 w 437"/>
              <a:gd name="T13" fmla="*/ 136 h 225"/>
              <a:gd name="T14" fmla="*/ 436 w 437"/>
              <a:gd name="T15" fmla="*/ 52 h 225"/>
              <a:gd name="T16" fmla="*/ 338 w 437"/>
              <a:gd name="T17" fmla="*/ 0 h 225"/>
              <a:gd name="T18" fmla="*/ 338 w 437"/>
              <a:gd name="T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225">
                <a:moveTo>
                  <a:pt x="338" y="0"/>
                </a:moveTo>
                <a:lnTo>
                  <a:pt x="172" y="18"/>
                </a:lnTo>
                <a:lnTo>
                  <a:pt x="28" y="89"/>
                </a:lnTo>
                <a:lnTo>
                  <a:pt x="0" y="171"/>
                </a:lnTo>
                <a:lnTo>
                  <a:pt x="90" y="224"/>
                </a:lnTo>
                <a:lnTo>
                  <a:pt x="256" y="207"/>
                </a:lnTo>
                <a:lnTo>
                  <a:pt x="406" y="136"/>
                </a:lnTo>
                <a:lnTo>
                  <a:pt x="436" y="52"/>
                </a:lnTo>
                <a:lnTo>
                  <a:pt x="338" y="0"/>
                </a:lnTo>
                <a:lnTo>
                  <a:pt x="338"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4" name="Oval 20"/>
          <p:cNvSpPr>
            <a:spLocks noChangeArrowheads="1"/>
          </p:cNvSpPr>
          <p:nvPr/>
        </p:nvSpPr>
        <p:spPr bwMode="auto">
          <a:xfrm>
            <a:off x="7772400" y="2940050"/>
            <a:ext cx="816174" cy="38735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5" name="Oval 21"/>
          <p:cNvSpPr>
            <a:spLocks noChangeArrowheads="1"/>
          </p:cNvSpPr>
          <p:nvPr/>
        </p:nvSpPr>
        <p:spPr bwMode="auto">
          <a:xfrm>
            <a:off x="8681444" y="3654428"/>
            <a:ext cx="701873" cy="2571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6" name="Freeform 22"/>
          <p:cNvSpPr>
            <a:spLocks/>
          </p:cNvSpPr>
          <p:nvPr/>
        </p:nvSpPr>
        <p:spPr bwMode="auto">
          <a:xfrm>
            <a:off x="8217101" y="3275016"/>
            <a:ext cx="1173360" cy="377825"/>
          </a:xfrm>
          <a:custGeom>
            <a:avLst/>
            <a:gdLst>
              <a:gd name="T0" fmla="*/ 694 w 716"/>
              <a:gd name="T1" fmla="*/ 45 h 259"/>
              <a:gd name="T2" fmla="*/ 715 w 716"/>
              <a:gd name="T3" fmla="*/ 88 h 259"/>
              <a:gd name="T4" fmla="*/ 686 w 716"/>
              <a:gd name="T5" fmla="*/ 141 h 259"/>
              <a:gd name="T6" fmla="*/ 490 w 716"/>
              <a:gd name="T7" fmla="*/ 232 h 259"/>
              <a:gd name="T8" fmla="*/ 361 w 716"/>
              <a:gd name="T9" fmla="*/ 254 h 259"/>
              <a:gd name="T10" fmla="*/ 221 w 716"/>
              <a:gd name="T11" fmla="*/ 258 h 259"/>
              <a:gd name="T12" fmla="*/ 21 w 716"/>
              <a:gd name="T13" fmla="*/ 211 h 259"/>
              <a:gd name="T14" fmla="*/ 0 w 716"/>
              <a:gd name="T15" fmla="*/ 169 h 259"/>
              <a:gd name="T16" fmla="*/ 36 w 716"/>
              <a:gd name="T17" fmla="*/ 114 h 259"/>
              <a:gd name="T18" fmla="*/ 225 w 716"/>
              <a:gd name="T19" fmla="*/ 25 h 259"/>
              <a:gd name="T20" fmla="*/ 361 w 716"/>
              <a:gd name="T21" fmla="*/ 4 h 259"/>
              <a:gd name="T22" fmla="*/ 499 w 716"/>
              <a:gd name="T23" fmla="*/ 0 h 259"/>
              <a:gd name="T24" fmla="*/ 694 w 716"/>
              <a:gd name="T25" fmla="*/ 45 h 259"/>
              <a:gd name="T26" fmla="*/ 694 w 716"/>
              <a:gd name="T27" fmla="*/ 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59">
                <a:moveTo>
                  <a:pt x="694" y="45"/>
                </a:moveTo>
                <a:lnTo>
                  <a:pt x="715" y="88"/>
                </a:lnTo>
                <a:lnTo>
                  <a:pt x="686" y="141"/>
                </a:lnTo>
                <a:lnTo>
                  <a:pt x="490" y="232"/>
                </a:lnTo>
                <a:lnTo>
                  <a:pt x="361" y="254"/>
                </a:lnTo>
                <a:lnTo>
                  <a:pt x="221" y="258"/>
                </a:lnTo>
                <a:lnTo>
                  <a:pt x="21" y="211"/>
                </a:lnTo>
                <a:lnTo>
                  <a:pt x="0" y="169"/>
                </a:lnTo>
                <a:lnTo>
                  <a:pt x="36" y="114"/>
                </a:lnTo>
                <a:lnTo>
                  <a:pt x="225" y="25"/>
                </a:lnTo>
                <a:lnTo>
                  <a:pt x="361" y="4"/>
                </a:lnTo>
                <a:lnTo>
                  <a:pt x="499" y="0"/>
                </a:lnTo>
                <a:lnTo>
                  <a:pt x="694" y="45"/>
                </a:lnTo>
                <a:lnTo>
                  <a:pt x="694" y="45"/>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7" name="Freeform 23"/>
          <p:cNvSpPr>
            <a:spLocks/>
          </p:cNvSpPr>
          <p:nvPr/>
        </p:nvSpPr>
        <p:spPr bwMode="auto">
          <a:xfrm>
            <a:off x="7425930" y="3311528"/>
            <a:ext cx="767953" cy="523875"/>
          </a:xfrm>
          <a:custGeom>
            <a:avLst/>
            <a:gdLst>
              <a:gd name="T0" fmla="*/ 0 w 469"/>
              <a:gd name="T1" fmla="*/ 334 h 360"/>
              <a:gd name="T2" fmla="*/ 46 w 469"/>
              <a:gd name="T3" fmla="*/ 359 h 360"/>
              <a:gd name="T4" fmla="*/ 125 w 469"/>
              <a:gd name="T5" fmla="*/ 351 h 360"/>
              <a:gd name="T6" fmla="*/ 312 w 469"/>
              <a:gd name="T7" fmla="*/ 275 h 360"/>
              <a:gd name="T8" fmla="*/ 392 w 469"/>
              <a:gd name="T9" fmla="*/ 210 h 360"/>
              <a:gd name="T10" fmla="*/ 452 w 469"/>
              <a:gd name="T11" fmla="*/ 138 h 360"/>
              <a:gd name="T12" fmla="*/ 468 w 469"/>
              <a:gd name="T13" fmla="*/ 22 h 360"/>
              <a:gd name="T14" fmla="*/ 421 w 469"/>
              <a:gd name="T15" fmla="*/ 0 h 360"/>
              <a:gd name="T16" fmla="*/ 344 w 469"/>
              <a:gd name="T17" fmla="*/ 2 h 360"/>
              <a:gd name="T18" fmla="*/ 156 w 469"/>
              <a:gd name="T19" fmla="*/ 81 h 360"/>
              <a:gd name="T20" fmla="*/ 77 w 469"/>
              <a:gd name="T21" fmla="*/ 145 h 360"/>
              <a:gd name="T22" fmla="*/ 18 w 469"/>
              <a:gd name="T23" fmla="*/ 219 h 360"/>
              <a:gd name="T24" fmla="*/ 0 w 469"/>
              <a:gd name="T25" fmla="*/ 334 h 360"/>
              <a:gd name="T26" fmla="*/ 0 w 469"/>
              <a:gd name="T27" fmla="*/ 33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9" h="360">
                <a:moveTo>
                  <a:pt x="0" y="334"/>
                </a:moveTo>
                <a:lnTo>
                  <a:pt x="46" y="359"/>
                </a:lnTo>
                <a:lnTo>
                  <a:pt x="125" y="351"/>
                </a:lnTo>
                <a:lnTo>
                  <a:pt x="312" y="275"/>
                </a:lnTo>
                <a:lnTo>
                  <a:pt x="392" y="210"/>
                </a:lnTo>
                <a:lnTo>
                  <a:pt x="452" y="138"/>
                </a:lnTo>
                <a:lnTo>
                  <a:pt x="468" y="22"/>
                </a:lnTo>
                <a:lnTo>
                  <a:pt x="421" y="0"/>
                </a:lnTo>
                <a:lnTo>
                  <a:pt x="344" y="2"/>
                </a:lnTo>
                <a:lnTo>
                  <a:pt x="156" y="81"/>
                </a:lnTo>
                <a:lnTo>
                  <a:pt x="77" y="145"/>
                </a:lnTo>
                <a:lnTo>
                  <a:pt x="18" y="219"/>
                </a:lnTo>
                <a:lnTo>
                  <a:pt x="0" y="334"/>
                </a:lnTo>
                <a:lnTo>
                  <a:pt x="0" y="334"/>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8" name="Line 24"/>
          <p:cNvSpPr>
            <a:spLocks noChangeShapeType="1"/>
          </p:cNvSpPr>
          <p:nvPr/>
        </p:nvSpPr>
        <p:spPr bwMode="auto">
          <a:xfrm>
            <a:off x="937620" y="1909763"/>
            <a:ext cx="8476059" cy="1587"/>
          </a:xfrm>
          <a:prstGeom prst="line">
            <a:avLst/>
          </a:prstGeom>
          <a:noFill/>
          <a:ln w="4710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9" name="Line 25"/>
          <p:cNvSpPr>
            <a:spLocks noChangeShapeType="1"/>
          </p:cNvSpPr>
          <p:nvPr/>
        </p:nvSpPr>
        <p:spPr bwMode="auto">
          <a:xfrm>
            <a:off x="941189" y="4219578"/>
            <a:ext cx="8465344" cy="3175"/>
          </a:xfrm>
          <a:prstGeom prst="line">
            <a:avLst/>
          </a:prstGeom>
          <a:noFill/>
          <a:ln w="47109">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0" name="Text Box 26"/>
          <p:cNvSpPr txBox="1">
            <a:spLocks noChangeArrowheads="1"/>
          </p:cNvSpPr>
          <p:nvPr/>
        </p:nvSpPr>
        <p:spPr bwMode="auto">
          <a:xfrm>
            <a:off x="1650208" y="4489453"/>
            <a:ext cx="326290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19100" eaLnBrk="0" hangingPunct="0">
              <a:defRPr sz="2400">
                <a:solidFill>
                  <a:schemeClr val="tx1"/>
                </a:solidFill>
                <a:latin typeface="Times New Roman" pitchFamily="18" charset="0"/>
              </a:defRPr>
            </a:lvl1pPr>
            <a:lvl2pPr defTabSz="419100" eaLnBrk="0" hangingPunct="0">
              <a:defRPr sz="2400">
                <a:solidFill>
                  <a:schemeClr val="tx1"/>
                </a:solidFill>
                <a:latin typeface="Times New Roman" pitchFamily="18" charset="0"/>
              </a:defRPr>
            </a:lvl2pPr>
            <a:lvl3pPr defTabSz="419100" eaLnBrk="0" hangingPunct="0">
              <a:defRPr sz="2400">
                <a:solidFill>
                  <a:schemeClr val="tx1"/>
                </a:solidFill>
                <a:latin typeface="Times New Roman" pitchFamily="18" charset="0"/>
              </a:defRPr>
            </a:lvl3pPr>
            <a:lvl4pPr defTabSz="419100" eaLnBrk="0" hangingPunct="0">
              <a:defRPr sz="2400">
                <a:solidFill>
                  <a:schemeClr val="tx1"/>
                </a:solidFill>
                <a:latin typeface="Times New Roman" pitchFamily="18" charset="0"/>
              </a:defRPr>
            </a:lvl4pPr>
            <a:lvl5pPr defTabSz="419100" eaLnBrk="0" hangingPunct="0">
              <a:defRPr sz="2400">
                <a:solidFill>
                  <a:schemeClr val="tx1"/>
                </a:solidFill>
                <a:latin typeface="Times New Roman" pitchFamily="18" charset="0"/>
              </a:defRPr>
            </a:lvl5pPr>
            <a:lvl6pPr defTabSz="419100" eaLnBrk="0" fontAlgn="base" hangingPunct="0">
              <a:spcBef>
                <a:spcPct val="0"/>
              </a:spcBef>
              <a:spcAft>
                <a:spcPct val="0"/>
              </a:spcAft>
              <a:defRPr sz="2400">
                <a:solidFill>
                  <a:schemeClr val="tx1"/>
                </a:solidFill>
                <a:latin typeface="Times New Roman" pitchFamily="18" charset="0"/>
              </a:defRPr>
            </a:lvl6pPr>
            <a:lvl7pPr defTabSz="419100" eaLnBrk="0" fontAlgn="base" hangingPunct="0">
              <a:spcBef>
                <a:spcPct val="0"/>
              </a:spcBef>
              <a:spcAft>
                <a:spcPct val="0"/>
              </a:spcAft>
              <a:defRPr sz="2400">
                <a:solidFill>
                  <a:schemeClr val="tx1"/>
                </a:solidFill>
                <a:latin typeface="Times New Roman" pitchFamily="18" charset="0"/>
              </a:defRPr>
            </a:lvl7pPr>
            <a:lvl8pPr defTabSz="419100" eaLnBrk="0" fontAlgn="base" hangingPunct="0">
              <a:spcBef>
                <a:spcPct val="0"/>
              </a:spcBef>
              <a:spcAft>
                <a:spcPct val="0"/>
              </a:spcAft>
              <a:defRPr sz="2400">
                <a:solidFill>
                  <a:schemeClr val="tx1"/>
                </a:solidFill>
                <a:latin typeface="Times New Roman" pitchFamily="18" charset="0"/>
              </a:defRPr>
            </a:lvl8pPr>
            <a:lvl9pPr defTabSz="419100" eaLnBrk="0" fontAlgn="base" hangingPunct="0">
              <a:spcBef>
                <a:spcPct val="0"/>
              </a:spcBef>
              <a:spcAft>
                <a:spcPct val="0"/>
              </a:spcAft>
              <a:defRPr sz="2400">
                <a:solidFill>
                  <a:schemeClr val="tx1"/>
                </a:solidFill>
                <a:latin typeface="Times New Roman" pitchFamily="18" charset="0"/>
              </a:defRPr>
            </a:lvl9pPr>
          </a:lstStyle>
          <a:p>
            <a:pPr>
              <a:buClr>
                <a:srgbClr val="FFFFFF"/>
              </a:buClr>
              <a:buSzPct val="90000"/>
              <a:buFont typeface="Palatino" pitchFamily="18" charset="0"/>
              <a:buNone/>
            </a:pPr>
            <a:r>
              <a:rPr lang="en-US" sz="3100" b="1" dirty="0">
                <a:solidFill>
                  <a:schemeClr val="bg1"/>
                </a:solidFill>
                <a:latin typeface="Arial" charset="0"/>
              </a:rPr>
              <a:t>Old pavement</a:t>
            </a:r>
            <a:endParaRPr lang="en-US" dirty="0">
              <a:solidFill>
                <a:schemeClr val="bg1"/>
              </a:solidFill>
              <a:latin typeface="Arial" charset="0"/>
            </a:endParaRPr>
          </a:p>
        </p:txBody>
      </p:sp>
      <p:sp>
        <p:nvSpPr>
          <p:cNvPr id="1060891" name="Text Box 27"/>
          <p:cNvSpPr txBox="1">
            <a:spLocks noChangeArrowheads="1"/>
          </p:cNvSpPr>
          <p:nvPr/>
        </p:nvSpPr>
        <p:spPr bwMode="auto">
          <a:xfrm>
            <a:off x="1637706" y="2028825"/>
            <a:ext cx="25288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19100" eaLnBrk="0" hangingPunct="0">
              <a:defRPr sz="2400">
                <a:solidFill>
                  <a:schemeClr val="tx1"/>
                </a:solidFill>
                <a:latin typeface="Times New Roman" pitchFamily="18" charset="0"/>
              </a:defRPr>
            </a:lvl1pPr>
            <a:lvl2pPr defTabSz="419100" eaLnBrk="0" hangingPunct="0">
              <a:defRPr sz="2400">
                <a:solidFill>
                  <a:schemeClr val="tx1"/>
                </a:solidFill>
                <a:latin typeface="Times New Roman" pitchFamily="18" charset="0"/>
              </a:defRPr>
            </a:lvl2pPr>
            <a:lvl3pPr defTabSz="419100" eaLnBrk="0" hangingPunct="0">
              <a:defRPr sz="2400">
                <a:solidFill>
                  <a:schemeClr val="tx1"/>
                </a:solidFill>
                <a:latin typeface="Times New Roman" pitchFamily="18" charset="0"/>
              </a:defRPr>
            </a:lvl3pPr>
            <a:lvl4pPr defTabSz="419100" eaLnBrk="0" hangingPunct="0">
              <a:defRPr sz="2400">
                <a:solidFill>
                  <a:schemeClr val="tx1"/>
                </a:solidFill>
                <a:latin typeface="Times New Roman" pitchFamily="18" charset="0"/>
              </a:defRPr>
            </a:lvl4pPr>
            <a:lvl5pPr defTabSz="419100" eaLnBrk="0" hangingPunct="0">
              <a:defRPr sz="2400">
                <a:solidFill>
                  <a:schemeClr val="tx1"/>
                </a:solidFill>
                <a:latin typeface="Times New Roman" pitchFamily="18" charset="0"/>
              </a:defRPr>
            </a:lvl5pPr>
            <a:lvl6pPr defTabSz="419100" eaLnBrk="0" fontAlgn="base" hangingPunct="0">
              <a:spcBef>
                <a:spcPct val="0"/>
              </a:spcBef>
              <a:spcAft>
                <a:spcPct val="0"/>
              </a:spcAft>
              <a:defRPr sz="2400">
                <a:solidFill>
                  <a:schemeClr val="tx1"/>
                </a:solidFill>
                <a:latin typeface="Times New Roman" pitchFamily="18" charset="0"/>
              </a:defRPr>
            </a:lvl6pPr>
            <a:lvl7pPr defTabSz="419100" eaLnBrk="0" fontAlgn="base" hangingPunct="0">
              <a:spcBef>
                <a:spcPct val="0"/>
              </a:spcBef>
              <a:spcAft>
                <a:spcPct val="0"/>
              </a:spcAft>
              <a:defRPr sz="2400">
                <a:solidFill>
                  <a:schemeClr val="tx1"/>
                </a:solidFill>
                <a:latin typeface="Times New Roman" pitchFamily="18" charset="0"/>
              </a:defRPr>
            </a:lvl7pPr>
            <a:lvl8pPr defTabSz="419100" eaLnBrk="0" fontAlgn="base" hangingPunct="0">
              <a:spcBef>
                <a:spcPct val="0"/>
              </a:spcBef>
              <a:spcAft>
                <a:spcPct val="0"/>
              </a:spcAft>
              <a:defRPr sz="2400">
                <a:solidFill>
                  <a:schemeClr val="tx1"/>
                </a:solidFill>
                <a:latin typeface="Times New Roman" pitchFamily="18" charset="0"/>
              </a:defRPr>
            </a:lvl8pPr>
            <a:lvl9pPr defTabSz="419100" eaLnBrk="0" fontAlgn="base" hangingPunct="0">
              <a:spcBef>
                <a:spcPct val="0"/>
              </a:spcBef>
              <a:spcAft>
                <a:spcPct val="0"/>
              </a:spcAft>
              <a:defRPr sz="2400">
                <a:solidFill>
                  <a:schemeClr val="tx1"/>
                </a:solidFill>
                <a:latin typeface="Times New Roman" pitchFamily="18" charset="0"/>
              </a:defRPr>
            </a:lvl9pPr>
          </a:lstStyle>
          <a:p>
            <a:pPr>
              <a:buClr>
                <a:srgbClr val="FFFFFF"/>
              </a:buClr>
              <a:buSzPct val="90000"/>
              <a:buFont typeface="Palatino" pitchFamily="18" charset="0"/>
              <a:buNone/>
            </a:pPr>
            <a:r>
              <a:rPr lang="en-US" sz="3100" b="1" dirty="0" smtClean="0">
                <a:solidFill>
                  <a:schemeClr val="bg1"/>
                </a:solidFill>
                <a:latin typeface="Arial" charset="0"/>
              </a:rPr>
              <a:t>HMA Overlay</a:t>
            </a:r>
            <a:endParaRPr lang="en-US" dirty="0">
              <a:solidFill>
                <a:schemeClr val="bg1"/>
              </a:solidFill>
              <a:latin typeface="Arial" charset="0"/>
            </a:endParaRPr>
          </a:p>
        </p:txBody>
      </p:sp>
      <p:grpSp>
        <p:nvGrpSpPr>
          <p:cNvPr id="1060892" name="Group 28"/>
          <p:cNvGrpSpPr>
            <a:grpSpLocks/>
          </p:cNvGrpSpPr>
          <p:nvPr/>
        </p:nvGrpSpPr>
        <p:grpSpPr bwMode="auto">
          <a:xfrm>
            <a:off x="878681" y="5584825"/>
            <a:ext cx="2602112" cy="425450"/>
            <a:chOff x="600" y="4222"/>
            <a:chExt cx="1588" cy="292"/>
          </a:xfrm>
        </p:grpSpPr>
        <p:sp>
          <p:nvSpPr>
            <p:cNvPr id="1060893" name="Line 29"/>
            <p:cNvSpPr>
              <a:spLocks noChangeShapeType="1"/>
            </p:cNvSpPr>
            <p:nvPr/>
          </p:nvSpPr>
          <p:spPr bwMode="auto">
            <a:xfrm flipH="1">
              <a:off x="600" y="4226"/>
              <a:ext cx="43"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4" name="Line 30"/>
            <p:cNvSpPr>
              <a:spLocks noChangeShapeType="1"/>
            </p:cNvSpPr>
            <p:nvPr/>
          </p:nvSpPr>
          <p:spPr bwMode="auto">
            <a:xfrm flipH="1">
              <a:off x="608" y="4233"/>
              <a:ext cx="49"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5" name="Line 31"/>
            <p:cNvSpPr>
              <a:spLocks noChangeShapeType="1"/>
            </p:cNvSpPr>
            <p:nvPr/>
          </p:nvSpPr>
          <p:spPr bwMode="auto">
            <a:xfrm flipV="1">
              <a:off x="617" y="4255"/>
              <a:ext cx="49"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6" name="Line 32"/>
            <p:cNvSpPr>
              <a:spLocks noChangeShapeType="1"/>
            </p:cNvSpPr>
            <p:nvPr/>
          </p:nvSpPr>
          <p:spPr bwMode="auto">
            <a:xfrm>
              <a:off x="671" y="4229"/>
              <a:ext cx="47"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7" name="Line 33"/>
            <p:cNvSpPr>
              <a:spLocks noChangeShapeType="1"/>
            </p:cNvSpPr>
            <p:nvPr/>
          </p:nvSpPr>
          <p:spPr bwMode="auto">
            <a:xfrm>
              <a:off x="695" y="4229"/>
              <a:ext cx="41" cy="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8" name="Line 34"/>
            <p:cNvSpPr>
              <a:spLocks noChangeShapeType="1"/>
            </p:cNvSpPr>
            <p:nvPr/>
          </p:nvSpPr>
          <p:spPr bwMode="auto">
            <a:xfrm>
              <a:off x="723" y="4226"/>
              <a:ext cx="29" cy="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9" name="Line 35"/>
            <p:cNvSpPr>
              <a:spLocks noChangeShapeType="1"/>
            </p:cNvSpPr>
            <p:nvPr/>
          </p:nvSpPr>
          <p:spPr bwMode="auto">
            <a:xfrm>
              <a:off x="746" y="4222"/>
              <a:ext cx="21" cy="3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0" name="Line 36"/>
            <p:cNvSpPr>
              <a:spLocks noChangeShapeType="1"/>
            </p:cNvSpPr>
            <p:nvPr/>
          </p:nvSpPr>
          <p:spPr bwMode="auto">
            <a:xfrm>
              <a:off x="636" y="4328"/>
              <a:ext cx="0" cy="7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1" name="Line 37"/>
            <p:cNvSpPr>
              <a:spLocks noChangeShapeType="1"/>
            </p:cNvSpPr>
            <p:nvPr/>
          </p:nvSpPr>
          <p:spPr bwMode="auto">
            <a:xfrm>
              <a:off x="654" y="4317"/>
              <a:ext cx="0" cy="9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2" name="Line 38"/>
            <p:cNvSpPr>
              <a:spLocks noChangeShapeType="1"/>
            </p:cNvSpPr>
            <p:nvPr/>
          </p:nvSpPr>
          <p:spPr bwMode="auto">
            <a:xfrm>
              <a:off x="676" y="4310"/>
              <a:ext cx="0" cy="9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3" name="Line 39"/>
            <p:cNvSpPr>
              <a:spLocks noChangeShapeType="1"/>
            </p:cNvSpPr>
            <p:nvPr/>
          </p:nvSpPr>
          <p:spPr bwMode="auto">
            <a:xfrm>
              <a:off x="699" y="4306"/>
              <a:ext cx="0" cy="10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4" name="Line 40"/>
            <p:cNvSpPr>
              <a:spLocks noChangeShapeType="1"/>
            </p:cNvSpPr>
            <p:nvPr/>
          </p:nvSpPr>
          <p:spPr bwMode="auto">
            <a:xfrm>
              <a:off x="713" y="4328"/>
              <a:ext cx="6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5" name="Line 41"/>
            <p:cNvSpPr>
              <a:spLocks noChangeShapeType="1"/>
            </p:cNvSpPr>
            <p:nvPr/>
          </p:nvSpPr>
          <p:spPr bwMode="auto">
            <a:xfrm flipH="1">
              <a:off x="746" y="4295"/>
              <a:ext cx="3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6" name="Line 42"/>
            <p:cNvSpPr>
              <a:spLocks noChangeShapeType="1"/>
            </p:cNvSpPr>
            <p:nvPr/>
          </p:nvSpPr>
          <p:spPr bwMode="auto">
            <a:xfrm>
              <a:off x="713" y="4367"/>
              <a:ext cx="6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7" name="Line 43"/>
            <p:cNvSpPr>
              <a:spLocks noChangeShapeType="1"/>
            </p:cNvSpPr>
            <p:nvPr/>
          </p:nvSpPr>
          <p:spPr bwMode="auto">
            <a:xfrm>
              <a:off x="718" y="4408"/>
              <a:ext cx="6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8" name="Line 44"/>
            <p:cNvSpPr>
              <a:spLocks noChangeShapeType="1"/>
            </p:cNvSpPr>
            <p:nvPr/>
          </p:nvSpPr>
          <p:spPr bwMode="auto">
            <a:xfrm flipH="1">
              <a:off x="636" y="4426"/>
              <a:ext cx="57" cy="6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9" name="Line 45"/>
            <p:cNvSpPr>
              <a:spLocks noChangeShapeType="1"/>
            </p:cNvSpPr>
            <p:nvPr/>
          </p:nvSpPr>
          <p:spPr bwMode="auto">
            <a:xfrm flipH="1">
              <a:off x="629" y="4417"/>
              <a:ext cx="35" cy="5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0" name="Line 46"/>
            <p:cNvSpPr>
              <a:spLocks noChangeShapeType="1"/>
            </p:cNvSpPr>
            <p:nvPr/>
          </p:nvSpPr>
          <p:spPr bwMode="auto">
            <a:xfrm flipH="1">
              <a:off x="654" y="4435"/>
              <a:ext cx="62"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1" name="Line 47"/>
            <p:cNvSpPr>
              <a:spLocks noChangeShapeType="1"/>
            </p:cNvSpPr>
            <p:nvPr/>
          </p:nvSpPr>
          <p:spPr bwMode="auto">
            <a:xfrm flipH="1">
              <a:off x="676" y="4435"/>
              <a:ext cx="70"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2" name="Line 48"/>
            <p:cNvSpPr>
              <a:spLocks noChangeShapeType="1"/>
            </p:cNvSpPr>
            <p:nvPr/>
          </p:nvSpPr>
          <p:spPr bwMode="auto">
            <a:xfrm>
              <a:off x="789" y="4229"/>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3" name="Line 49"/>
            <p:cNvSpPr>
              <a:spLocks noChangeShapeType="1"/>
            </p:cNvSpPr>
            <p:nvPr/>
          </p:nvSpPr>
          <p:spPr bwMode="auto">
            <a:xfrm>
              <a:off x="806" y="4233"/>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4" name="Line 50"/>
            <p:cNvSpPr>
              <a:spLocks noChangeShapeType="1"/>
            </p:cNvSpPr>
            <p:nvPr/>
          </p:nvSpPr>
          <p:spPr bwMode="auto">
            <a:xfrm>
              <a:off x="823" y="4233"/>
              <a:ext cx="0" cy="11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5" name="Line 51"/>
            <p:cNvSpPr>
              <a:spLocks noChangeShapeType="1"/>
            </p:cNvSpPr>
            <p:nvPr/>
          </p:nvSpPr>
          <p:spPr bwMode="auto">
            <a:xfrm>
              <a:off x="842" y="4233"/>
              <a:ext cx="0" cy="10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6" name="Line 52"/>
            <p:cNvSpPr>
              <a:spLocks noChangeShapeType="1"/>
            </p:cNvSpPr>
            <p:nvPr/>
          </p:nvSpPr>
          <p:spPr bwMode="auto">
            <a:xfrm flipH="1">
              <a:off x="845" y="4233"/>
              <a:ext cx="40" cy="3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7" name="Line 53"/>
            <p:cNvSpPr>
              <a:spLocks noChangeShapeType="1"/>
            </p:cNvSpPr>
            <p:nvPr/>
          </p:nvSpPr>
          <p:spPr bwMode="auto">
            <a:xfrm flipH="1">
              <a:off x="853" y="4240"/>
              <a:ext cx="67"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8" name="Line 54"/>
            <p:cNvSpPr>
              <a:spLocks noChangeShapeType="1"/>
            </p:cNvSpPr>
            <p:nvPr/>
          </p:nvSpPr>
          <p:spPr bwMode="auto">
            <a:xfrm flipH="1">
              <a:off x="863" y="4248"/>
              <a:ext cx="85" cy="8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9" name="Line 55"/>
            <p:cNvSpPr>
              <a:spLocks noChangeShapeType="1"/>
            </p:cNvSpPr>
            <p:nvPr/>
          </p:nvSpPr>
          <p:spPr bwMode="auto">
            <a:xfrm flipH="1">
              <a:off x="878" y="4263"/>
              <a:ext cx="90"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0" name="Line 56"/>
            <p:cNvSpPr>
              <a:spLocks noChangeShapeType="1"/>
            </p:cNvSpPr>
            <p:nvPr/>
          </p:nvSpPr>
          <p:spPr bwMode="auto">
            <a:xfrm>
              <a:off x="796" y="4345"/>
              <a:ext cx="57" cy="6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1" name="Line 57"/>
            <p:cNvSpPr>
              <a:spLocks noChangeShapeType="1"/>
            </p:cNvSpPr>
            <p:nvPr/>
          </p:nvSpPr>
          <p:spPr bwMode="auto">
            <a:xfrm>
              <a:off x="789" y="4389"/>
              <a:ext cx="49" cy="4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2" name="Line 58"/>
            <p:cNvSpPr>
              <a:spLocks noChangeShapeType="1"/>
            </p:cNvSpPr>
            <p:nvPr/>
          </p:nvSpPr>
          <p:spPr bwMode="auto">
            <a:xfrm>
              <a:off x="845" y="4360"/>
              <a:ext cx="33" cy="4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3" name="Line 59"/>
            <p:cNvSpPr>
              <a:spLocks noChangeShapeType="1"/>
            </p:cNvSpPr>
            <p:nvPr/>
          </p:nvSpPr>
          <p:spPr bwMode="auto">
            <a:xfrm>
              <a:off x="889" y="4367"/>
              <a:ext cx="79"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4" name="Line 60"/>
            <p:cNvSpPr>
              <a:spLocks noChangeShapeType="1"/>
            </p:cNvSpPr>
            <p:nvPr/>
          </p:nvSpPr>
          <p:spPr bwMode="auto">
            <a:xfrm>
              <a:off x="912" y="4338"/>
              <a:ext cx="5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5" name="Line 61"/>
            <p:cNvSpPr>
              <a:spLocks noChangeShapeType="1"/>
            </p:cNvSpPr>
            <p:nvPr/>
          </p:nvSpPr>
          <p:spPr bwMode="auto">
            <a:xfrm>
              <a:off x="933" y="4310"/>
              <a:ext cx="3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6" name="Line 62"/>
            <p:cNvSpPr>
              <a:spLocks noChangeShapeType="1"/>
            </p:cNvSpPr>
            <p:nvPr/>
          </p:nvSpPr>
          <p:spPr bwMode="auto">
            <a:xfrm>
              <a:off x="887" y="4393"/>
              <a:ext cx="8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7" name="Line 63"/>
            <p:cNvSpPr>
              <a:spLocks noChangeShapeType="1"/>
            </p:cNvSpPr>
            <p:nvPr/>
          </p:nvSpPr>
          <p:spPr bwMode="auto">
            <a:xfrm>
              <a:off x="978" y="4248"/>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8" name="Line 64"/>
            <p:cNvSpPr>
              <a:spLocks noChangeShapeType="1"/>
            </p:cNvSpPr>
            <p:nvPr/>
          </p:nvSpPr>
          <p:spPr bwMode="auto">
            <a:xfrm>
              <a:off x="996" y="4244"/>
              <a:ext cx="2"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9" name="Line 65"/>
            <p:cNvSpPr>
              <a:spLocks noChangeShapeType="1"/>
            </p:cNvSpPr>
            <p:nvPr/>
          </p:nvSpPr>
          <p:spPr bwMode="auto">
            <a:xfrm>
              <a:off x="1022" y="4244"/>
              <a:ext cx="0"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0" name="Line 66"/>
            <p:cNvSpPr>
              <a:spLocks noChangeShapeType="1"/>
            </p:cNvSpPr>
            <p:nvPr/>
          </p:nvSpPr>
          <p:spPr bwMode="auto">
            <a:xfrm>
              <a:off x="1043" y="4244"/>
              <a:ext cx="0" cy="1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1" name="Line 67"/>
            <p:cNvSpPr>
              <a:spLocks noChangeShapeType="1"/>
            </p:cNvSpPr>
            <p:nvPr/>
          </p:nvSpPr>
          <p:spPr bwMode="auto">
            <a:xfrm flipV="1">
              <a:off x="1057" y="4229"/>
              <a:ext cx="36"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2" name="Line 68"/>
            <p:cNvSpPr>
              <a:spLocks noChangeShapeType="1"/>
            </p:cNvSpPr>
            <p:nvPr/>
          </p:nvSpPr>
          <p:spPr bwMode="auto">
            <a:xfrm flipV="1">
              <a:off x="1060" y="4240"/>
              <a:ext cx="56"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3" name="Line 69"/>
            <p:cNvSpPr>
              <a:spLocks noChangeShapeType="1"/>
            </p:cNvSpPr>
            <p:nvPr/>
          </p:nvSpPr>
          <p:spPr bwMode="auto">
            <a:xfrm flipV="1">
              <a:off x="1057" y="4263"/>
              <a:ext cx="76" cy="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4" name="Line 70"/>
            <p:cNvSpPr>
              <a:spLocks noChangeShapeType="1"/>
            </p:cNvSpPr>
            <p:nvPr/>
          </p:nvSpPr>
          <p:spPr bwMode="auto">
            <a:xfrm flipV="1">
              <a:off x="1064" y="4295"/>
              <a:ext cx="78"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5" name="Line 71"/>
            <p:cNvSpPr>
              <a:spLocks noChangeShapeType="1"/>
            </p:cNvSpPr>
            <p:nvPr/>
          </p:nvSpPr>
          <p:spPr bwMode="auto">
            <a:xfrm>
              <a:off x="1090" y="4367"/>
              <a:ext cx="24" cy="7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6" name="Line 72"/>
            <p:cNvSpPr>
              <a:spLocks noChangeShapeType="1"/>
            </p:cNvSpPr>
            <p:nvPr/>
          </p:nvSpPr>
          <p:spPr bwMode="auto">
            <a:xfrm>
              <a:off x="1114" y="4351"/>
              <a:ext cx="25" cy="7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7" name="Line 73"/>
            <p:cNvSpPr>
              <a:spLocks noChangeShapeType="1"/>
            </p:cNvSpPr>
            <p:nvPr/>
          </p:nvSpPr>
          <p:spPr bwMode="auto">
            <a:xfrm>
              <a:off x="1129" y="4328"/>
              <a:ext cx="27"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8" name="Line 74"/>
            <p:cNvSpPr>
              <a:spLocks noChangeShapeType="1"/>
            </p:cNvSpPr>
            <p:nvPr/>
          </p:nvSpPr>
          <p:spPr bwMode="auto">
            <a:xfrm>
              <a:off x="1149" y="4310"/>
              <a:ext cx="30"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9" name="Line 75"/>
            <p:cNvSpPr>
              <a:spLocks noChangeShapeType="1"/>
            </p:cNvSpPr>
            <p:nvPr/>
          </p:nvSpPr>
          <p:spPr bwMode="auto">
            <a:xfrm>
              <a:off x="1156" y="4222"/>
              <a:ext cx="0" cy="8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0" name="Line 76"/>
            <p:cNvSpPr>
              <a:spLocks noChangeShapeType="1"/>
            </p:cNvSpPr>
            <p:nvPr/>
          </p:nvSpPr>
          <p:spPr bwMode="auto">
            <a:xfrm>
              <a:off x="1177" y="4226"/>
              <a:ext cx="0" cy="10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1" name="Line 77"/>
            <p:cNvSpPr>
              <a:spLocks noChangeShapeType="1"/>
            </p:cNvSpPr>
            <p:nvPr/>
          </p:nvSpPr>
          <p:spPr bwMode="auto">
            <a:xfrm>
              <a:off x="1195" y="4226"/>
              <a:ext cx="0" cy="10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2" name="Line 78"/>
            <p:cNvSpPr>
              <a:spLocks noChangeShapeType="1"/>
            </p:cNvSpPr>
            <p:nvPr/>
          </p:nvSpPr>
          <p:spPr bwMode="auto">
            <a:xfrm>
              <a:off x="1215" y="4222"/>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3" name="Line 79"/>
            <p:cNvSpPr>
              <a:spLocks noChangeShapeType="1"/>
            </p:cNvSpPr>
            <p:nvPr/>
          </p:nvSpPr>
          <p:spPr bwMode="auto">
            <a:xfrm>
              <a:off x="1185" y="4360"/>
              <a:ext cx="81"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4" name="Line 80"/>
            <p:cNvSpPr>
              <a:spLocks noChangeShapeType="1"/>
            </p:cNvSpPr>
            <p:nvPr/>
          </p:nvSpPr>
          <p:spPr bwMode="auto">
            <a:xfrm>
              <a:off x="1185" y="4395"/>
              <a:ext cx="8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5" name="Line 81"/>
            <p:cNvSpPr>
              <a:spLocks noChangeShapeType="1"/>
            </p:cNvSpPr>
            <p:nvPr/>
          </p:nvSpPr>
          <p:spPr bwMode="auto">
            <a:xfrm flipV="1">
              <a:off x="1185" y="4426"/>
              <a:ext cx="81" cy="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6" name="Line 82"/>
            <p:cNvSpPr>
              <a:spLocks noChangeShapeType="1"/>
            </p:cNvSpPr>
            <p:nvPr/>
          </p:nvSpPr>
          <p:spPr bwMode="auto">
            <a:xfrm>
              <a:off x="1185" y="4464"/>
              <a:ext cx="82"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7" name="Line 83"/>
            <p:cNvSpPr>
              <a:spLocks noChangeShapeType="1"/>
            </p:cNvSpPr>
            <p:nvPr/>
          </p:nvSpPr>
          <p:spPr bwMode="auto">
            <a:xfrm>
              <a:off x="1228" y="4240"/>
              <a:ext cx="50" cy="9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8" name="Line 84"/>
            <p:cNvSpPr>
              <a:spLocks noChangeShapeType="1"/>
            </p:cNvSpPr>
            <p:nvPr/>
          </p:nvSpPr>
          <p:spPr bwMode="auto">
            <a:xfrm>
              <a:off x="1219" y="4272"/>
              <a:ext cx="37"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9" name="Line 85"/>
            <p:cNvSpPr>
              <a:spLocks noChangeShapeType="1"/>
            </p:cNvSpPr>
            <p:nvPr/>
          </p:nvSpPr>
          <p:spPr bwMode="auto">
            <a:xfrm>
              <a:off x="1256" y="4226"/>
              <a:ext cx="43"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0" name="Line 86"/>
            <p:cNvSpPr>
              <a:spLocks noChangeShapeType="1"/>
            </p:cNvSpPr>
            <p:nvPr/>
          </p:nvSpPr>
          <p:spPr bwMode="auto">
            <a:xfrm>
              <a:off x="1285" y="4226"/>
              <a:ext cx="38" cy="8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1" name="Line 87"/>
            <p:cNvSpPr>
              <a:spLocks noChangeShapeType="1"/>
            </p:cNvSpPr>
            <p:nvPr/>
          </p:nvSpPr>
          <p:spPr bwMode="auto">
            <a:xfrm flipV="1">
              <a:off x="1286" y="4292"/>
              <a:ext cx="79"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2" name="Line 88"/>
            <p:cNvSpPr>
              <a:spLocks noChangeShapeType="1"/>
            </p:cNvSpPr>
            <p:nvPr/>
          </p:nvSpPr>
          <p:spPr bwMode="auto">
            <a:xfrm flipV="1">
              <a:off x="1291" y="4317"/>
              <a:ext cx="85" cy="7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3" name="Line 89"/>
            <p:cNvSpPr>
              <a:spLocks noChangeShapeType="1"/>
            </p:cNvSpPr>
            <p:nvPr/>
          </p:nvSpPr>
          <p:spPr bwMode="auto">
            <a:xfrm flipV="1">
              <a:off x="1296" y="4342"/>
              <a:ext cx="95"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4" name="Line 90"/>
            <p:cNvSpPr>
              <a:spLocks noChangeShapeType="1"/>
            </p:cNvSpPr>
            <p:nvPr/>
          </p:nvSpPr>
          <p:spPr bwMode="auto">
            <a:xfrm flipV="1">
              <a:off x="1339" y="4367"/>
              <a:ext cx="68" cy="5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5" name="Line 91"/>
            <p:cNvSpPr>
              <a:spLocks noChangeShapeType="1"/>
            </p:cNvSpPr>
            <p:nvPr/>
          </p:nvSpPr>
          <p:spPr bwMode="auto">
            <a:xfrm>
              <a:off x="1311" y="4222"/>
              <a:ext cx="0" cy="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6" name="Line 92"/>
            <p:cNvSpPr>
              <a:spLocks noChangeShapeType="1"/>
            </p:cNvSpPr>
            <p:nvPr/>
          </p:nvSpPr>
          <p:spPr bwMode="auto">
            <a:xfrm>
              <a:off x="1327" y="4222"/>
              <a:ext cx="0"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7" name="Line 93"/>
            <p:cNvSpPr>
              <a:spLocks noChangeShapeType="1"/>
            </p:cNvSpPr>
            <p:nvPr/>
          </p:nvSpPr>
          <p:spPr bwMode="auto">
            <a:xfrm>
              <a:off x="1348" y="4233"/>
              <a:ext cx="0"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8" name="Line 94"/>
            <p:cNvSpPr>
              <a:spLocks noChangeShapeType="1"/>
            </p:cNvSpPr>
            <p:nvPr/>
          </p:nvSpPr>
          <p:spPr bwMode="auto">
            <a:xfrm>
              <a:off x="1372" y="4229"/>
              <a:ext cx="0"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9" name="Line 95"/>
            <p:cNvSpPr>
              <a:spLocks noChangeShapeType="1"/>
            </p:cNvSpPr>
            <p:nvPr/>
          </p:nvSpPr>
          <p:spPr bwMode="auto">
            <a:xfrm>
              <a:off x="1413" y="4229"/>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0" name="Line 96"/>
            <p:cNvSpPr>
              <a:spLocks noChangeShapeType="1"/>
            </p:cNvSpPr>
            <p:nvPr/>
          </p:nvSpPr>
          <p:spPr bwMode="auto">
            <a:xfrm>
              <a:off x="1431" y="4233"/>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1" name="Line 97"/>
            <p:cNvSpPr>
              <a:spLocks noChangeShapeType="1"/>
            </p:cNvSpPr>
            <p:nvPr/>
          </p:nvSpPr>
          <p:spPr bwMode="auto">
            <a:xfrm>
              <a:off x="1446" y="4233"/>
              <a:ext cx="0" cy="11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2" name="Line 98"/>
            <p:cNvSpPr>
              <a:spLocks noChangeShapeType="1"/>
            </p:cNvSpPr>
            <p:nvPr/>
          </p:nvSpPr>
          <p:spPr bwMode="auto">
            <a:xfrm>
              <a:off x="1466" y="4233"/>
              <a:ext cx="0" cy="10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3" name="Line 99"/>
            <p:cNvSpPr>
              <a:spLocks noChangeShapeType="1"/>
            </p:cNvSpPr>
            <p:nvPr/>
          </p:nvSpPr>
          <p:spPr bwMode="auto">
            <a:xfrm flipH="1">
              <a:off x="1470" y="4233"/>
              <a:ext cx="38" cy="3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4" name="Line 100"/>
            <p:cNvSpPr>
              <a:spLocks noChangeShapeType="1"/>
            </p:cNvSpPr>
            <p:nvPr/>
          </p:nvSpPr>
          <p:spPr bwMode="auto">
            <a:xfrm flipH="1">
              <a:off x="1477" y="4240"/>
              <a:ext cx="66"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5" name="Line 101"/>
            <p:cNvSpPr>
              <a:spLocks noChangeShapeType="1"/>
            </p:cNvSpPr>
            <p:nvPr/>
          </p:nvSpPr>
          <p:spPr bwMode="auto">
            <a:xfrm flipH="1">
              <a:off x="1487" y="4248"/>
              <a:ext cx="85" cy="8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6" name="Line 102"/>
            <p:cNvSpPr>
              <a:spLocks noChangeShapeType="1"/>
            </p:cNvSpPr>
            <p:nvPr/>
          </p:nvSpPr>
          <p:spPr bwMode="auto">
            <a:xfrm flipH="1">
              <a:off x="1501" y="4263"/>
              <a:ext cx="90"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7" name="Line 103"/>
            <p:cNvSpPr>
              <a:spLocks noChangeShapeType="1"/>
            </p:cNvSpPr>
            <p:nvPr/>
          </p:nvSpPr>
          <p:spPr bwMode="auto">
            <a:xfrm>
              <a:off x="1514" y="4367"/>
              <a:ext cx="77"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8" name="Line 104"/>
            <p:cNvSpPr>
              <a:spLocks noChangeShapeType="1"/>
            </p:cNvSpPr>
            <p:nvPr/>
          </p:nvSpPr>
          <p:spPr bwMode="auto">
            <a:xfrm>
              <a:off x="1536" y="4338"/>
              <a:ext cx="5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9" name="Line 105"/>
            <p:cNvSpPr>
              <a:spLocks noChangeShapeType="1"/>
            </p:cNvSpPr>
            <p:nvPr/>
          </p:nvSpPr>
          <p:spPr bwMode="auto">
            <a:xfrm>
              <a:off x="1558" y="4310"/>
              <a:ext cx="3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0" name="Line 106"/>
            <p:cNvSpPr>
              <a:spLocks noChangeShapeType="1"/>
            </p:cNvSpPr>
            <p:nvPr/>
          </p:nvSpPr>
          <p:spPr bwMode="auto">
            <a:xfrm>
              <a:off x="1510" y="4393"/>
              <a:ext cx="8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1" name="Line 107"/>
            <p:cNvSpPr>
              <a:spLocks noChangeShapeType="1"/>
            </p:cNvSpPr>
            <p:nvPr/>
          </p:nvSpPr>
          <p:spPr bwMode="auto">
            <a:xfrm>
              <a:off x="1602" y="4248"/>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2" name="Line 108"/>
            <p:cNvSpPr>
              <a:spLocks noChangeShapeType="1"/>
            </p:cNvSpPr>
            <p:nvPr/>
          </p:nvSpPr>
          <p:spPr bwMode="auto">
            <a:xfrm>
              <a:off x="1620" y="4244"/>
              <a:ext cx="2"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3" name="Line 109"/>
            <p:cNvSpPr>
              <a:spLocks noChangeShapeType="1"/>
            </p:cNvSpPr>
            <p:nvPr/>
          </p:nvSpPr>
          <p:spPr bwMode="auto">
            <a:xfrm>
              <a:off x="1646" y="4244"/>
              <a:ext cx="0"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4" name="Line 110"/>
            <p:cNvSpPr>
              <a:spLocks noChangeShapeType="1"/>
            </p:cNvSpPr>
            <p:nvPr/>
          </p:nvSpPr>
          <p:spPr bwMode="auto">
            <a:xfrm>
              <a:off x="1667" y="4244"/>
              <a:ext cx="0" cy="1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5" name="Line 111"/>
            <p:cNvSpPr>
              <a:spLocks noChangeShapeType="1"/>
            </p:cNvSpPr>
            <p:nvPr/>
          </p:nvSpPr>
          <p:spPr bwMode="auto">
            <a:xfrm flipV="1">
              <a:off x="1681" y="4229"/>
              <a:ext cx="35"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6" name="Line 112"/>
            <p:cNvSpPr>
              <a:spLocks noChangeShapeType="1"/>
            </p:cNvSpPr>
            <p:nvPr/>
          </p:nvSpPr>
          <p:spPr bwMode="auto">
            <a:xfrm flipV="1">
              <a:off x="1683" y="4240"/>
              <a:ext cx="56"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7" name="Line 113"/>
            <p:cNvSpPr>
              <a:spLocks noChangeShapeType="1"/>
            </p:cNvSpPr>
            <p:nvPr/>
          </p:nvSpPr>
          <p:spPr bwMode="auto">
            <a:xfrm flipV="1">
              <a:off x="1681" y="4263"/>
              <a:ext cx="74" cy="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8" name="Line 114"/>
            <p:cNvSpPr>
              <a:spLocks noChangeShapeType="1"/>
            </p:cNvSpPr>
            <p:nvPr/>
          </p:nvSpPr>
          <p:spPr bwMode="auto">
            <a:xfrm flipV="1">
              <a:off x="1687" y="4295"/>
              <a:ext cx="78"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9" name="Line 115"/>
            <p:cNvSpPr>
              <a:spLocks noChangeShapeType="1"/>
            </p:cNvSpPr>
            <p:nvPr/>
          </p:nvSpPr>
          <p:spPr bwMode="auto">
            <a:xfrm>
              <a:off x="1713" y="4367"/>
              <a:ext cx="24" cy="7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0" name="Line 116"/>
            <p:cNvSpPr>
              <a:spLocks noChangeShapeType="1"/>
            </p:cNvSpPr>
            <p:nvPr/>
          </p:nvSpPr>
          <p:spPr bwMode="auto">
            <a:xfrm>
              <a:off x="1737" y="4351"/>
              <a:ext cx="25" cy="7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1" name="Line 117"/>
            <p:cNvSpPr>
              <a:spLocks noChangeShapeType="1"/>
            </p:cNvSpPr>
            <p:nvPr/>
          </p:nvSpPr>
          <p:spPr bwMode="auto">
            <a:xfrm>
              <a:off x="1754" y="4328"/>
              <a:ext cx="26"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2" name="Line 118"/>
            <p:cNvSpPr>
              <a:spLocks noChangeShapeType="1"/>
            </p:cNvSpPr>
            <p:nvPr/>
          </p:nvSpPr>
          <p:spPr bwMode="auto">
            <a:xfrm>
              <a:off x="1773" y="4310"/>
              <a:ext cx="30"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3" name="Line 119"/>
            <p:cNvSpPr>
              <a:spLocks noChangeShapeType="1"/>
            </p:cNvSpPr>
            <p:nvPr/>
          </p:nvSpPr>
          <p:spPr bwMode="auto">
            <a:xfrm>
              <a:off x="1780" y="4222"/>
              <a:ext cx="0" cy="8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4" name="Line 120"/>
            <p:cNvSpPr>
              <a:spLocks noChangeShapeType="1"/>
            </p:cNvSpPr>
            <p:nvPr/>
          </p:nvSpPr>
          <p:spPr bwMode="auto">
            <a:xfrm>
              <a:off x="1801" y="4226"/>
              <a:ext cx="0" cy="10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5" name="Line 121"/>
            <p:cNvSpPr>
              <a:spLocks noChangeShapeType="1"/>
            </p:cNvSpPr>
            <p:nvPr/>
          </p:nvSpPr>
          <p:spPr bwMode="auto">
            <a:xfrm>
              <a:off x="1832" y="4226"/>
              <a:ext cx="0" cy="10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6" name="Line 122"/>
            <p:cNvSpPr>
              <a:spLocks noChangeShapeType="1"/>
            </p:cNvSpPr>
            <p:nvPr/>
          </p:nvSpPr>
          <p:spPr bwMode="auto">
            <a:xfrm>
              <a:off x="1851" y="4222"/>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7" name="Line 123"/>
            <p:cNvSpPr>
              <a:spLocks noChangeShapeType="1"/>
            </p:cNvSpPr>
            <p:nvPr/>
          </p:nvSpPr>
          <p:spPr bwMode="auto">
            <a:xfrm>
              <a:off x="1877" y="4222"/>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8" name="Line 124"/>
            <p:cNvSpPr>
              <a:spLocks noChangeShapeType="1"/>
            </p:cNvSpPr>
            <p:nvPr/>
          </p:nvSpPr>
          <p:spPr bwMode="auto">
            <a:xfrm>
              <a:off x="1891" y="4240"/>
              <a:ext cx="49" cy="9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9" name="Line 125"/>
            <p:cNvSpPr>
              <a:spLocks noChangeShapeType="1"/>
            </p:cNvSpPr>
            <p:nvPr/>
          </p:nvSpPr>
          <p:spPr bwMode="auto">
            <a:xfrm>
              <a:off x="1882" y="4272"/>
              <a:ext cx="38"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0" name="Line 126"/>
            <p:cNvSpPr>
              <a:spLocks noChangeShapeType="1"/>
            </p:cNvSpPr>
            <p:nvPr/>
          </p:nvSpPr>
          <p:spPr bwMode="auto">
            <a:xfrm>
              <a:off x="1920" y="4226"/>
              <a:ext cx="41"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1" name="Line 127"/>
            <p:cNvSpPr>
              <a:spLocks noChangeShapeType="1"/>
            </p:cNvSpPr>
            <p:nvPr/>
          </p:nvSpPr>
          <p:spPr bwMode="auto">
            <a:xfrm>
              <a:off x="1948" y="4226"/>
              <a:ext cx="37" cy="8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2" name="Line 128"/>
            <p:cNvSpPr>
              <a:spLocks noChangeShapeType="1"/>
            </p:cNvSpPr>
            <p:nvPr/>
          </p:nvSpPr>
          <p:spPr bwMode="auto">
            <a:xfrm flipV="1">
              <a:off x="1950" y="4292"/>
              <a:ext cx="77"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3" name="Line 129"/>
            <p:cNvSpPr>
              <a:spLocks noChangeShapeType="1"/>
            </p:cNvSpPr>
            <p:nvPr/>
          </p:nvSpPr>
          <p:spPr bwMode="auto">
            <a:xfrm flipV="1">
              <a:off x="1955" y="4317"/>
              <a:ext cx="83" cy="7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4" name="Line 130"/>
            <p:cNvSpPr>
              <a:spLocks noChangeShapeType="1"/>
            </p:cNvSpPr>
            <p:nvPr/>
          </p:nvSpPr>
          <p:spPr bwMode="auto">
            <a:xfrm flipV="1">
              <a:off x="1958" y="4342"/>
              <a:ext cx="95"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5" name="Line 131"/>
            <p:cNvSpPr>
              <a:spLocks noChangeShapeType="1"/>
            </p:cNvSpPr>
            <p:nvPr/>
          </p:nvSpPr>
          <p:spPr bwMode="auto">
            <a:xfrm flipV="1">
              <a:off x="2001" y="4367"/>
              <a:ext cx="68" cy="5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6" name="Line 132"/>
            <p:cNvSpPr>
              <a:spLocks noChangeShapeType="1"/>
            </p:cNvSpPr>
            <p:nvPr/>
          </p:nvSpPr>
          <p:spPr bwMode="auto">
            <a:xfrm>
              <a:off x="1972" y="4222"/>
              <a:ext cx="0" cy="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7" name="Line 133"/>
            <p:cNvSpPr>
              <a:spLocks noChangeShapeType="1"/>
            </p:cNvSpPr>
            <p:nvPr/>
          </p:nvSpPr>
          <p:spPr bwMode="auto">
            <a:xfrm>
              <a:off x="1990" y="4222"/>
              <a:ext cx="0"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8" name="Line 134"/>
            <p:cNvSpPr>
              <a:spLocks noChangeShapeType="1"/>
            </p:cNvSpPr>
            <p:nvPr/>
          </p:nvSpPr>
          <p:spPr bwMode="auto">
            <a:xfrm>
              <a:off x="2011" y="4233"/>
              <a:ext cx="0"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9" name="Line 135"/>
            <p:cNvSpPr>
              <a:spLocks noChangeShapeType="1"/>
            </p:cNvSpPr>
            <p:nvPr/>
          </p:nvSpPr>
          <p:spPr bwMode="auto">
            <a:xfrm>
              <a:off x="2034" y="4229"/>
              <a:ext cx="0"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0" name="Line 136"/>
            <p:cNvSpPr>
              <a:spLocks noChangeShapeType="1"/>
            </p:cNvSpPr>
            <p:nvPr/>
          </p:nvSpPr>
          <p:spPr bwMode="auto">
            <a:xfrm>
              <a:off x="2074" y="4229"/>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1" name="Line 137"/>
            <p:cNvSpPr>
              <a:spLocks noChangeShapeType="1"/>
            </p:cNvSpPr>
            <p:nvPr/>
          </p:nvSpPr>
          <p:spPr bwMode="auto">
            <a:xfrm>
              <a:off x="2093" y="4233"/>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2" name="Line 138"/>
            <p:cNvSpPr>
              <a:spLocks noChangeShapeType="1"/>
            </p:cNvSpPr>
            <p:nvPr/>
          </p:nvSpPr>
          <p:spPr bwMode="auto">
            <a:xfrm>
              <a:off x="2111" y="4233"/>
              <a:ext cx="0" cy="11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3" name="Line 139"/>
            <p:cNvSpPr>
              <a:spLocks noChangeShapeType="1"/>
            </p:cNvSpPr>
            <p:nvPr/>
          </p:nvSpPr>
          <p:spPr bwMode="auto">
            <a:xfrm>
              <a:off x="2128" y="4233"/>
              <a:ext cx="0" cy="10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4" name="Line 140"/>
            <p:cNvSpPr>
              <a:spLocks noChangeShapeType="1"/>
            </p:cNvSpPr>
            <p:nvPr/>
          </p:nvSpPr>
          <p:spPr bwMode="auto">
            <a:xfrm flipV="1">
              <a:off x="2155" y="4229"/>
              <a:ext cx="33"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5" name="Line 141"/>
            <p:cNvSpPr>
              <a:spLocks noChangeShapeType="1"/>
            </p:cNvSpPr>
            <p:nvPr/>
          </p:nvSpPr>
          <p:spPr bwMode="auto">
            <a:xfrm>
              <a:off x="2137" y="4330"/>
              <a:ext cx="37" cy="3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6" name="Line 142"/>
            <p:cNvSpPr>
              <a:spLocks noChangeShapeType="1"/>
            </p:cNvSpPr>
            <p:nvPr/>
          </p:nvSpPr>
          <p:spPr bwMode="auto">
            <a:xfrm>
              <a:off x="2125" y="4352"/>
              <a:ext cx="45"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7" name="Line 143"/>
            <p:cNvSpPr>
              <a:spLocks noChangeShapeType="1"/>
            </p:cNvSpPr>
            <p:nvPr/>
          </p:nvSpPr>
          <p:spPr bwMode="auto">
            <a:xfrm>
              <a:off x="2100" y="4357"/>
              <a:ext cx="57" cy="4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8" name="Line 144"/>
            <p:cNvSpPr>
              <a:spLocks noChangeShapeType="1"/>
            </p:cNvSpPr>
            <p:nvPr/>
          </p:nvSpPr>
          <p:spPr bwMode="auto">
            <a:xfrm>
              <a:off x="2079" y="4367"/>
              <a:ext cx="67" cy="5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1009" name="Group 145"/>
          <p:cNvGrpSpPr>
            <a:grpSpLocks/>
          </p:cNvGrpSpPr>
          <p:nvPr/>
        </p:nvGrpSpPr>
        <p:grpSpPr bwMode="auto">
          <a:xfrm>
            <a:off x="6838355" y="5608638"/>
            <a:ext cx="2584251" cy="425450"/>
            <a:chOff x="4237" y="4239"/>
            <a:chExt cx="1576" cy="292"/>
          </a:xfrm>
        </p:grpSpPr>
        <p:sp>
          <p:nvSpPr>
            <p:cNvPr id="1061010" name="Line 146"/>
            <p:cNvSpPr>
              <a:spLocks noChangeShapeType="1"/>
            </p:cNvSpPr>
            <p:nvPr/>
          </p:nvSpPr>
          <p:spPr bwMode="auto">
            <a:xfrm flipH="1">
              <a:off x="4237" y="4243"/>
              <a:ext cx="44"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1" name="Line 147"/>
            <p:cNvSpPr>
              <a:spLocks noChangeShapeType="1"/>
            </p:cNvSpPr>
            <p:nvPr/>
          </p:nvSpPr>
          <p:spPr bwMode="auto">
            <a:xfrm flipH="1">
              <a:off x="4245" y="4250"/>
              <a:ext cx="50"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2" name="Line 148"/>
            <p:cNvSpPr>
              <a:spLocks noChangeShapeType="1"/>
            </p:cNvSpPr>
            <p:nvPr/>
          </p:nvSpPr>
          <p:spPr bwMode="auto">
            <a:xfrm flipV="1">
              <a:off x="4254" y="4271"/>
              <a:ext cx="50" cy="7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3" name="Line 149"/>
            <p:cNvSpPr>
              <a:spLocks noChangeShapeType="1"/>
            </p:cNvSpPr>
            <p:nvPr/>
          </p:nvSpPr>
          <p:spPr bwMode="auto">
            <a:xfrm>
              <a:off x="4309" y="4246"/>
              <a:ext cx="47"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4" name="Line 150"/>
            <p:cNvSpPr>
              <a:spLocks noChangeShapeType="1"/>
            </p:cNvSpPr>
            <p:nvPr/>
          </p:nvSpPr>
          <p:spPr bwMode="auto">
            <a:xfrm>
              <a:off x="4332" y="4246"/>
              <a:ext cx="41" cy="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5" name="Line 151"/>
            <p:cNvSpPr>
              <a:spLocks noChangeShapeType="1"/>
            </p:cNvSpPr>
            <p:nvPr/>
          </p:nvSpPr>
          <p:spPr bwMode="auto">
            <a:xfrm>
              <a:off x="4360" y="4243"/>
              <a:ext cx="30" cy="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6" name="Line 152"/>
            <p:cNvSpPr>
              <a:spLocks noChangeShapeType="1"/>
            </p:cNvSpPr>
            <p:nvPr/>
          </p:nvSpPr>
          <p:spPr bwMode="auto">
            <a:xfrm>
              <a:off x="4384" y="4239"/>
              <a:ext cx="21" cy="3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7" name="Line 153"/>
            <p:cNvSpPr>
              <a:spLocks noChangeShapeType="1"/>
            </p:cNvSpPr>
            <p:nvPr/>
          </p:nvSpPr>
          <p:spPr bwMode="auto">
            <a:xfrm>
              <a:off x="4274" y="4345"/>
              <a:ext cx="0" cy="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8" name="Line 154"/>
            <p:cNvSpPr>
              <a:spLocks noChangeShapeType="1"/>
            </p:cNvSpPr>
            <p:nvPr/>
          </p:nvSpPr>
          <p:spPr bwMode="auto">
            <a:xfrm>
              <a:off x="4293" y="4332"/>
              <a:ext cx="0" cy="9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9" name="Line 155"/>
            <p:cNvSpPr>
              <a:spLocks noChangeShapeType="1"/>
            </p:cNvSpPr>
            <p:nvPr/>
          </p:nvSpPr>
          <p:spPr bwMode="auto">
            <a:xfrm>
              <a:off x="4313" y="4326"/>
              <a:ext cx="0" cy="9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0" name="Line 156"/>
            <p:cNvSpPr>
              <a:spLocks noChangeShapeType="1"/>
            </p:cNvSpPr>
            <p:nvPr/>
          </p:nvSpPr>
          <p:spPr bwMode="auto">
            <a:xfrm>
              <a:off x="4337" y="4321"/>
              <a:ext cx="0" cy="10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1" name="Line 157"/>
            <p:cNvSpPr>
              <a:spLocks noChangeShapeType="1"/>
            </p:cNvSpPr>
            <p:nvPr/>
          </p:nvSpPr>
          <p:spPr bwMode="auto">
            <a:xfrm>
              <a:off x="4352" y="4345"/>
              <a:ext cx="6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2" name="Line 158"/>
            <p:cNvSpPr>
              <a:spLocks noChangeShapeType="1"/>
            </p:cNvSpPr>
            <p:nvPr/>
          </p:nvSpPr>
          <p:spPr bwMode="auto">
            <a:xfrm flipH="1">
              <a:off x="4384" y="4311"/>
              <a:ext cx="3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3" name="Line 159"/>
            <p:cNvSpPr>
              <a:spLocks noChangeShapeType="1"/>
            </p:cNvSpPr>
            <p:nvPr/>
          </p:nvSpPr>
          <p:spPr bwMode="auto">
            <a:xfrm>
              <a:off x="4352" y="4383"/>
              <a:ext cx="6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4" name="Line 160"/>
            <p:cNvSpPr>
              <a:spLocks noChangeShapeType="1"/>
            </p:cNvSpPr>
            <p:nvPr/>
          </p:nvSpPr>
          <p:spPr bwMode="auto">
            <a:xfrm>
              <a:off x="4356" y="4423"/>
              <a:ext cx="6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5" name="Line 161"/>
            <p:cNvSpPr>
              <a:spLocks noChangeShapeType="1"/>
            </p:cNvSpPr>
            <p:nvPr/>
          </p:nvSpPr>
          <p:spPr bwMode="auto">
            <a:xfrm flipH="1">
              <a:off x="4274" y="4442"/>
              <a:ext cx="57" cy="6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6" name="Line 162"/>
            <p:cNvSpPr>
              <a:spLocks noChangeShapeType="1"/>
            </p:cNvSpPr>
            <p:nvPr/>
          </p:nvSpPr>
          <p:spPr bwMode="auto">
            <a:xfrm flipH="1">
              <a:off x="4266" y="4434"/>
              <a:ext cx="36" cy="5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7" name="Line 163"/>
            <p:cNvSpPr>
              <a:spLocks noChangeShapeType="1"/>
            </p:cNvSpPr>
            <p:nvPr/>
          </p:nvSpPr>
          <p:spPr bwMode="auto">
            <a:xfrm flipH="1">
              <a:off x="4293" y="4453"/>
              <a:ext cx="61"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8" name="Line 164"/>
            <p:cNvSpPr>
              <a:spLocks noChangeShapeType="1"/>
            </p:cNvSpPr>
            <p:nvPr/>
          </p:nvSpPr>
          <p:spPr bwMode="auto">
            <a:xfrm flipH="1">
              <a:off x="4313" y="4453"/>
              <a:ext cx="71"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9" name="Line 165"/>
            <p:cNvSpPr>
              <a:spLocks noChangeShapeType="1"/>
            </p:cNvSpPr>
            <p:nvPr/>
          </p:nvSpPr>
          <p:spPr bwMode="auto">
            <a:xfrm>
              <a:off x="4426" y="4246"/>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0" name="Line 166"/>
            <p:cNvSpPr>
              <a:spLocks noChangeShapeType="1"/>
            </p:cNvSpPr>
            <p:nvPr/>
          </p:nvSpPr>
          <p:spPr bwMode="auto">
            <a:xfrm>
              <a:off x="4444" y="4250"/>
              <a:ext cx="0" cy="11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1" name="Line 167"/>
            <p:cNvSpPr>
              <a:spLocks noChangeShapeType="1"/>
            </p:cNvSpPr>
            <p:nvPr/>
          </p:nvSpPr>
          <p:spPr bwMode="auto">
            <a:xfrm>
              <a:off x="4461" y="4250"/>
              <a:ext cx="0" cy="11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2" name="Line 168"/>
            <p:cNvSpPr>
              <a:spLocks noChangeShapeType="1"/>
            </p:cNvSpPr>
            <p:nvPr/>
          </p:nvSpPr>
          <p:spPr bwMode="auto">
            <a:xfrm>
              <a:off x="4480" y="4250"/>
              <a:ext cx="0" cy="10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3" name="Line 169"/>
            <p:cNvSpPr>
              <a:spLocks noChangeShapeType="1"/>
            </p:cNvSpPr>
            <p:nvPr/>
          </p:nvSpPr>
          <p:spPr bwMode="auto">
            <a:xfrm flipH="1">
              <a:off x="4483" y="4250"/>
              <a:ext cx="40" cy="3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4" name="Line 170"/>
            <p:cNvSpPr>
              <a:spLocks noChangeShapeType="1"/>
            </p:cNvSpPr>
            <p:nvPr/>
          </p:nvSpPr>
          <p:spPr bwMode="auto">
            <a:xfrm flipH="1">
              <a:off x="4491" y="4256"/>
              <a:ext cx="66"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5" name="Line 171"/>
            <p:cNvSpPr>
              <a:spLocks noChangeShapeType="1"/>
            </p:cNvSpPr>
            <p:nvPr/>
          </p:nvSpPr>
          <p:spPr bwMode="auto">
            <a:xfrm flipH="1">
              <a:off x="4500" y="4264"/>
              <a:ext cx="86" cy="8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6" name="Line 172"/>
            <p:cNvSpPr>
              <a:spLocks noChangeShapeType="1"/>
            </p:cNvSpPr>
            <p:nvPr/>
          </p:nvSpPr>
          <p:spPr bwMode="auto">
            <a:xfrm flipH="1">
              <a:off x="4515" y="4279"/>
              <a:ext cx="91"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7" name="Line 173"/>
            <p:cNvSpPr>
              <a:spLocks noChangeShapeType="1"/>
            </p:cNvSpPr>
            <p:nvPr/>
          </p:nvSpPr>
          <p:spPr bwMode="auto">
            <a:xfrm>
              <a:off x="4433" y="4361"/>
              <a:ext cx="58" cy="6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8" name="Line 174"/>
            <p:cNvSpPr>
              <a:spLocks noChangeShapeType="1"/>
            </p:cNvSpPr>
            <p:nvPr/>
          </p:nvSpPr>
          <p:spPr bwMode="auto">
            <a:xfrm>
              <a:off x="4426" y="4405"/>
              <a:ext cx="50" cy="4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9" name="Line 175"/>
            <p:cNvSpPr>
              <a:spLocks noChangeShapeType="1"/>
            </p:cNvSpPr>
            <p:nvPr/>
          </p:nvSpPr>
          <p:spPr bwMode="auto">
            <a:xfrm>
              <a:off x="4483" y="4376"/>
              <a:ext cx="32" cy="4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0" name="Line 176"/>
            <p:cNvSpPr>
              <a:spLocks noChangeShapeType="1"/>
            </p:cNvSpPr>
            <p:nvPr/>
          </p:nvSpPr>
          <p:spPr bwMode="auto">
            <a:xfrm>
              <a:off x="4527" y="4383"/>
              <a:ext cx="79"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1" name="Line 177"/>
            <p:cNvSpPr>
              <a:spLocks noChangeShapeType="1"/>
            </p:cNvSpPr>
            <p:nvPr/>
          </p:nvSpPr>
          <p:spPr bwMode="auto">
            <a:xfrm>
              <a:off x="4550" y="4353"/>
              <a:ext cx="5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2" name="Line 178"/>
            <p:cNvSpPr>
              <a:spLocks noChangeShapeType="1"/>
            </p:cNvSpPr>
            <p:nvPr/>
          </p:nvSpPr>
          <p:spPr bwMode="auto">
            <a:xfrm>
              <a:off x="4571" y="4326"/>
              <a:ext cx="3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3" name="Line 179"/>
            <p:cNvSpPr>
              <a:spLocks noChangeShapeType="1"/>
            </p:cNvSpPr>
            <p:nvPr/>
          </p:nvSpPr>
          <p:spPr bwMode="auto">
            <a:xfrm>
              <a:off x="4525" y="4408"/>
              <a:ext cx="8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4" name="Line 180"/>
            <p:cNvSpPr>
              <a:spLocks noChangeShapeType="1"/>
            </p:cNvSpPr>
            <p:nvPr/>
          </p:nvSpPr>
          <p:spPr bwMode="auto">
            <a:xfrm>
              <a:off x="4616" y="4264"/>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5" name="Line 181"/>
            <p:cNvSpPr>
              <a:spLocks noChangeShapeType="1"/>
            </p:cNvSpPr>
            <p:nvPr/>
          </p:nvSpPr>
          <p:spPr bwMode="auto">
            <a:xfrm>
              <a:off x="4634" y="4260"/>
              <a:ext cx="2"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6" name="Line 182"/>
            <p:cNvSpPr>
              <a:spLocks noChangeShapeType="1"/>
            </p:cNvSpPr>
            <p:nvPr/>
          </p:nvSpPr>
          <p:spPr bwMode="auto">
            <a:xfrm>
              <a:off x="4660" y="4260"/>
              <a:ext cx="0"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7" name="Line 183"/>
            <p:cNvSpPr>
              <a:spLocks noChangeShapeType="1"/>
            </p:cNvSpPr>
            <p:nvPr/>
          </p:nvSpPr>
          <p:spPr bwMode="auto">
            <a:xfrm>
              <a:off x="4681" y="4260"/>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8" name="Line 184"/>
            <p:cNvSpPr>
              <a:spLocks noChangeShapeType="1"/>
            </p:cNvSpPr>
            <p:nvPr/>
          </p:nvSpPr>
          <p:spPr bwMode="auto">
            <a:xfrm flipV="1">
              <a:off x="4696" y="4246"/>
              <a:ext cx="35" cy="3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9" name="Line 185"/>
            <p:cNvSpPr>
              <a:spLocks noChangeShapeType="1"/>
            </p:cNvSpPr>
            <p:nvPr/>
          </p:nvSpPr>
          <p:spPr bwMode="auto">
            <a:xfrm flipV="1">
              <a:off x="4697" y="4256"/>
              <a:ext cx="56"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0" name="Line 186"/>
            <p:cNvSpPr>
              <a:spLocks noChangeShapeType="1"/>
            </p:cNvSpPr>
            <p:nvPr/>
          </p:nvSpPr>
          <p:spPr bwMode="auto">
            <a:xfrm flipV="1">
              <a:off x="4696" y="4279"/>
              <a:ext cx="74" cy="7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1" name="Line 187"/>
            <p:cNvSpPr>
              <a:spLocks noChangeShapeType="1"/>
            </p:cNvSpPr>
            <p:nvPr/>
          </p:nvSpPr>
          <p:spPr bwMode="auto">
            <a:xfrm flipV="1">
              <a:off x="4701" y="4311"/>
              <a:ext cx="78"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2" name="Line 188"/>
            <p:cNvSpPr>
              <a:spLocks noChangeShapeType="1"/>
            </p:cNvSpPr>
            <p:nvPr/>
          </p:nvSpPr>
          <p:spPr bwMode="auto">
            <a:xfrm>
              <a:off x="4728" y="4383"/>
              <a:ext cx="23" cy="7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3" name="Line 189"/>
            <p:cNvSpPr>
              <a:spLocks noChangeShapeType="1"/>
            </p:cNvSpPr>
            <p:nvPr/>
          </p:nvSpPr>
          <p:spPr bwMode="auto">
            <a:xfrm>
              <a:off x="4751" y="4365"/>
              <a:ext cx="26"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4" name="Line 190"/>
            <p:cNvSpPr>
              <a:spLocks noChangeShapeType="1"/>
            </p:cNvSpPr>
            <p:nvPr/>
          </p:nvSpPr>
          <p:spPr bwMode="auto">
            <a:xfrm>
              <a:off x="4768" y="4345"/>
              <a:ext cx="25"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5" name="Line 191"/>
            <p:cNvSpPr>
              <a:spLocks noChangeShapeType="1"/>
            </p:cNvSpPr>
            <p:nvPr/>
          </p:nvSpPr>
          <p:spPr bwMode="auto">
            <a:xfrm>
              <a:off x="4787" y="4326"/>
              <a:ext cx="31"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6" name="Line 192"/>
            <p:cNvSpPr>
              <a:spLocks noChangeShapeType="1"/>
            </p:cNvSpPr>
            <p:nvPr/>
          </p:nvSpPr>
          <p:spPr bwMode="auto">
            <a:xfrm>
              <a:off x="4793" y="4239"/>
              <a:ext cx="0"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7" name="Line 193"/>
            <p:cNvSpPr>
              <a:spLocks noChangeShapeType="1"/>
            </p:cNvSpPr>
            <p:nvPr/>
          </p:nvSpPr>
          <p:spPr bwMode="auto">
            <a:xfrm>
              <a:off x="4814" y="4243"/>
              <a:ext cx="0" cy="10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8" name="Line 194"/>
            <p:cNvSpPr>
              <a:spLocks noChangeShapeType="1"/>
            </p:cNvSpPr>
            <p:nvPr/>
          </p:nvSpPr>
          <p:spPr bwMode="auto">
            <a:xfrm>
              <a:off x="4834" y="4243"/>
              <a:ext cx="0" cy="10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9" name="Line 195"/>
            <p:cNvSpPr>
              <a:spLocks noChangeShapeType="1"/>
            </p:cNvSpPr>
            <p:nvPr/>
          </p:nvSpPr>
          <p:spPr bwMode="auto">
            <a:xfrm>
              <a:off x="4852" y="4239"/>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0" name="Line 196"/>
            <p:cNvSpPr>
              <a:spLocks noChangeShapeType="1"/>
            </p:cNvSpPr>
            <p:nvPr/>
          </p:nvSpPr>
          <p:spPr bwMode="auto">
            <a:xfrm>
              <a:off x="4823" y="4376"/>
              <a:ext cx="8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1" name="Line 197"/>
            <p:cNvSpPr>
              <a:spLocks noChangeShapeType="1"/>
            </p:cNvSpPr>
            <p:nvPr/>
          </p:nvSpPr>
          <p:spPr bwMode="auto">
            <a:xfrm>
              <a:off x="4823" y="4412"/>
              <a:ext cx="8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2" name="Line 198"/>
            <p:cNvSpPr>
              <a:spLocks noChangeShapeType="1"/>
            </p:cNvSpPr>
            <p:nvPr/>
          </p:nvSpPr>
          <p:spPr bwMode="auto">
            <a:xfrm flipV="1">
              <a:off x="4823" y="4442"/>
              <a:ext cx="80" cy="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3" name="Line 199"/>
            <p:cNvSpPr>
              <a:spLocks noChangeShapeType="1"/>
            </p:cNvSpPr>
            <p:nvPr/>
          </p:nvSpPr>
          <p:spPr bwMode="auto">
            <a:xfrm>
              <a:off x="4823" y="4480"/>
              <a:ext cx="8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4" name="Line 200"/>
            <p:cNvSpPr>
              <a:spLocks noChangeShapeType="1"/>
            </p:cNvSpPr>
            <p:nvPr/>
          </p:nvSpPr>
          <p:spPr bwMode="auto">
            <a:xfrm>
              <a:off x="4866" y="4256"/>
              <a:ext cx="51" cy="9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5" name="Line 201"/>
            <p:cNvSpPr>
              <a:spLocks noChangeShapeType="1"/>
            </p:cNvSpPr>
            <p:nvPr/>
          </p:nvSpPr>
          <p:spPr bwMode="auto">
            <a:xfrm>
              <a:off x="4857" y="4289"/>
              <a:ext cx="37" cy="7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6" name="Line 202"/>
            <p:cNvSpPr>
              <a:spLocks noChangeShapeType="1"/>
            </p:cNvSpPr>
            <p:nvPr/>
          </p:nvSpPr>
          <p:spPr bwMode="auto">
            <a:xfrm>
              <a:off x="4894" y="4243"/>
              <a:ext cx="42" cy="9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7" name="Line 203"/>
            <p:cNvSpPr>
              <a:spLocks noChangeShapeType="1"/>
            </p:cNvSpPr>
            <p:nvPr/>
          </p:nvSpPr>
          <p:spPr bwMode="auto">
            <a:xfrm>
              <a:off x="4923" y="4243"/>
              <a:ext cx="38"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8" name="Line 204"/>
            <p:cNvSpPr>
              <a:spLocks noChangeShapeType="1"/>
            </p:cNvSpPr>
            <p:nvPr/>
          </p:nvSpPr>
          <p:spPr bwMode="auto">
            <a:xfrm flipV="1">
              <a:off x="4925" y="4308"/>
              <a:ext cx="77" cy="7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9" name="Line 205"/>
            <p:cNvSpPr>
              <a:spLocks noChangeShapeType="1"/>
            </p:cNvSpPr>
            <p:nvPr/>
          </p:nvSpPr>
          <p:spPr bwMode="auto">
            <a:xfrm flipV="1">
              <a:off x="4929" y="4332"/>
              <a:ext cx="85"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0" name="Line 206"/>
            <p:cNvSpPr>
              <a:spLocks noChangeShapeType="1"/>
            </p:cNvSpPr>
            <p:nvPr/>
          </p:nvSpPr>
          <p:spPr bwMode="auto">
            <a:xfrm flipV="1">
              <a:off x="4934" y="4357"/>
              <a:ext cx="94"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1" name="Line 207"/>
            <p:cNvSpPr>
              <a:spLocks noChangeShapeType="1"/>
            </p:cNvSpPr>
            <p:nvPr/>
          </p:nvSpPr>
          <p:spPr bwMode="auto">
            <a:xfrm flipV="1">
              <a:off x="4977" y="4383"/>
              <a:ext cx="67" cy="5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2" name="Line 208"/>
            <p:cNvSpPr>
              <a:spLocks noChangeShapeType="1"/>
            </p:cNvSpPr>
            <p:nvPr/>
          </p:nvSpPr>
          <p:spPr bwMode="auto">
            <a:xfrm>
              <a:off x="4948" y="4239"/>
              <a:ext cx="0" cy="4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3" name="Line 209"/>
            <p:cNvSpPr>
              <a:spLocks noChangeShapeType="1"/>
            </p:cNvSpPr>
            <p:nvPr/>
          </p:nvSpPr>
          <p:spPr bwMode="auto">
            <a:xfrm>
              <a:off x="4964" y="4239"/>
              <a:ext cx="0"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4" name="Line 210"/>
            <p:cNvSpPr>
              <a:spLocks noChangeShapeType="1"/>
            </p:cNvSpPr>
            <p:nvPr/>
          </p:nvSpPr>
          <p:spPr bwMode="auto">
            <a:xfrm>
              <a:off x="4986" y="4250"/>
              <a:ext cx="0" cy="5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5" name="Line 211"/>
            <p:cNvSpPr>
              <a:spLocks noChangeShapeType="1"/>
            </p:cNvSpPr>
            <p:nvPr/>
          </p:nvSpPr>
          <p:spPr bwMode="auto">
            <a:xfrm>
              <a:off x="5008" y="4246"/>
              <a:ext cx="0"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6" name="Line 212"/>
            <p:cNvSpPr>
              <a:spLocks noChangeShapeType="1"/>
            </p:cNvSpPr>
            <p:nvPr/>
          </p:nvSpPr>
          <p:spPr bwMode="auto">
            <a:xfrm>
              <a:off x="5050" y="4246"/>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7" name="Line 213"/>
            <p:cNvSpPr>
              <a:spLocks noChangeShapeType="1"/>
            </p:cNvSpPr>
            <p:nvPr/>
          </p:nvSpPr>
          <p:spPr bwMode="auto">
            <a:xfrm>
              <a:off x="5069" y="4250"/>
              <a:ext cx="0" cy="11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8" name="Line 214"/>
            <p:cNvSpPr>
              <a:spLocks noChangeShapeType="1"/>
            </p:cNvSpPr>
            <p:nvPr/>
          </p:nvSpPr>
          <p:spPr bwMode="auto">
            <a:xfrm>
              <a:off x="5084" y="4250"/>
              <a:ext cx="0" cy="11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9" name="Line 215"/>
            <p:cNvSpPr>
              <a:spLocks noChangeShapeType="1"/>
            </p:cNvSpPr>
            <p:nvPr/>
          </p:nvSpPr>
          <p:spPr bwMode="auto">
            <a:xfrm>
              <a:off x="5103" y="4250"/>
              <a:ext cx="0" cy="10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0" name="Line 216"/>
            <p:cNvSpPr>
              <a:spLocks noChangeShapeType="1"/>
            </p:cNvSpPr>
            <p:nvPr/>
          </p:nvSpPr>
          <p:spPr bwMode="auto">
            <a:xfrm flipH="1">
              <a:off x="5106" y="4250"/>
              <a:ext cx="40" cy="3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1" name="Line 217"/>
            <p:cNvSpPr>
              <a:spLocks noChangeShapeType="1"/>
            </p:cNvSpPr>
            <p:nvPr/>
          </p:nvSpPr>
          <p:spPr bwMode="auto">
            <a:xfrm flipH="1">
              <a:off x="5115" y="4256"/>
              <a:ext cx="66"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2" name="Line 218"/>
            <p:cNvSpPr>
              <a:spLocks noChangeShapeType="1"/>
            </p:cNvSpPr>
            <p:nvPr/>
          </p:nvSpPr>
          <p:spPr bwMode="auto">
            <a:xfrm flipH="1">
              <a:off x="5125" y="4264"/>
              <a:ext cx="85" cy="8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3" name="Line 219"/>
            <p:cNvSpPr>
              <a:spLocks noChangeShapeType="1"/>
            </p:cNvSpPr>
            <p:nvPr/>
          </p:nvSpPr>
          <p:spPr bwMode="auto">
            <a:xfrm flipH="1">
              <a:off x="5138" y="4279"/>
              <a:ext cx="92"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4" name="Line 220"/>
            <p:cNvSpPr>
              <a:spLocks noChangeShapeType="1"/>
            </p:cNvSpPr>
            <p:nvPr/>
          </p:nvSpPr>
          <p:spPr bwMode="auto">
            <a:xfrm>
              <a:off x="5151" y="4383"/>
              <a:ext cx="79"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5" name="Line 221"/>
            <p:cNvSpPr>
              <a:spLocks noChangeShapeType="1"/>
            </p:cNvSpPr>
            <p:nvPr/>
          </p:nvSpPr>
          <p:spPr bwMode="auto">
            <a:xfrm>
              <a:off x="5174" y="4353"/>
              <a:ext cx="5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6" name="Line 222"/>
            <p:cNvSpPr>
              <a:spLocks noChangeShapeType="1"/>
            </p:cNvSpPr>
            <p:nvPr/>
          </p:nvSpPr>
          <p:spPr bwMode="auto">
            <a:xfrm>
              <a:off x="5195" y="4326"/>
              <a:ext cx="3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7" name="Line 223"/>
            <p:cNvSpPr>
              <a:spLocks noChangeShapeType="1"/>
            </p:cNvSpPr>
            <p:nvPr/>
          </p:nvSpPr>
          <p:spPr bwMode="auto">
            <a:xfrm>
              <a:off x="5148" y="4408"/>
              <a:ext cx="8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8" name="Line 224"/>
            <p:cNvSpPr>
              <a:spLocks noChangeShapeType="1"/>
            </p:cNvSpPr>
            <p:nvPr/>
          </p:nvSpPr>
          <p:spPr bwMode="auto">
            <a:xfrm>
              <a:off x="5240" y="4264"/>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9" name="Line 225"/>
            <p:cNvSpPr>
              <a:spLocks noChangeShapeType="1"/>
            </p:cNvSpPr>
            <p:nvPr/>
          </p:nvSpPr>
          <p:spPr bwMode="auto">
            <a:xfrm>
              <a:off x="5258" y="4260"/>
              <a:ext cx="2"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0" name="Line 226"/>
            <p:cNvSpPr>
              <a:spLocks noChangeShapeType="1"/>
            </p:cNvSpPr>
            <p:nvPr/>
          </p:nvSpPr>
          <p:spPr bwMode="auto">
            <a:xfrm>
              <a:off x="5283" y="4260"/>
              <a:ext cx="0"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1" name="Line 227"/>
            <p:cNvSpPr>
              <a:spLocks noChangeShapeType="1"/>
            </p:cNvSpPr>
            <p:nvPr/>
          </p:nvSpPr>
          <p:spPr bwMode="auto">
            <a:xfrm>
              <a:off x="5305" y="4260"/>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2" name="Line 228"/>
            <p:cNvSpPr>
              <a:spLocks noChangeShapeType="1"/>
            </p:cNvSpPr>
            <p:nvPr/>
          </p:nvSpPr>
          <p:spPr bwMode="auto">
            <a:xfrm flipV="1">
              <a:off x="5320" y="4246"/>
              <a:ext cx="35" cy="3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3" name="Line 229"/>
            <p:cNvSpPr>
              <a:spLocks noChangeShapeType="1"/>
            </p:cNvSpPr>
            <p:nvPr/>
          </p:nvSpPr>
          <p:spPr bwMode="auto">
            <a:xfrm flipV="1">
              <a:off x="5322" y="4256"/>
              <a:ext cx="55"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4" name="Line 230"/>
            <p:cNvSpPr>
              <a:spLocks noChangeShapeType="1"/>
            </p:cNvSpPr>
            <p:nvPr/>
          </p:nvSpPr>
          <p:spPr bwMode="auto">
            <a:xfrm flipV="1">
              <a:off x="5320" y="4279"/>
              <a:ext cx="74" cy="7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5" name="Line 231"/>
            <p:cNvSpPr>
              <a:spLocks noChangeShapeType="1"/>
            </p:cNvSpPr>
            <p:nvPr/>
          </p:nvSpPr>
          <p:spPr bwMode="auto">
            <a:xfrm flipV="1">
              <a:off x="5325" y="4311"/>
              <a:ext cx="78"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6" name="Line 232"/>
            <p:cNvSpPr>
              <a:spLocks noChangeShapeType="1"/>
            </p:cNvSpPr>
            <p:nvPr/>
          </p:nvSpPr>
          <p:spPr bwMode="auto">
            <a:xfrm>
              <a:off x="5351" y="4383"/>
              <a:ext cx="24" cy="7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7" name="Line 233"/>
            <p:cNvSpPr>
              <a:spLocks noChangeShapeType="1"/>
            </p:cNvSpPr>
            <p:nvPr/>
          </p:nvSpPr>
          <p:spPr bwMode="auto">
            <a:xfrm>
              <a:off x="5375" y="4365"/>
              <a:ext cx="26"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8" name="Line 234"/>
            <p:cNvSpPr>
              <a:spLocks noChangeShapeType="1"/>
            </p:cNvSpPr>
            <p:nvPr/>
          </p:nvSpPr>
          <p:spPr bwMode="auto">
            <a:xfrm>
              <a:off x="5391" y="4345"/>
              <a:ext cx="26"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9" name="Line 235"/>
            <p:cNvSpPr>
              <a:spLocks noChangeShapeType="1"/>
            </p:cNvSpPr>
            <p:nvPr/>
          </p:nvSpPr>
          <p:spPr bwMode="auto">
            <a:xfrm>
              <a:off x="5411" y="4326"/>
              <a:ext cx="30"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0" name="Line 236"/>
            <p:cNvSpPr>
              <a:spLocks noChangeShapeType="1"/>
            </p:cNvSpPr>
            <p:nvPr/>
          </p:nvSpPr>
          <p:spPr bwMode="auto">
            <a:xfrm>
              <a:off x="5417" y="4239"/>
              <a:ext cx="0"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1" name="Line 237"/>
            <p:cNvSpPr>
              <a:spLocks noChangeShapeType="1"/>
            </p:cNvSpPr>
            <p:nvPr/>
          </p:nvSpPr>
          <p:spPr bwMode="auto">
            <a:xfrm>
              <a:off x="5439" y="4243"/>
              <a:ext cx="0" cy="10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2" name="Line 238"/>
            <p:cNvSpPr>
              <a:spLocks noChangeShapeType="1"/>
            </p:cNvSpPr>
            <p:nvPr/>
          </p:nvSpPr>
          <p:spPr bwMode="auto">
            <a:xfrm>
              <a:off x="5469" y="4243"/>
              <a:ext cx="0" cy="10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3" name="Line 239"/>
            <p:cNvSpPr>
              <a:spLocks noChangeShapeType="1"/>
            </p:cNvSpPr>
            <p:nvPr/>
          </p:nvSpPr>
          <p:spPr bwMode="auto">
            <a:xfrm>
              <a:off x="5490" y="4239"/>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4" name="Line 240"/>
            <p:cNvSpPr>
              <a:spLocks noChangeShapeType="1"/>
            </p:cNvSpPr>
            <p:nvPr/>
          </p:nvSpPr>
          <p:spPr bwMode="auto">
            <a:xfrm>
              <a:off x="5516" y="4239"/>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5" name="Line 241"/>
            <p:cNvSpPr>
              <a:spLocks noChangeShapeType="1"/>
            </p:cNvSpPr>
            <p:nvPr/>
          </p:nvSpPr>
          <p:spPr bwMode="auto">
            <a:xfrm>
              <a:off x="5528" y="4256"/>
              <a:ext cx="50" cy="9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6" name="Line 242"/>
            <p:cNvSpPr>
              <a:spLocks noChangeShapeType="1"/>
            </p:cNvSpPr>
            <p:nvPr/>
          </p:nvSpPr>
          <p:spPr bwMode="auto">
            <a:xfrm>
              <a:off x="5520" y="4289"/>
              <a:ext cx="37" cy="7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7" name="Line 243"/>
            <p:cNvSpPr>
              <a:spLocks noChangeShapeType="1"/>
            </p:cNvSpPr>
            <p:nvPr/>
          </p:nvSpPr>
          <p:spPr bwMode="auto">
            <a:xfrm>
              <a:off x="5557" y="4243"/>
              <a:ext cx="42" cy="9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8" name="Line 244"/>
            <p:cNvSpPr>
              <a:spLocks noChangeShapeType="1"/>
            </p:cNvSpPr>
            <p:nvPr/>
          </p:nvSpPr>
          <p:spPr bwMode="auto">
            <a:xfrm>
              <a:off x="5585" y="4243"/>
              <a:ext cx="37"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9" name="Line 245"/>
            <p:cNvSpPr>
              <a:spLocks noChangeShapeType="1"/>
            </p:cNvSpPr>
            <p:nvPr/>
          </p:nvSpPr>
          <p:spPr bwMode="auto">
            <a:xfrm flipV="1">
              <a:off x="5589" y="4308"/>
              <a:ext cx="76" cy="7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0" name="Line 246"/>
            <p:cNvSpPr>
              <a:spLocks noChangeShapeType="1"/>
            </p:cNvSpPr>
            <p:nvPr/>
          </p:nvSpPr>
          <p:spPr bwMode="auto">
            <a:xfrm flipV="1">
              <a:off x="5592" y="4332"/>
              <a:ext cx="85"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1" name="Line 247"/>
            <p:cNvSpPr>
              <a:spLocks noChangeShapeType="1"/>
            </p:cNvSpPr>
            <p:nvPr/>
          </p:nvSpPr>
          <p:spPr bwMode="auto">
            <a:xfrm flipV="1">
              <a:off x="5597" y="4357"/>
              <a:ext cx="94"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2" name="Line 248"/>
            <p:cNvSpPr>
              <a:spLocks noChangeShapeType="1"/>
            </p:cNvSpPr>
            <p:nvPr/>
          </p:nvSpPr>
          <p:spPr bwMode="auto">
            <a:xfrm flipV="1">
              <a:off x="5639" y="4383"/>
              <a:ext cx="68" cy="5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3" name="Line 249"/>
            <p:cNvSpPr>
              <a:spLocks noChangeShapeType="1"/>
            </p:cNvSpPr>
            <p:nvPr/>
          </p:nvSpPr>
          <p:spPr bwMode="auto">
            <a:xfrm>
              <a:off x="5611" y="4239"/>
              <a:ext cx="0" cy="4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4" name="Line 250"/>
            <p:cNvSpPr>
              <a:spLocks noChangeShapeType="1"/>
            </p:cNvSpPr>
            <p:nvPr/>
          </p:nvSpPr>
          <p:spPr bwMode="auto">
            <a:xfrm>
              <a:off x="5628" y="4239"/>
              <a:ext cx="0"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5" name="Line 251"/>
            <p:cNvSpPr>
              <a:spLocks noChangeShapeType="1"/>
            </p:cNvSpPr>
            <p:nvPr/>
          </p:nvSpPr>
          <p:spPr bwMode="auto">
            <a:xfrm>
              <a:off x="5648" y="4250"/>
              <a:ext cx="0" cy="5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6" name="Line 252"/>
            <p:cNvSpPr>
              <a:spLocks noChangeShapeType="1"/>
            </p:cNvSpPr>
            <p:nvPr/>
          </p:nvSpPr>
          <p:spPr bwMode="auto">
            <a:xfrm>
              <a:off x="5673" y="4246"/>
              <a:ext cx="0"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7" name="Line 253"/>
            <p:cNvSpPr>
              <a:spLocks noChangeShapeType="1"/>
            </p:cNvSpPr>
            <p:nvPr/>
          </p:nvSpPr>
          <p:spPr bwMode="auto">
            <a:xfrm>
              <a:off x="5712" y="4246"/>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8" name="Line 254"/>
            <p:cNvSpPr>
              <a:spLocks noChangeShapeType="1"/>
            </p:cNvSpPr>
            <p:nvPr/>
          </p:nvSpPr>
          <p:spPr bwMode="auto">
            <a:xfrm>
              <a:off x="5731" y="4250"/>
              <a:ext cx="0" cy="11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9" name="Line 255"/>
            <p:cNvSpPr>
              <a:spLocks noChangeShapeType="1"/>
            </p:cNvSpPr>
            <p:nvPr/>
          </p:nvSpPr>
          <p:spPr bwMode="auto">
            <a:xfrm>
              <a:off x="5748" y="4250"/>
              <a:ext cx="0" cy="11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0" name="Line 256"/>
            <p:cNvSpPr>
              <a:spLocks noChangeShapeType="1"/>
            </p:cNvSpPr>
            <p:nvPr/>
          </p:nvSpPr>
          <p:spPr bwMode="auto">
            <a:xfrm>
              <a:off x="5767" y="4250"/>
              <a:ext cx="0" cy="10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1" name="Line 257"/>
            <p:cNvSpPr>
              <a:spLocks noChangeShapeType="1"/>
            </p:cNvSpPr>
            <p:nvPr/>
          </p:nvSpPr>
          <p:spPr bwMode="auto">
            <a:xfrm>
              <a:off x="5774" y="4346"/>
              <a:ext cx="39" cy="3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2" name="Line 258"/>
            <p:cNvSpPr>
              <a:spLocks noChangeShapeType="1"/>
            </p:cNvSpPr>
            <p:nvPr/>
          </p:nvSpPr>
          <p:spPr bwMode="auto">
            <a:xfrm>
              <a:off x="5763" y="4368"/>
              <a:ext cx="45"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3" name="Line 259"/>
            <p:cNvSpPr>
              <a:spLocks noChangeShapeType="1"/>
            </p:cNvSpPr>
            <p:nvPr/>
          </p:nvSpPr>
          <p:spPr bwMode="auto">
            <a:xfrm>
              <a:off x="5738" y="4374"/>
              <a:ext cx="58" cy="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4" name="Line 260"/>
            <p:cNvSpPr>
              <a:spLocks noChangeShapeType="1"/>
            </p:cNvSpPr>
            <p:nvPr/>
          </p:nvSpPr>
          <p:spPr bwMode="auto">
            <a:xfrm>
              <a:off x="5717" y="4383"/>
              <a:ext cx="68" cy="5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1125" name="Line 261"/>
          <p:cNvSpPr>
            <a:spLocks noChangeShapeType="1"/>
          </p:cNvSpPr>
          <p:nvPr/>
        </p:nvSpPr>
        <p:spPr bwMode="auto">
          <a:xfrm flipV="1">
            <a:off x="935833" y="2816228"/>
            <a:ext cx="8470702" cy="4763"/>
          </a:xfrm>
          <a:prstGeom prst="line">
            <a:avLst/>
          </a:prstGeom>
          <a:noFill/>
          <a:ln w="47109">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6" name="Freeform 262"/>
          <p:cNvSpPr>
            <a:spLocks/>
          </p:cNvSpPr>
          <p:nvPr/>
        </p:nvSpPr>
        <p:spPr bwMode="auto">
          <a:xfrm>
            <a:off x="5438182" y="4216400"/>
            <a:ext cx="3968353" cy="1373188"/>
          </a:xfrm>
          <a:custGeom>
            <a:avLst/>
            <a:gdLst>
              <a:gd name="T0" fmla="*/ 13 w 2422"/>
              <a:gd name="T1" fmla="*/ 0 h 943"/>
              <a:gd name="T2" fmla="*/ 60 w 2422"/>
              <a:gd name="T3" fmla="*/ 142 h 943"/>
              <a:gd name="T4" fmla="*/ 22 w 2422"/>
              <a:gd name="T5" fmla="*/ 252 h 943"/>
              <a:gd name="T6" fmla="*/ 0 w 2422"/>
              <a:gd name="T7" fmla="*/ 409 h 943"/>
              <a:gd name="T8" fmla="*/ 99 w 2422"/>
              <a:gd name="T9" fmla="*/ 557 h 943"/>
              <a:gd name="T10" fmla="*/ 45 w 2422"/>
              <a:gd name="T11" fmla="*/ 812 h 943"/>
              <a:gd name="T12" fmla="*/ 63 w 2422"/>
              <a:gd name="T13" fmla="*/ 942 h 943"/>
              <a:gd name="T14" fmla="*/ 2421 w 2422"/>
              <a:gd name="T15" fmla="*/ 939 h 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2" h="943">
                <a:moveTo>
                  <a:pt x="13" y="0"/>
                </a:moveTo>
                <a:lnTo>
                  <a:pt x="60" y="142"/>
                </a:lnTo>
                <a:lnTo>
                  <a:pt x="22" y="252"/>
                </a:lnTo>
                <a:lnTo>
                  <a:pt x="0" y="409"/>
                </a:lnTo>
                <a:lnTo>
                  <a:pt x="99" y="557"/>
                </a:lnTo>
                <a:lnTo>
                  <a:pt x="45" y="812"/>
                </a:lnTo>
                <a:lnTo>
                  <a:pt x="63" y="942"/>
                </a:lnTo>
                <a:lnTo>
                  <a:pt x="2421" y="939"/>
                </a:lnTo>
              </a:path>
            </a:pathLst>
          </a:custGeom>
          <a:noFill/>
          <a:ln w="47109"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127" name="Freeform 263"/>
          <p:cNvSpPr>
            <a:spLocks/>
          </p:cNvSpPr>
          <p:nvPr/>
        </p:nvSpPr>
        <p:spPr bwMode="auto">
          <a:xfrm>
            <a:off x="925116" y="4232278"/>
            <a:ext cx="4457700" cy="1344613"/>
          </a:xfrm>
          <a:custGeom>
            <a:avLst/>
            <a:gdLst>
              <a:gd name="T0" fmla="*/ 0 w 2720"/>
              <a:gd name="T1" fmla="*/ 922 h 923"/>
              <a:gd name="T2" fmla="*/ 2637 w 2720"/>
              <a:gd name="T3" fmla="*/ 922 h 923"/>
              <a:gd name="T4" fmla="*/ 2637 w 2720"/>
              <a:gd name="T5" fmla="*/ 790 h 923"/>
              <a:gd name="T6" fmla="*/ 2719 w 2720"/>
              <a:gd name="T7" fmla="*/ 633 h 923"/>
              <a:gd name="T8" fmla="*/ 2704 w 2720"/>
              <a:gd name="T9" fmla="*/ 508 h 923"/>
              <a:gd name="T10" fmla="*/ 2617 w 2720"/>
              <a:gd name="T11" fmla="*/ 379 h 923"/>
              <a:gd name="T12" fmla="*/ 2647 w 2720"/>
              <a:gd name="T13" fmla="*/ 285 h 923"/>
              <a:gd name="T14" fmla="*/ 2607 w 2720"/>
              <a:gd name="T15" fmla="*/ 166 h 923"/>
              <a:gd name="T16" fmla="*/ 2670 w 2720"/>
              <a:gd name="T17" fmla="*/ 99 h 923"/>
              <a:gd name="T18" fmla="*/ 2653 w 2720"/>
              <a:gd name="T19"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0" h="923">
                <a:moveTo>
                  <a:pt x="0" y="922"/>
                </a:moveTo>
                <a:lnTo>
                  <a:pt x="2637" y="922"/>
                </a:lnTo>
                <a:lnTo>
                  <a:pt x="2637" y="790"/>
                </a:lnTo>
                <a:lnTo>
                  <a:pt x="2719" y="633"/>
                </a:lnTo>
                <a:lnTo>
                  <a:pt x="2704" y="508"/>
                </a:lnTo>
                <a:lnTo>
                  <a:pt x="2617" y="379"/>
                </a:lnTo>
                <a:lnTo>
                  <a:pt x="2647" y="285"/>
                </a:lnTo>
                <a:lnTo>
                  <a:pt x="2607" y="166"/>
                </a:lnTo>
                <a:lnTo>
                  <a:pt x="2670" y="99"/>
                </a:lnTo>
                <a:lnTo>
                  <a:pt x="2653" y="0"/>
                </a:lnTo>
              </a:path>
            </a:pathLst>
          </a:custGeom>
          <a:noFill/>
          <a:ln w="47109"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128" name="Freeform 264"/>
          <p:cNvSpPr>
            <a:spLocks/>
          </p:cNvSpPr>
          <p:nvPr/>
        </p:nvSpPr>
        <p:spPr bwMode="auto">
          <a:xfrm>
            <a:off x="830463" y="1911350"/>
            <a:ext cx="187523" cy="3654425"/>
          </a:xfrm>
          <a:custGeom>
            <a:avLst/>
            <a:gdLst>
              <a:gd name="T0" fmla="*/ 57 w 114"/>
              <a:gd name="T1" fmla="*/ 0 h 2508"/>
              <a:gd name="T2" fmla="*/ 56 w 114"/>
              <a:gd name="T3" fmla="*/ 304 h 2508"/>
              <a:gd name="T4" fmla="*/ 0 w 114"/>
              <a:gd name="T5" fmla="*/ 304 h 2508"/>
              <a:gd name="T6" fmla="*/ 113 w 114"/>
              <a:gd name="T7" fmla="*/ 371 h 2508"/>
              <a:gd name="T8" fmla="*/ 56 w 114"/>
              <a:gd name="T9" fmla="*/ 371 h 2508"/>
              <a:gd name="T10" fmla="*/ 56 w 114"/>
              <a:gd name="T11" fmla="*/ 905 h 2508"/>
              <a:gd name="T12" fmla="*/ 0 w 114"/>
              <a:gd name="T13" fmla="*/ 905 h 2508"/>
              <a:gd name="T14" fmla="*/ 113 w 114"/>
              <a:gd name="T15" fmla="*/ 970 h 2508"/>
              <a:gd name="T16" fmla="*/ 56 w 114"/>
              <a:gd name="T17" fmla="*/ 970 h 2508"/>
              <a:gd name="T18" fmla="*/ 56 w 114"/>
              <a:gd name="T19" fmla="*/ 1907 h 2508"/>
              <a:gd name="T20" fmla="*/ 0 w 114"/>
              <a:gd name="T21" fmla="*/ 1907 h 2508"/>
              <a:gd name="T22" fmla="*/ 113 w 114"/>
              <a:gd name="T23" fmla="*/ 1972 h 2508"/>
              <a:gd name="T24" fmla="*/ 56 w 114"/>
              <a:gd name="T25" fmla="*/ 1972 h 2508"/>
              <a:gd name="T26" fmla="*/ 56 w 114"/>
              <a:gd name="T27" fmla="*/ 2507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2508">
                <a:moveTo>
                  <a:pt x="57" y="0"/>
                </a:moveTo>
                <a:lnTo>
                  <a:pt x="56" y="304"/>
                </a:lnTo>
                <a:lnTo>
                  <a:pt x="0" y="304"/>
                </a:lnTo>
                <a:lnTo>
                  <a:pt x="113" y="371"/>
                </a:lnTo>
                <a:lnTo>
                  <a:pt x="56" y="371"/>
                </a:lnTo>
                <a:lnTo>
                  <a:pt x="56" y="905"/>
                </a:lnTo>
                <a:lnTo>
                  <a:pt x="0" y="905"/>
                </a:lnTo>
                <a:lnTo>
                  <a:pt x="113" y="970"/>
                </a:lnTo>
                <a:lnTo>
                  <a:pt x="56" y="970"/>
                </a:lnTo>
                <a:lnTo>
                  <a:pt x="56" y="1907"/>
                </a:lnTo>
                <a:lnTo>
                  <a:pt x="0" y="1907"/>
                </a:lnTo>
                <a:lnTo>
                  <a:pt x="113" y="1972"/>
                </a:lnTo>
                <a:lnTo>
                  <a:pt x="56" y="1972"/>
                </a:lnTo>
                <a:lnTo>
                  <a:pt x="56" y="2507"/>
                </a:lnTo>
              </a:path>
            </a:pathLst>
          </a:custGeom>
          <a:noFill/>
          <a:ln w="47109"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129" name="Freeform 265"/>
          <p:cNvSpPr>
            <a:spLocks/>
          </p:cNvSpPr>
          <p:nvPr/>
        </p:nvSpPr>
        <p:spPr bwMode="auto">
          <a:xfrm>
            <a:off x="9327954" y="1911350"/>
            <a:ext cx="187523" cy="3683000"/>
          </a:xfrm>
          <a:custGeom>
            <a:avLst/>
            <a:gdLst>
              <a:gd name="T0" fmla="*/ 57 w 114"/>
              <a:gd name="T1" fmla="*/ 0 h 2528"/>
              <a:gd name="T2" fmla="*/ 57 w 114"/>
              <a:gd name="T3" fmla="*/ 291 h 2528"/>
              <a:gd name="T4" fmla="*/ 0 w 114"/>
              <a:gd name="T5" fmla="*/ 291 h 2528"/>
              <a:gd name="T6" fmla="*/ 113 w 114"/>
              <a:gd name="T7" fmla="*/ 358 h 2528"/>
              <a:gd name="T8" fmla="*/ 57 w 114"/>
              <a:gd name="T9" fmla="*/ 358 h 2528"/>
              <a:gd name="T10" fmla="*/ 57 w 114"/>
              <a:gd name="T11" fmla="*/ 892 h 2528"/>
              <a:gd name="T12" fmla="*/ 0 w 114"/>
              <a:gd name="T13" fmla="*/ 892 h 2528"/>
              <a:gd name="T14" fmla="*/ 113 w 114"/>
              <a:gd name="T15" fmla="*/ 959 h 2528"/>
              <a:gd name="T16" fmla="*/ 57 w 114"/>
              <a:gd name="T17" fmla="*/ 959 h 2528"/>
              <a:gd name="T18" fmla="*/ 57 w 114"/>
              <a:gd name="T19" fmla="*/ 1895 h 2528"/>
              <a:gd name="T20" fmla="*/ 0 w 114"/>
              <a:gd name="T21" fmla="*/ 1895 h 2528"/>
              <a:gd name="T22" fmla="*/ 113 w 114"/>
              <a:gd name="T23" fmla="*/ 1962 h 2528"/>
              <a:gd name="T24" fmla="*/ 57 w 114"/>
              <a:gd name="T25" fmla="*/ 1962 h 2528"/>
              <a:gd name="T26" fmla="*/ 55 w 114"/>
              <a:gd name="T27" fmla="*/ 252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2528">
                <a:moveTo>
                  <a:pt x="57" y="0"/>
                </a:moveTo>
                <a:lnTo>
                  <a:pt x="57" y="291"/>
                </a:lnTo>
                <a:lnTo>
                  <a:pt x="0" y="291"/>
                </a:lnTo>
                <a:lnTo>
                  <a:pt x="113" y="358"/>
                </a:lnTo>
                <a:lnTo>
                  <a:pt x="57" y="358"/>
                </a:lnTo>
                <a:lnTo>
                  <a:pt x="57" y="892"/>
                </a:lnTo>
                <a:lnTo>
                  <a:pt x="0" y="892"/>
                </a:lnTo>
                <a:lnTo>
                  <a:pt x="113" y="959"/>
                </a:lnTo>
                <a:lnTo>
                  <a:pt x="57" y="959"/>
                </a:lnTo>
                <a:lnTo>
                  <a:pt x="57" y="1895"/>
                </a:lnTo>
                <a:lnTo>
                  <a:pt x="0" y="1895"/>
                </a:lnTo>
                <a:lnTo>
                  <a:pt x="113" y="1962"/>
                </a:lnTo>
                <a:lnTo>
                  <a:pt x="57" y="1962"/>
                </a:lnTo>
                <a:lnTo>
                  <a:pt x="55" y="2527"/>
                </a:lnTo>
              </a:path>
            </a:pathLst>
          </a:custGeom>
          <a:noFill/>
          <a:ln w="47109"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130" name="Line 266"/>
          <p:cNvSpPr>
            <a:spLocks noChangeShapeType="1"/>
          </p:cNvSpPr>
          <p:nvPr/>
        </p:nvSpPr>
        <p:spPr bwMode="auto">
          <a:xfrm flipH="1">
            <a:off x="3437930" y="5588000"/>
            <a:ext cx="71438"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1" name="Line 267"/>
          <p:cNvSpPr>
            <a:spLocks noChangeShapeType="1"/>
          </p:cNvSpPr>
          <p:nvPr/>
        </p:nvSpPr>
        <p:spPr bwMode="auto">
          <a:xfrm flipH="1">
            <a:off x="3450431" y="5599116"/>
            <a:ext cx="80368" cy="1047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2" name="Line 268"/>
          <p:cNvSpPr>
            <a:spLocks noChangeShapeType="1"/>
          </p:cNvSpPr>
          <p:nvPr/>
        </p:nvSpPr>
        <p:spPr bwMode="auto">
          <a:xfrm flipV="1">
            <a:off x="3466507" y="5630863"/>
            <a:ext cx="80367" cy="1063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3" name="Line 269"/>
          <p:cNvSpPr>
            <a:spLocks noChangeShapeType="1"/>
          </p:cNvSpPr>
          <p:nvPr/>
        </p:nvSpPr>
        <p:spPr bwMode="auto">
          <a:xfrm>
            <a:off x="3555804" y="5592763"/>
            <a:ext cx="75009"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4" name="Line 270"/>
          <p:cNvSpPr>
            <a:spLocks noChangeShapeType="1"/>
          </p:cNvSpPr>
          <p:nvPr/>
        </p:nvSpPr>
        <p:spPr bwMode="auto">
          <a:xfrm>
            <a:off x="3593306" y="5592766"/>
            <a:ext cx="64294" cy="904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5" name="Line 271"/>
          <p:cNvSpPr>
            <a:spLocks noChangeShapeType="1"/>
          </p:cNvSpPr>
          <p:nvPr/>
        </p:nvSpPr>
        <p:spPr bwMode="auto">
          <a:xfrm>
            <a:off x="3639741" y="5588000"/>
            <a:ext cx="50006" cy="635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6" name="Line 272"/>
          <p:cNvSpPr>
            <a:spLocks noChangeShapeType="1"/>
          </p:cNvSpPr>
          <p:nvPr/>
        </p:nvSpPr>
        <p:spPr bwMode="auto">
          <a:xfrm>
            <a:off x="3677247" y="5584825"/>
            <a:ext cx="35719" cy="4603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7" name="Line 273"/>
          <p:cNvSpPr>
            <a:spLocks noChangeShapeType="1"/>
          </p:cNvSpPr>
          <p:nvPr/>
        </p:nvSpPr>
        <p:spPr bwMode="auto">
          <a:xfrm>
            <a:off x="3496866" y="5737225"/>
            <a:ext cx="0" cy="10953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8" name="Line 274"/>
          <p:cNvSpPr>
            <a:spLocks noChangeShapeType="1"/>
          </p:cNvSpPr>
          <p:nvPr/>
        </p:nvSpPr>
        <p:spPr bwMode="auto">
          <a:xfrm>
            <a:off x="3529013" y="5719763"/>
            <a:ext cx="0" cy="1317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9" name="Line 275"/>
          <p:cNvSpPr>
            <a:spLocks noChangeShapeType="1"/>
          </p:cNvSpPr>
          <p:nvPr/>
        </p:nvSpPr>
        <p:spPr bwMode="auto">
          <a:xfrm>
            <a:off x="3562946" y="5710241"/>
            <a:ext cx="0" cy="1412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0" name="Line 276"/>
          <p:cNvSpPr>
            <a:spLocks noChangeShapeType="1"/>
          </p:cNvSpPr>
          <p:nvPr/>
        </p:nvSpPr>
        <p:spPr bwMode="auto">
          <a:xfrm>
            <a:off x="3604022" y="5703891"/>
            <a:ext cx="0" cy="1476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1" name="Line 277"/>
          <p:cNvSpPr>
            <a:spLocks noChangeShapeType="1"/>
          </p:cNvSpPr>
          <p:nvPr/>
        </p:nvSpPr>
        <p:spPr bwMode="auto">
          <a:xfrm>
            <a:off x="3627240" y="5737225"/>
            <a:ext cx="101798"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2" name="Line 278"/>
          <p:cNvSpPr>
            <a:spLocks noChangeShapeType="1"/>
          </p:cNvSpPr>
          <p:nvPr/>
        </p:nvSpPr>
        <p:spPr bwMode="auto">
          <a:xfrm flipH="1">
            <a:off x="3677246" y="5688013"/>
            <a:ext cx="60722"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3" name="Line 279"/>
          <p:cNvSpPr>
            <a:spLocks noChangeShapeType="1"/>
          </p:cNvSpPr>
          <p:nvPr/>
        </p:nvSpPr>
        <p:spPr bwMode="auto">
          <a:xfrm>
            <a:off x="3627240" y="5792788"/>
            <a:ext cx="101798"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4" name="Line 280"/>
          <p:cNvSpPr>
            <a:spLocks noChangeShapeType="1"/>
          </p:cNvSpPr>
          <p:nvPr/>
        </p:nvSpPr>
        <p:spPr bwMode="auto">
          <a:xfrm>
            <a:off x="3630812" y="5851525"/>
            <a:ext cx="10715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5" name="Line 281"/>
          <p:cNvSpPr>
            <a:spLocks noChangeShapeType="1"/>
          </p:cNvSpPr>
          <p:nvPr/>
        </p:nvSpPr>
        <p:spPr bwMode="auto">
          <a:xfrm flipH="1">
            <a:off x="3496867" y="5878516"/>
            <a:ext cx="94655" cy="984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6" name="Line 282"/>
          <p:cNvSpPr>
            <a:spLocks noChangeShapeType="1"/>
          </p:cNvSpPr>
          <p:nvPr/>
        </p:nvSpPr>
        <p:spPr bwMode="auto">
          <a:xfrm flipH="1">
            <a:off x="3484365" y="5867400"/>
            <a:ext cx="57150" cy="762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7" name="Line 283"/>
          <p:cNvSpPr>
            <a:spLocks noChangeShapeType="1"/>
          </p:cNvSpPr>
          <p:nvPr/>
        </p:nvSpPr>
        <p:spPr bwMode="auto">
          <a:xfrm flipH="1">
            <a:off x="3529012" y="5894391"/>
            <a:ext cx="100013" cy="1031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8" name="Line 284"/>
          <p:cNvSpPr>
            <a:spLocks noChangeShapeType="1"/>
          </p:cNvSpPr>
          <p:nvPr/>
        </p:nvSpPr>
        <p:spPr bwMode="auto">
          <a:xfrm flipH="1">
            <a:off x="3562946" y="5894388"/>
            <a:ext cx="114300" cy="1143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9" name="Line 285"/>
          <p:cNvSpPr>
            <a:spLocks noChangeShapeType="1"/>
          </p:cNvSpPr>
          <p:nvPr/>
        </p:nvSpPr>
        <p:spPr bwMode="auto">
          <a:xfrm>
            <a:off x="3748683" y="5592763"/>
            <a:ext cx="0" cy="1444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0" name="Line 286"/>
          <p:cNvSpPr>
            <a:spLocks noChangeShapeType="1"/>
          </p:cNvSpPr>
          <p:nvPr/>
        </p:nvSpPr>
        <p:spPr bwMode="auto">
          <a:xfrm>
            <a:off x="3775472" y="5599113"/>
            <a:ext cx="0" cy="1651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1" name="Line 287"/>
          <p:cNvSpPr>
            <a:spLocks noChangeShapeType="1"/>
          </p:cNvSpPr>
          <p:nvPr/>
        </p:nvSpPr>
        <p:spPr bwMode="auto">
          <a:xfrm>
            <a:off x="3805833" y="5599116"/>
            <a:ext cx="0" cy="1682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2" name="Line 288"/>
          <p:cNvSpPr>
            <a:spLocks noChangeShapeType="1"/>
          </p:cNvSpPr>
          <p:nvPr/>
        </p:nvSpPr>
        <p:spPr bwMode="auto">
          <a:xfrm>
            <a:off x="3834408" y="5599116"/>
            <a:ext cx="0" cy="1555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3" name="Line 289"/>
          <p:cNvSpPr>
            <a:spLocks noChangeShapeType="1"/>
          </p:cNvSpPr>
          <p:nvPr/>
        </p:nvSpPr>
        <p:spPr bwMode="auto">
          <a:xfrm flipH="1">
            <a:off x="3839766" y="5599113"/>
            <a:ext cx="66080" cy="571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4" name="Line 290"/>
          <p:cNvSpPr>
            <a:spLocks noChangeShapeType="1"/>
          </p:cNvSpPr>
          <p:nvPr/>
        </p:nvSpPr>
        <p:spPr bwMode="auto">
          <a:xfrm flipH="1">
            <a:off x="3854053" y="5608638"/>
            <a:ext cx="108943"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5" name="Line 291"/>
          <p:cNvSpPr>
            <a:spLocks noChangeShapeType="1"/>
          </p:cNvSpPr>
          <p:nvPr/>
        </p:nvSpPr>
        <p:spPr bwMode="auto">
          <a:xfrm flipH="1">
            <a:off x="3868342" y="5621341"/>
            <a:ext cx="139303" cy="1174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6" name="Line 292"/>
          <p:cNvSpPr>
            <a:spLocks noChangeShapeType="1"/>
          </p:cNvSpPr>
          <p:nvPr/>
        </p:nvSpPr>
        <p:spPr bwMode="auto">
          <a:xfrm flipH="1">
            <a:off x="3891560" y="5640388"/>
            <a:ext cx="151804" cy="1317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7" name="Line 293"/>
          <p:cNvSpPr>
            <a:spLocks noChangeShapeType="1"/>
          </p:cNvSpPr>
          <p:nvPr/>
        </p:nvSpPr>
        <p:spPr bwMode="auto">
          <a:xfrm>
            <a:off x="3759401" y="5764216"/>
            <a:ext cx="94654" cy="984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8" name="Line 294"/>
          <p:cNvSpPr>
            <a:spLocks noChangeShapeType="1"/>
          </p:cNvSpPr>
          <p:nvPr/>
        </p:nvSpPr>
        <p:spPr bwMode="auto">
          <a:xfrm>
            <a:off x="3748685" y="5824538"/>
            <a:ext cx="80367" cy="698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9" name="Line 295"/>
          <p:cNvSpPr>
            <a:spLocks noChangeShapeType="1"/>
          </p:cNvSpPr>
          <p:nvPr/>
        </p:nvSpPr>
        <p:spPr bwMode="auto">
          <a:xfrm>
            <a:off x="3839767" y="5783263"/>
            <a:ext cx="51793" cy="682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0" name="Line 296"/>
          <p:cNvSpPr>
            <a:spLocks noChangeShapeType="1"/>
          </p:cNvSpPr>
          <p:nvPr/>
        </p:nvSpPr>
        <p:spPr bwMode="auto">
          <a:xfrm>
            <a:off x="3912991" y="5792788"/>
            <a:ext cx="13037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1" name="Line 297"/>
          <p:cNvSpPr>
            <a:spLocks noChangeShapeType="1"/>
          </p:cNvSpPr>
          <p:nvPr/>
        </p:nvSpPr>
        <p:spPr bwMode="auto">
          <a:xfrm>
            <a:off x="3950495" y="5751513"/>
            <a:ext cx="89297"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2" name="Line 298"/>
          <p:cNvSpPr>
            <a:spLocks noChangeShapeType="1"/>
          </p:cNvSpPr>
          <p:nvPr/>
        </p:nvSpPr>
        <p:spPr bwMode="auto">
          <a:xfrm>
            <a:off x="3986214" y="5710238"/>
            <a:ext cx="48221"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3" name="Line 299"/>
          <p:cNvSpPr>
            <a:spLocks noChangeShapeType="1"/>
          </p:cNvSpPr>
          <p:nvPr/>
        </p:nvSpPr>
        <p:spPr bwMode="auto">
          <a:xfrm>
            <a:off x="3907633" y="5830888"/>
            <a:ext cx="13930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4" name="Line 300"/>
          <p:cNvSpPr>
            <a:spLocks noChangeShapeType="1"/>
          </p:cNvSpPr>
          <p:nvPr/>
        </p:nvSpPr>
        <p:spPr bwMode="auto">
          <a:xfrm>
            <a:off x="4057650" y="5621338"/>
            <a:ext cx="0" cy="2032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5" name="Line 301"/>
          <p:cNvSpPr>
            <a:spLocks noChangeShapeType="1"/>
          </p:cNvSpPr>
          <p:nvPr/>
        </p:nvSpPr>
        <p:spPr bwMode="auto">
          <a:xfrm>
            <a:off x="4088013" y="5614988"/>
            <a:ext cx="3572"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6" name="Line 302"/>
          <p:cNvSpPr>
            <a:spLocks noChangeShapeType="1"/>
          </p:cNvSpPr>
          <p:nvPr/>
        </p:nvSpPr>
        <p:spPr bwMode="auto">
          <a:xfrm>
            <a:off x="4129088" y="5614988"/>
            <a:ext cx="0"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7" name="Line 303"/>
          <p:cNvSpPr>
            <a:spLocks noChangeShapeType="1"/>
          </p:cNvSpPr>
          <p:nvPr/>
        </p:nvSpPr>
        <p:spPr bwMode="auto">
          <a:xfrm>
            <a:off x="4166593" y="5614991"/>
            <a:ext cx="0" cy="2047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8" name="Line 304"/>
          <p:cNvSpPr>
            <a:spLocks noChangeShapeType="1"/>
          </p:cNvSpPr>
          <p:nvPr/>
        </p:nvSpPr>
        <p:spPr bwMode="auto">
          <a:xfrm flipV="1">
            <a:off x="4188026" y="5592766"/>
            <a:ext cx="58935" cy="476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9" name="Line 305"/>
          <p:cNvSpPr>
            <a:spLocks noChangeShapeType="1"/>
          </p:cNvSpPr>
          <p:nvPr/>
        </p:nvSpPr>
        <p:spPr bwMode="auto">
          <a:xfrm flipV="1">
            <a:off x="4189811" y="5608641"/>
            <a:ext cx="94655" cy="857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0" name="Line 306"/>
          <p:cNvSpPr>
            <a:spLocks noChangeShapeType="1"/>
          </p:cNvSpPr>
          <p:nvPr/>
        </p:nvSpPr>
        <p:spPr bwMode="auto">
          <a:xfrm flipV="1">
            <a:off x="4188026" y="5640391"/>
            <a:ext cx="123229" cy="1111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1" name="Line 307"/>
          <p:cNvSpPr>
            <a:spLocks noChangeShapeType="1"/>
          </p:cNvSpPr>
          <p:nvPr/>
        </p:nvSpPr>
        <p:spPr bwMode="auto">
          <a:xfrm flipV="1">
            <a:off x="4198741" y="5688013"/>
            <a:ext cx="126801" cy="1127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2" name="Line 308"/>
          <p:cNvSpPr>
            <a:spLocks noChangeShapeType="1"/>
          </p:cNvSpPr>
          <p:nvPr/>
        </p:nvSpPr>
        <p:spPr bwMode="auto">
          <a:xfrm>
            <a:off x="4243389" y="5792788"/>
            <a:ext cx="37505" cy="1127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3" name="Line 309"/>
          <p:cNvSpPr>
            <a:spLocks noChangeShapeType="1"/>
          </p:cNvSpPr>
          <p:nvPr/>
        </p:nvSpPr>
        <p:spPr bwMode="auto">
          <a:xfrm>
            <a:off x="4280894" y="5767391"/>
            <a:ext cx="42863" cy="1158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4" name="Line 310"/>
          <p:cNvSpPr>
            <a:spLocks noChangeShapeType="1"/>
          </p:cNvSpPr>
          <p:nvPr/>
        </p:nvSpPr>
        <p:spPr bwMode="auto">
          <a:xfrm>
            <a:off x="4305897" y="5737228"/>
            <a:ext cx="42863" cy="1301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5" name="Line 311"/>
          <p:cNvSpPr>
            <a:spLocks noChangeShapeType="1"/>
          </p:cNvSpPr>
          <p:nvPr/>
        </p:nvSpPr>
        <p:spPr bwMode="auto">
          <a:xfrm>
            <a:off x="4339830" y="5710241"/>
            <a:ext cx="48221" cy="1365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6" name="Line 312"/>
          <p:cNvSpPr>
            <a:spLocks noChangeShapeType="1"/>
          </p:cNvSpPr>
          <p:nvPr/>
        </p:nvSpPr>
        <p:spPr bwMode="auto">
          <a:xfrm>
            <a:off x="4348758" y="5584825"/>
            <a:ext cx="0" cy="1158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7" name="Line 313"/>
          <p:cNvSpPr>
            <a:spLocks noChangeShapeType="1"/>
          </p:cNvSpPr>
          <p:nvPr/>
        </p:nvSpPr>
        <p:spPr bwMode="auto">
          <a:xfrm>
            <a:off x="4386263" y="5588003"/>
            <a:ext cx="0" cy="15081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8" name="Line 314"/>
          <p:cNvSpPr>
            <a:spLocks noChangeShapeType="1"/>
          </p:cNvSpPr>
          <p:nvPr/>
        </p:nvSpPr>
        <p:spPr bwMode="auto">
          <a:xfrm>
            <a:off x="4414838" y="5588000"/>
            <a:ext cx="0" cy="16033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9" name="Line 315"/>
          <p:cNvSpPr>
            <a:spLocks noChangeShapeType="1"/>
          </p:cNvSpPr>
          <p:nvPr/>
        </p:nvSpPr>
        <p:spPr bwMode="auto">
          <a:xfrm>
            <a:off x="4445199" y="5584828"/>
            <a:ext cx="0" cy="16351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0" name="Line 316"/>
          <p:cNvSpPr>
            <a:spLocks noChangeShapeType="1"/>
          </p:cNvSpPr>
          <p:nvPr/>
        </p:nvSpPr>
        <p:spPr bwMode="auto">
          <a:xfrm>
            <a:off x="4402338" y="5783263"/>
            <a:ext cx="126801"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1" name="Line 317"/>
          <p:cNvSpPr>
            <a:spLocks noChangeShapeType="1"/>
          </p:cNvSpPr>
          <p:nvPr/>
        </p:nvSpPr>
        <p:spPr bwMode="auto">
          <a:xfrm>
            <a:off x="4402338" y="5835650"/>
            <a:ext cx="135731"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2" name="Line 318"/>
          <p:cNvSpPr>
            <a:spLocks noChangeShapeType="1"/>
          </p:cNvSpPr>
          <p:nvPr/>
        </p:nvSpPr>
        <p:spPr bwMode="auto">
          <a:xfrm flipV="1">
            <a:off x="4402338" y="5878513"/>
            <a:ext cx="126801" cy="47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3" name="Line 319"/>
          <p:cNvSpPr>
            <a:spLocks noChangeShapeType="1"/>
          </p:cNvSpPr>
          <p:nvPr/>
        </p:nvSpPr>
        <p:spPr bwMode="auto">
          <a:xfrm>
            <a:off x="4402338" y="5934075"/>
            <a:ext cx="132159"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4" name="Line 320"/>
          <p:cNvSpPr>
            <a:spLocks noChangeShapeType="1"/>
          </p:cNvSpPr>
          <p:nvPr/>
        </p:nvSpPr>
        <p:spPr bwMode="auto">
          <a:xfrm>
            <a:off x="4468417" y="5608641"/>
            <a:ext cx="82153" cy="1428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5" name="Line 321"/>
          <p:cNvSpPr>
            <a:spLocks noChangeShapeType="1"/>
          </p:cNvSpPr>
          <p:nvPr/>
        </p:nvSpPr>
        <p:spPr bwMode="auto">
          <a:xfrm>
            <a:off x="4452344" y="5656263"/>
            <a:ext cx="62507"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6" name="Line 322"/>
          <p:cNvSpPr>
            <a:spLocks noChangeShapeType="1"/>
          </p:cNvSpPr>
          <p:nvPr/>
        </p:nvSpPr>
        <p:spPr bwMode="auto">
          <a:xfrm>
            <a:off x="4514852" y="5588000"/>
            <a:ext cx="69652" cy="13493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7" name="Line 323"/>
          <p:cNvSpPr>
            <a:spLocks noChangeShapeType="1"/>
          </p:cNvSpPr>
          <p:nvPr/>
        </p:nvSpPr>
        <p:spPr bwMode="auto">
          <a:xfrm>
            <a:off x="4561285" y="5588000"/>
            <a:ext cx="62508" cy="1158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8" name="Line 324"/>
          <p:cNvSpPr>
            <a:spLocks noChangeShapeType="1"/>
          </p:cNvSpPr>
          <p:nvPr/>
        </p:nvSpPr>
        <p:spPr bwMode="auto">
          <a:xfrm flipV="1">
            <a:off x="4564856" y="5683250"/>
            <a:ext cx="128588" cy="1031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9" name="Line 325"/>
          <p:cNvSpPr>
            <a:spLocks noChangeShapeType="1"/>
          </p:cNvSpPr>
          <p:nvPr/>
        </p:nvSpPr>
        <p:spPr bwMode="auto">
          <a:xfrm flipV="1">
            <a:off x="4572002" y="5719766"/>
            <a:ext cx="139303" cy="1047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0" name="Line 326"/>
          <p:cNvSpPr>
            <a:spLocks noChangeShapeType="1"/>
          </p:cNvSpPr>
          <p:nvPr/>
        </p:nvSpPr>
        <p:spPr bwMode="auto">
          <a:xfrm flipV="1">
            <a:off x="4582718" y="5754688"/>
            <a:ext cx="148233"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1" name="Line 327"/>
          <p:cNvSpPr>
            <a:spLocks noChangeShapeType="1"/>
          </p:cNvSpPr>
          <p:nvPr/>
        </p:nvSpPr>
        <p:spPr bwMode="auto">
          <a:xfrm flipV="1">
            <a:off x="4648796" y="5792791"/>
            <a:ext cx="112514" cy="793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2" name="Line 328"/>
          <p:cNvSpPr>
            <a:spLocks noChangeShapeType="1"/>
          </p:cNvSpPr>
          <p:nvPr/>
        </p:nvSpPr>
        <p:spPr bwMode="auto">
          <a:xfrm>
            <a:off x="4602362" y="5584828"/>
            <a:ext cx="0" cy="555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3" name="Line 329"/>
          <p:cNvSpPr>
            <a:spLocks noChangeShapeType="1"/>
          </p:cNvSpPr>
          <p:nvPr/>
        </p:nvSpPr>
        <p:spPr bwMode="auto">
          <a:xfrm>
            <a:off x="4630937" y="5584828"/>
            <a:ext cx="0" cy="920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4" name="Line 330"/>
          <p:cNvSpPr>
            <a:spLocks noChangeShapeType="1"/>
          </p:cNvSpPr>
          <p:nvPr/>
        </p:nvSpPr>
        <p:spPr bwMode="auto">
          <a:xfrm>
            <a:off x="4664869" y="5599116"/>
            <a:ext cx="0" cy="841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5" name="Line 331"/>
          <p:cNvSpPr>
            <a:spLocks noChangeShapeType="1"/>
          </p:cNvSpPr>
          <p:nvPr/>
        </p:nvSpPr>
        <p:spPr bwMode="auto">
          <a:xfrm>
            <a:off x="4704159" y="5592763"/>
            <a:ext cx="0"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6" name="Line 332"/>
          <p:cNvSpPr>
            <a:spLocks noChangeShapeType="1"/>
          </p:cNvSpPr>
          <p:nvPr/>
        </p:nvSpPr>
        <p:spPr bwMode="auto">
          <a:xfrm>
            <a:off x="4766668" y="5592763"/>
            <a:ext cx="0" cy="1444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7" name="Line 333"/>
          <p:cNvSpPr>
            <a:spLocks noChangeShapeType="1"/>
          </p:cNvSpPr>
          <p:nvPr/>
        </p:nvSpPr>
        <p:spPr bwMode="auto">
          <a:xfrm>
            <a:off x="4800600" y="5599113"/>
            <a:ext cx="0" cy="1651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8" name="Line 334"/>
          <p:cNvSpPr>
            <a:spLocks noChangeShapeType="1"/>
          </p:cNvSpPr>
          <p:nvPr/>
        </p:nvSpPr>
        <p:spPr bwMode="auto">
          <a:xfrm>
            <a:off x="4827390" y="5599116"/>
            <a:ext cx="0" cy="1682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9" name="Line 335"/>
          <p:cNvSpPr>
            <a:spLocks noChangeShapeType="1"/>
          </p:cNvSpPr>
          <p:nvPr/>
        </p:nvSpPr>
        <p:spPr bwMode="auto">
          <a:xfrm>
            <a:off x="4857750" y="5599116"/>
            <a:ext cx="0" cy="1555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0" name="Line 336"/>
          <p:cNvSpPr>
            <a:spLocks noChangeShapeType="1"/>
          </p:cNvSpPr>
          <p:nvPr/>
        </p:nvSpPr>
        <p:spPr bwMode="auto">
          <a:xfrm flipH="1">
            <a:off x="4863108" y="5599113"/>
            <a:ext cx="64294" cy="571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1" name="Line 337"/>
          <p:cNvSpPr>
            <a:spLocks noChangeShapeType="1"/>
          </p:cNvSpPr>
          <p:nvPr/>
        </p:nvSpPr>
        <p:spPr bwMode="auto">
          <a:xfrm flipH="1">
            <a:off x="4879183" y="5608638"/>
            <a:ext cx="105371"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2" name="Line 338"/>
          <p:cNvSpPr>
            <a:spLocks noChangeShapeType="1"/>
          </p:cNvSpPr>
          <p:nvPr/>
        </p:nvSpPr>
        <p:spPr bwMode="auto">
          <a:xfrm flipH="1">
            <a:off x="4891683" y="5621341"/>
            <a:ext cx="141089" cy="1174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3" name="Line 339"/>
          <p:cNvSpPr>
            <a:spLocks noChangeShapeType="1"/>
          </p:cNvSpPr>
          <p:nvPr/>
        </p:nvSpPr>
        <p:spPr bwMode="auto">
          <a:xfrm flipH="1">
            <a:off x="4914901" y="5640388"/>
            <a:ext cx="150019" cy="1317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4" name="Line 340"/>
          <p:cNvSpPr>
            <a:spLocks noChangeShapeType="1"/>
          </p:cNvSpPr>
          <p:nvPr/>
        </p:nvSpPr>
        <p:spPr bwMode="auto">
          <a:xfrm>
            <a:off x="4934548" y="5792788"/>
            <a:ext cx="13037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5" name="Line 341"/>
          <p:cNvSpPr>
            <a:spLocks noChangeShapeType="1"/>
          </p:cNvSpPr>
          <p:nvPr/>
        </p:nvSpPr>
        <p:spPr bwMode="auto">
          <a:xfrm>
            <a:off x="4973838" y="5751513"/>
            <a:ext cx="89297"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6" name="Line 342"/>
          <p:cNvSpPr>
            <a:spLocks noChangeShapeType="1"/>
          </p:cNvSpPr>
          <p:nvPr/>
        </p:nvSpPr>
        <p:spPr bwMode="auto">
          <a:xfrm>
            <a:off x="5007769" y="5710238"/>
            <a:ext cx="5000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7" name="Line 343"/>
          <p:cNvSpPr>
            <a:spLocks noChangeShapeType="1"/>
          </p:cNvSpPr>
          <p:nvPr/>
        </p:nvSpPr>
        <p:spPr bwMode="auto">
          <a:xfrm>
            <a:off x="4929189" y="5830888"/>
            <a:ext cx="13930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8" name="Line 344"/>
          <p:cNvSpPr>
            <a:spLocks noChangeShapeType="1"/>
          </p:cNvSpPr>
          <p:nvPr/>
        </p:nvSpPr>
        <p:spPr bwMode="auto">
          <a:xfrm>
            <a:off x="5080993" y="5621338"/>
            <a:ext cx="0" cy="2032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9" name="Line 345"/>
          <p:cNvSpPr>
            <a:spLocks noChangeShapeType="1"/>
          </p:cNvSpPr>
          <p:nvPr/>
        </p:nvSpPr>
        <p:spPr bwMode="auto">
          <a:xfrm>
            <a:off x="5109569" y="5614988"/>
            <a:ext cx="5357"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0" name="Line 346"/>
          <p:cNvSpPr>
            <a:spLocks noChangeShapeType="1"/>
          </p:cNvSpPr>
          <p:nvPr/>
        </p:nvSpPr>
        <p:spPr bwMode="auto">
          <a:xfrm>
            <a:off x="5152430" y="5614988"/>
            <a:ext cx="0"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1" name="Line 347"/>
          <p:cNvSpPr>
            <a:spLocks noChangeShapeType="1"/>
          </p:cNvSpPr>
          <p:nvPr/>
        </p:nvSpPr>
        <p:spPr bwMode="auto">
          <a:xfrm>
            <a:off x="5186363" y="5614991"/>
            <a:ext cx="0" cy="2047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2" name="Line 348"/>
          <p:cNvSpPr>
            <a:spLocks noChangeShapeType="1"/>
          </p:cNvSpPr>
          <p:nvPr/>
        </p:nvSpPr>
        <p:spPr bwMode="auto">
          <a:xfrm flipV="1">
            <a:off x="6068615" y="5600703"/>
            <a:ext cx="58937" cy="4921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3" name="Line 349"/>
          <p:cNvSpPr>
            <a:spLocks noChangeShapeType="1"/>
          </p:cNvSpPr>
          <p:nvPr/>
        </p:nvSpPr>
        <p:spPr bwMode="auto">
          <a:xfrm flipV="1">
            <a:off x="6073975" y="5616578"/>
            <a:ext cx="92869" cy="857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4" name="Line 350"/>
          <p:cNvSpPr>
            <a:spLocks noChangeShapeType="1"/>
          </p:cNvSpPr>
          <p:nvPr/>
        </p:nvSpPr>
        <p:spPr bwMode="auto">
          <a:xfrm flipV="1">
            <a:off x="6068616" y="5649916"/>
            <a:ext cx="123230" cy="1095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5" name="Line 351"/>
          <p:cNvSpPr>
            <a:spLocks noChangeShapeType="1"/>
          </p:cNvSpPr>
          <p:nvPr/>
        </p:nvSpPr>
        <p:spPr bwMode="auto">
          <a:xfrm flipV="1">
            <a:off x="6079331" y="5695950"/>
            <a:ext cx="130374" cy="1158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6" name="Line 352"/>
          <p:cNvSpPr>
            <a:spLocks noChangeShapeType="1"/>
          </p:cNvSpPr>
          <p:nvPr/>
        </p:nvSpPr>
        <p:spPr bwMode="auto">
          <a:xfrm>
            <a:off x="6122195" y="5800728"/>
            <a:ext cx="39291" cy="1111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7" name="Line 353"/>
          <p:cNvSpPr>
            <a:spLocks noChangeShapeType="1"/>
          </p:cNvSpPr>
          <p:nvPr/>
        </p:nvSpPr>
        <p:spPr bwMode="auto">
          <a:xfrm>
            <a:off x="6161484" y="5775325"/>
            <a:ext cx="42863" cy="1158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8" name="Line 354"/>
          <p:cNvSpPr>
            <a:spLocks noChangeShapeType="1"/>
          </p:cNvSpPr>
          <p:nvPr/>
        </p:nvSpPr>
        <p:spPr bwMode="auto">
          <a:xfrm>
            <a:off x="6190061" y="5745166"/>
            <a:ext cx="41077" cy="1301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9" name="Line 355"/>
          <p:cNvSpPr>
            <a:spLocks noChangeShapeType="1"/>
          </p:cNvSpPr>
          <p:nvPr/>
        </p:nvSpPr>
        <p:spPr bwMode="auto">
          <a:xfrm>
            <a:off x="6218634" y="5719766"/>
            <a:ext cx="51793" cy="1349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0" name="Line 356"/>
          <p:cNvSpPr>
            <a:spLocks noChangeShapeType="1"/>
          </p:cNvSpPr>
          <p:nvPr/>
        </p:nvSpPr>
        <p:spPr bwMode="auto">
          <a:xfrm>
            <a:off x="6231136" y="5592766"/>
            <a:ext cx="0" cy="1158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1" name="Line 357"/>
          <p:cNvSpPr>
            <a:spLocks noChangeShapeType="1"/>
          </p:cNvSpPr>
          <p:nvPr/>
        </p:nvSpPr>
        <p:spPr bwMode="auto">
          <a:xfrm>
            <a:off x="6266855" y="5595938"/>
            <a:ext cx="0" cy="1524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2" name="Line 358"/>
          <p:cNvSpPr>
            <a:spLocks noChangeShapeType="1"/>
          </p:cNvSpPr>
          <p:nvPr/>
        </p:nvSpPr>
        <p:spPr bwMode="auto">
          <a:xfrm>
            <a:off x="6315075" y="5595938"/>
            <a:ext cx="0" cy="1571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3" name="Line 359"/>
          <p:cNvSpPr>
            <a:spLocks noChangeShapeType="1"/>
          </p:cNvSpPr>
          <p:nvPr/>
        </p:nvSpPr>
        <p:spPr bwMode="auto">
          <a:xfrm>
            <a:off x="6350794" y="5592766"/>
            <a:ext cx="0" cy="1603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4" name="Line 360"/>
          <p:cNvSpPr>
            <a:spLocks noChangeShapeType="1"/>
          </p:cNvSpPr>
          <p:nvPr/>
        </p:nvSpPr>
        <p:spPr bwMode="auto">
          <a:xfrm>
            <a:off x="6391871" y="5592766"/>
            <a:ext cx="0" cy="1603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5" name="Line 361"/>
          <p:cNvSpPr>
            <a:spLocks noChangeShapeType="1"/>
          </p:cNvSpPr>
          <p:nvPr/>
        </p:nvSpPr>
        <p:spPr bwMode="auto">
          <a:xfrm>
            <a:off x="6415089" y="5616578"/>
            <a:ext cx="82153" cy="1428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6" name="Line 362"/>
          <p:cNvSpPr>
            <a:spLocks noChangeShapeType="1"/>
          </p:cNvSpPr>
          <p:nvPr/>
        </p:nvSpPr>
        <p:spPr bwMode="auto">
          <a:xfrm>
            <a:off x="6399016" y="5664200"/>
            <a:ext cx="62507"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7" name="Line 363"/>
          <p:cNvSpPr>
            <a:spLocks noChangeShapeType="1"/>
          </p:cNvSpPr>
          <p:nvPr/>
        </p:nvSpPr>
        <p:spPr bwMode="auto">
          <a:xfrm>
            <a:off x="6461524" y="5595941"/>
            <a:ext cx="69652" cy="1349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8" name="Line 364"/>
          <p:cNvSpPr>
            <a:spLocks noChangeShapeType="1"/>
          </p:cNvSpPr>
          <p:nvPr/>
        </p:nvSpPr>
        <p:spPr bwMode="auto">
          <a:xfrm>
            <a:off x="6507958" y="5595941"/>
            <a:ext cx="60722" cy="1174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9" name="Line 365"/>
          <p:cNvSpPr>
            <a:spLocks noChangeShapeType="1"/>
          </p:cNvSpPr>
          <p:nvPr/>
        </p:nvSpPr>
        <p:spPr bwMode="auto">
          <a:xfrm flipV="1">
            <a:off x="6513316" y="5692775"/>
            <a:ext cx="125016" cy="1031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0" name="Line 366"/>
          <p:cNvSpPr>
            <a:spLocks noChangeShapeType="1"/>
          </p:cNvSpPr>
          <p:nvPr/>
        </p:nvSpPr>
        <p:spPr bwMode="auto">
          <a:xfrm flipV="1">
            <a:off x="6516888" y="5727703"/>
            <a:ext cx="139303" cy="1063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1" name="Line 367"/>
          <p:cNvSpPr>
            <a:spLocks noChangeShapeType="1"/>
          </p:cNvSpPr>
          <p:nvPr/>
        </p:nvSpPr>
        <p:spPr bwMode="auto">
          <a:xfrm flipV="1">
            <a:off x="6525817" y="5764213"/>
            <a:ext cx="153591"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2" name="Line 368"/>
          <p:cNvSpPr>
            <a:spLocks noChangeShapeType="1"/>
          </p:cNvSpPr>
          <p:nvPr/>
        </p:nvSpPr>
        <p:spPr bwMode="auto">
          <a:xfrm flipV="1">
            <a:off x="6595468" y="5800728"/>
            <a:ext cx="108942" cy="809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3" name="Line 369"/>
          <p:cNvSpPr>
            <a:spLocks noChangeShapeType="1"/>
          </p:cNvSpPr>
          <p:nvPr/>
        </p:nvSpPr>
        <p:spPr bwMode="auto">
          <a:xfrm>
            <a:off x="6547247" y="5592763"/>
            <a:ext cx="0" cy="571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4" name="Line 370"/>
          <p:cNvSpPr>
            <a:spLocks noChangeShapeType="1"/>
          </p:cNvSpPr>
          <p:nvPr/>
        </p:nvSpPr>
        <p:spPr bwMode="auto">
          <a:xfrm>
            <a:off x="6577608" y="5592763"/>
            <a:ext cx="0" cy="936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5" name="Line 371"/>
          <p:cNvSpPr>
            <a:spLocks noChangeShapeType="1"/>
          </p:cNvSpPr>
          <p:nvPr/>
        </p:nvSpPr>
        <p:spPr bwMode="auto">
          <a:xfrm>
            <a:off x="6607969" y="5607053"/>
            <a:ext cx="0" cy="857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6" name="Line 372"/>
          <p:cNvSpPr>
            <a:spLocks noChangeShapeType="1"/>
          </p:cNvSpPr>
          <p:nvPr/>
        </p:nvSpPr>
        <p:spPr bwMode="auto">
          <a:xfrm>
            <a:off x="6649046" y="5600700"/>
            <a:ext cx="0"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7" name="Line 373"/>
          <p:cNvSpPr>
            <a:spLocks noChangeShapeType="1"/>
          </p:cNvSpPr>
          <p:nvPr/>
        </p:nvSpPr>
        <p:spPr bwMode="auto">
          <a:xfrm>
            <a:off x="6715125" y="5600703"/>
            <a:ext cx="0" cy="1444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8" name="Line 374"/>
          <p:cNvSpPr>
            <a:spLocks noChangeShapeType="1"/>
          </p:cNvSpPr>
          <p:nvPr/>
        </p:nvSpPr>
        <p:spPr bwMode="auto">
          <a:xfrm>
            <a:off x="6749058" y="5607050"/>
            <a:ext cx="0" cy="1651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9" name="Line 375"/>
          <p:cNvSpPr>
            <a:spLocks noChangeShapeType="1"/>
          </p:cNvSpPr>
          <p:nvPr/>
        </p:nvSpPr>
        <p:spPr bwMode="auto">
          <a:xfrm>
            <a:off x="6774062" y="5607053"/>
            <a:ext cx="0" cy="1682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0" name="Line 376"/>
          <p:cNvSpPr>
            <a:spLocks noChangeShapeType="1"/>
          </p:cNvSpPr>
          <p:nvPr/>
        </p:nvSpPr>
        <p:spPr bwMode="auto">
          <a:xfrm>
            <a:off x="6804422" y="5607053"/>
            <a:ext cx="0" cy="1571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1" name="Line 377"/>
          <p:cNvSpPr>
            <a:spLocks noChangeShapeType="1"/>
          </p:cNvSpPr>
          <p:nvPr/>
        </p:nvSpPr>
        <p:spPr bwMode="auto">
          <a:xfrm>
            <a:off x="6816924" y="5748338"/>
            <a:ext cx="62507" cy="428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2" name="Line 378"/>
          <p:cNvSpPr>
            <a:spLocks noChangeShapeType="1"/>
          </p:cNvSpPr>
          <p:nvPr/>
        </p:nvSpPr>
        <p:spPr bwMode="auto">
          <a:xfrm>
            <a:off x="6797280" y="5780088"/>
            <a:ext cx="75009" cy="492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3" name="Line 379"/>
          <p:cNvSpPr>
            <a:spLocks noChangeShapeType="1"/>
          </p:cNvSpPr>
          <p:nvPr/>
        </p:nvSpPr>
        <p:spPr bwMode="auto">
          <a:xfrm>
            <a:off x="6756204" y="5786441"/>
            <a:ext cx="96441" cy="650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4" name="Line 380"/>
          <p:cNvSpPr>
            <a:spLocks noChangeShapeType="1"/>
          </p:cNvSpPr>
          <p:nvPr/>
        </p:nvSpPr>
        <p:spPr bwMode="auto">
          <a:xfrm>
            <a:off x="6722269" y="5800725"/>
            <a:ext cx="114300" cy="777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5" name="Line 381"/>
          <p:cNvSpPr>
            <a:spLocks noChangeShapeType="1"/>
          </p:cNvSpPr>
          <p:nvPr/>
        </p:nvSpPr>
        <p:spPr bwMode="auto">
          <a:xfrm>
            <a:off x="5547122" y="5611816"/>
            <a:ext cx="0" cy="857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6" name="Line 382"/>
          <p:cNvSpPr>
            <a:spLocks noChangeShapeType="1"/>
          </p:cNvSpPr>
          <p:nvPr/>
        </p:nvSpPr>
        <p:spPr bwMode="auto">
          <a:xfrm>
            <a:off x="5582841" y="5607050"/>
            <a:ext cx="0"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7" name="Line 383"/>
          <p:cNvSpPr>
            <a:spLocks noChangeShapeType="1"/>
          </p:cNvSpPr>
          <p:nvPr/>
        </p:nvSpPr>
        <p:spPr bwMode="auto">
          <a:xfrm>
            <a:off x="5638205" y="5607050"/>
            <a:ext cx="0" cy="1412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8" name="Line 384"/>
          <p:cNvSpPr>
            <a:spLocks noChangeShapeType="1"/>
          </p:cNvSpPr>
          <p:nvPr/>
        </p:nvSpPr>
        <p:spPr bwMode="auto">
          <a:xfrm>
            <a:off x="5666780" y="5611813"/>
            <a:ext cx="0" cy="1635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9" name="Line 385"/>
          <p:cNvSpPr>
            <a:spLocks noChangeShapeType="1"/>
          </p:cNvSpPr>
          <p:nvPr/>
        </p:nvSpPr>
        <p:spPr bwMode="auto">
          <a:xfrm>
            <a:off x="5693569" y="5611813"/>
            <a:ext cx="0" cy="1698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0" name="Line 386"/>
          <p:cNvSpPr>
            <a:spLocks noChangeShapeType="1"/>
          </p:cNvSpPr>
          <p:nvPr/>
        </p:nvSpPr>
        <p:spPr bwMode="auto">
          <a:xfrm>
            <a:off x="5725716" y="5611816"/>
            <a:ext cx="0" cy="1603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1" name="Line 387"/>
          <p:cNvSpPr>
            <a:spLocks noChangeShapeType="1"/>
          </p:cNvSpPr>
          <p:nvPr/>
        </p:nvSpPr>
        <p:spPr bwMode="auto">
          <a:xfrm flipH="1">
            <a:off x="5729288" y="5611816"/>
            <a:ext cx="66080" cy="587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2" name="Line 388"/>
          <p:cNvSpPr>
            <a:spLocks noChangeShapeType="1"/>
          </p:cNvSpPr>
          <p:nvPr/>
        </p:nvSpPr>
        <p:spPr bwMode="auto">
          <a:xfrm flipH="1">
            <a:off x="5741791" y="5622928"/>
            <a:ext cx="108942" cy="936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3" name="Line 389"/>
          <p:cNvSpPr>
            <a:spLocks noChangeShapeType="1"/>
          </p:cNvSpPr>
          <p:nvPr/>
        </p:nvSpPr>
        <p:spPr bwMode="auto">
          <a:xfrm flipH="1">
            <a:off x="5757864" y="5634038"/>
            <a:ext cx="139303" cy="1190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4" name="Line 390"/>
          <p:cNvSpPr>
            <a:spLocks noChangeShapeType="1"/>
          </p:cNvSpPr>
          <p:nvPr/>
        </p:nvSpPr>
        <p:spPr bwMode="auto">
          <a:xfrm flipH="1">
            <a:off x="5782868" y="5654678"/>
            <a:ext cx="148233" cy="1301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5" name="Line 391"/>
          <p:cNvSpPr>
            <a:spLocks noChangeShapeType="1"/>
          </p:cNvSpPr>
          <p:nvPr/>
        </p:nvSpPr>
        <p:spPr bwMode="auto">
          <a:xfrm>
            <a:off x="5800725" y="5807075"/>
            <a:ext cx="13037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6" name="Line 392"/>
          <p:cNvSpPr>
            <a:spLocks noChangeShapeType="1"/>
          </p:cNvSpPr>
          <p:nvPr/>
        </p:nvSpPr>
        <p:spPr bwMode="auto">
          <a:xfrm>
            <a:off x="5840017" y="5764213"/>
            <a:ext cx="89297"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7" name="Line 393"/>
          <p:cNvSpPr>
            <a:spLocks noChangeShapeType="1"/>
          </p:cNvSpPr>
          <p:nvPr/>
        </p:nvSpPr>
        <p:spPr bwMode="auto">
          <a:xfrm>
            <a:off x="5875735" y="5722938"/>
            <a:ext cx="4643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8" name="Line 394"/>
          <p:cNvSpPr>
            <a:spLocks noChangeShapeType="1"/>
          </p:cNvSpPr>
          <p:nvPr/>
        </p:nvSpPr>
        <p:spPr bwMode="auto">
          <a:xfrm>
            <a:off x="5797155" y="5843588"/>
            <a:ext cx="13930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9" name="Line 395"/>
          <p:cNvSpPr>
            <a:spLocks noChangeShapeType="1"/>
          </p:cNvSpPr>
          <p:nvPr/>
        </p:nvSpPr>
        <p:spPr bwMode="auto">
          <a:xfrm>
            <a:off x="5947172" y="5634041"/>
            <a:ext cx="0" cy="2047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0" name="Line 396"/>
          <p:cNvSpPr>
            <a:spLocks noChangeShapeType="1"/>
          </p:cNvSpPr>
          <p:nvPr/>
        </p:nvSpPr>
        <p:spPr bwMode="auto">
          <a:xfrm>
            <a:off x="5977535" y="5629275"/>
            <a:ext cx="3572"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1" name="Line 397"/>
          <p:cNvSpPr>
            <a:spLocks noChangeShapeType="1"/>
          </p:cNvSpPr>
          <p:nvPr/>
        </p:nvSpPr>
        <p:spPr bwMode="auto">
          <a:xfrm>
            <a:off x="6018609" y="5629275"/>
            <a:ext cx="0"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2" name="Line 398"/>
          <p:cNvSpPr>
            <a:spLocks noChangeShapeType="1"/>
          </p:cNvSpPr>
          <p:nvPr/>
        </p:nvSpPr>
        <p:spPr bwMode="auto">
          <a:xfrm>
            <a:off x="6054328" y="5629275"/>
            <a:ext cx="0" cy="2047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3" name="Text Box 399"/>
          <p:cNvSpPr txBox="1">
            <a:spLocks noChangeArrowheads="1"/>
          </p:cNvSpPr>
          <p:nvPr/>
        </p:nvSpPr>
        <p:spPr bwMode="auto">
          <a:xfrm>
            <a:off x="1660924" y="5992813"/>
            <a:ext cx="279677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19100" eaLnBrk="0" hangingPunct="0">
              <a:defRPr sz="2400">
                <a:solidFill>
                  <a:schemeClr val="tx1"/>
                </a:solidFill>
                <a:latin typeface="Times New Roman" pitchFamily="18" charset="0"/>
              </a:defRPr>
            </a:lvl1pPr>
            <a:lvl2pPr defTabSz="419100" eaLnBrk="0" hangingPunct="0">
              <a:defRPr sz="2400">
                <a:solidFill>
                  <a:schemeClr val="tx1"/>
                </a:solidFill>
                <a:latin typeface="Times New Roman" pitchFamily="18" charset="0"/>
              </a:defRPr>
            </a:lvl2pPr>
            <a:lvl3pPr defTabSz="419100" eaLnBrk="0" hangingPunct="0">
              <a:defRPr sz="2400">
                <a:solidFill>
                  <a:schemeClr val="tx1"/>
                </a:solidFill>
                <a:latin typeface="Times New Roman" pitchFamily="18" charset="0"/>
              </a:defRPr>
            </a:lvl3pPr>
            <a:lvl4pPr defTabSz="419100" eaLnBrk="0" hangingPunct="0">
              <a:defRPr sz="2400">
                <a:solidFill>
                  <a:schemeClr val="tx1"/>
                </a:solidFill>
                <a:latin typeface="Times New Roman" pitchFamily="18" charset="0"/>
              </a:defRPr>
            </a:lvl4pPr>
            <a:lvl5pPr defTabSz="419100" eaLnBrk="0" hangingPunct="0">
              <a:defRPr sz="2400">
                <a:solidFill>
                  <a:schemeClr val="tx1"/>
                </a:solidFill>
                <a:latin typeface="Times New Roman" pitchFamily="18" charset="0"/>
              </a:defRPr>
            </a:lvl5pPr>
            <a:lvl6pPr defTabSz="419100" eaLnBrk="0" fontAlgn="base" hangingPunct="0">
              <a:spcBef>
                <a:spcPct val="0"/>
              </a:spcBef>
              <a:spcAft>
                <a:spcPct val="0"/>
              </a:spcAft>
              <a:defRPr sz="2400">
                <a:solidFill>
                  <a:schemeClr val="tx1"/>
                </a:solidFill>
                <a:latin typeface="Times New Roman" pitchFamily="18" charset="0"/>
              </a:defRPr>
            </a:lvl6pPr>
            <a:lvl7pPr defTabSz="419100" eaLnBrk="0" fontAlgn="base" hangingPunct="0">
              <a:spcBef>
                <a:spcPct val="0"/>
              </a:spcBef>
              <a:spcAft>
                <a:spcPct val="0"/>
              </a:spcAft>
              <a:defRPr sz="2400">
                <a:solidFill>
                  <a:schemeClr val="tx1"/>
                </a:solidFill>
                <a:latin typeface="Times New Roman" pitchFamily="18" charset="0"/>
              </a:defRPr>
            </a:lvl7pPr>
            <a:lvl8pPr defTabSz="419100" eaLnBrk="0" fontAlgn="base" hangingPunct="0">
              <a:spcBef>
                <a:spcPct val="0"/>
              </a:spcBef>
              <a:spcAft>
                <a:spcPct val="0"/>
              </a:spcAft>
              <a:defRPr sz="2400">
                <a:solidFill>
                  <a:schemeClr val="tx1"/>
                </a:solidFill>
                <a:latin typeface="Times New Roman" pitchFamily="18" charset="0"/>
              </a:defRPr>
            </a:lvl8pPr>
            <a:lvl9pPr defTabSz="419100" eaLnBrk="0" fontAlgn="base" hangingPunct="0">
              <a:spcBef>
                <a:spcPct val="0"/>
              </a:spcBef>
              <a:spcAft>
                <a:spcPct val="0"/>
              </a:spcAft>
              <a:defRPr sz="2400">
                <a:solidFill>
                  <a:schemeClr val="tx1"/>
                </a:solidFill>
                <a:latin typeface="Times New Roman" pitchFamily="18" charset="0"/>
              </a:defRPr>
            </a:lvl9pPr>
          </a:lstStyle>
          <a:p>
            <a:pPr>
              <a:buClr>
                <a:srgbClr val="FFFFFF"/>
              </a:buClr>
              <a:buSzPct val="90000"/>
              <a:buFont typeface="Palatino" pitchFamily="18" charset="0"/>
              <a:buNone/>
            </a:pPr>
            <a:r>
              <a:rPr lang="en-US" sz="3100" b="1" dirty="0">
                <a:solidFill>
                  <a:schemeClr val="bg1"/>
                </a:solidFill>
                <a:latin typeface="Arial" charset="0"/>
              </a:rPr>
              <a:t>Subgrade</a:t>
            </a:r>
            <a:endParaRPr lang="en-US" dirty="0">
              <a:solidFill>
                <a:schemeClr val="bg1"/>
              </a:solidFill>
              <a:latin typeface="Arial" charset="0"/>
            </a:endParaRPr>
          </a:p>
        </p:txBody>
      </p:sp>
      <p:sp>
        <p:nvSpPr>
          <p:cNvPr id="1061264" name="Oval 400"/>
          <p:cNvSpPr>
            <a:spLocks noChangeArrowheads="1"/>
          </p:cNvSpPr>
          <p:nvPr/>
        </p:nvSpPr>
        <p:spPr bwMode="auto">
          <a:xfrm>
            <a:off x="6716911" y="3797303"/>
            <a:ext cx="985838" cy="4095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5" name="Freeform 401"/>
          <p:cNvSpPr>
            <a:spLocks/>
          </p:cNvSpPr>
          <p:nvPr/>
        </p:nvSpPr>
        <p:spPr bwMode="auto">
          <a:xfrm>
            <a:off x="5302449" y="2903541"/>
            <a:ext cx="857250" cy="327025"/>
          </a:xfrm>
          <a:custGeom>
            <a:avLst/>
            <a:gdLst>
              <a:gd name="T0" fmla="*/ 405 w 523"/>
              <a:gd name="T1" fmla="*/ 0 h 225"/>
              <a:gd name="T2" fmla="*/ 206 w 523"/>
              <a:gd name="T3" fmla="*/ 17 h 225"/>
              <a:gd name="T4" fmla="*/ 35 w 523"/>
              <a:gd name="T5" fmla="*/ 88 h 225"/>
              <a:gd name="T6" fmla="*/ 0 w 523"/>
              <a:gd name="T7" fmla="*/ 170 h 225"/>
              <a:gd name="T8" fmla="*/ 108 w 523"/>
              <a:gd name="T9" fmla="*/ 224 h 225"/>
              <a:gd name="T10" fmla="*/ 309 w 523"/>
              <a:gd name="T11" fmla="*/ 207 h 225"/>
              <a:gd name="T12" fmla="*/ 489 w 523"/>
              <a:gd name="T13" fmla="*/ 135 h 225"/>
              <a:gd name="T14" fmla="*/ 522 w 523"/>
              <a:gd name="T15" fmla="*/ 52 h 225"/>
              <a:gd name="T16" fmla="*/ 405 w 523"/>
              <a:gd name="T17" fmla="*/ 0 h 225"/>
              <a:gd name="T18" fmla="*/ 405 w 523"/>
              <a:gd name="T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225">
                <a:moveTo>
                  <a:pt x="405" y="0"/>
                </a:moveTo>
                <a:lnTo>
                  <a:pt x="206" y="17"/>
                </a:lnTo>
                <a:lnTo>
                  <a:pt x="35" y="88"/>
                </a:lnTo>
                <a:lnTo>
                  <a:pt x="0" y="170"/>
                </a:lnTo>
                <a:lnTo>
                  <a:pt x="108" y="224"/>
                </a:lnTo>
                <a:lnTo>
                  <a:pt x="309" y="207"/>
                </a:lnTo>
                <a:lnTo>
                  <a:pt x="489" y="135"/>
                </a:lnTo>
                <a:lnTo>
                  <a:pt x="522" y="52"/>
                </a:lnTo>
                <a:lnTo>
                  <a:pt x="405" y="0"/>
                </a:lnTo>
                <a:lnTo>
                  <a:pt x="405"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66" name="Oval 402"/>
          <p:cNvSpPr>
            <a:spLocks noChangeArrowheads="1"/>
          </p:cNvSpPr>
          <p:nvPr/>
        </p:nvSpPr>
        <p:spPr bwMode="auto">
          <a:xfrm>
            <a:off x="4434483" y="2884491"/>
            <a:ext cx="492919" cy="2317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7" name="Oval 403"/>
          <p:cNvSpPr>
            <a:spLocks noChangeArrowheads="1"/>
          </p:cNvSpPr>
          <p:nvPr/>
        </p:nvSpPr>
        <p:spPr bwMode="auto">
          <a:xfrm>
            <a:off x="4961334" y="2936878"/>
            <a:ext cx="344687" cy="284163"/>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8" name="Oval 404"/>
          <p:cNvSpPr>
            <a:spLocks noChangeArrowheads="1"/>
          </p:cNvSpPr>
          <p:nvPr/>
        </p:nvSpPr>
        <p:spPr bwMode="auto">
          <a:xfrm>
            <a:off x="5288161" y="3536950"/>
            <a:ext cx="591145" cy="33655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9" name="Oval 405"/>
          <p:cNvSpPr>
            <a:spLocks noChangeArrowheads="1"/>
          </p:cNvSpPr>
          <p:nvPr/>
        </p:nvSpPr>
        <p:spPr bwMode="auto">
          <a:xfrm>
            <a:off x="5306023" y="3886203"/>
            <a:ext cx="1066204" cy="3206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0" name="Oval 406"/>
          <p:cNvSpPr>
            <a:spLocks noChangeArrowheads="1"/>
          </p:cNvSpPr>
          <p:nvPr/>
        </p:nvSpPr>
        <p:spPr bwMode="auto">
          <a:xfrm>
            <a:off x="6352582" y="3825875"/>
            <a:ext cx="417909" cy="38100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1" name="Freeform 407"/>
          <p:cNvSpPr>
            <a:spLocks/>
          </p:cNvSpPr>
          <p:nvPr/>
        </p:nvSpPr>
        <p:spPr bwMode="auto">
          <a:xfrm>
            <a:off x="5840015" y="3354388"/>
            <a:ext cx="835819" cy="493712"/>
          </a:xfrm>
          <a:custGeom>
            <a:avLst/>
            <a:gdLst>
              <a:gd name="T0" fmla="*/ 14 w 510"/>
              <a:gd name="T1" fmla="*/ 60 h 339"/>
              <a:gd name="T2" fmla="*/ 0 w 510"/>
              <a:gd name="T3" fmla="*/ 115 h 339"/>
              <a:gd name="T4" fmla="*/ 22 w 510"/>
              <a:gd name="T5" fmla="*/ 186 h 339"/>
              <a:gd name="T6" fmla="*/ 162 w 510"/>
              <a:gd name="T7" fmla="*/ 305 h 339"/>
              <a:gd name="T8" fmla="*/ 253 w 510"/>
              <a:gd name="T9" fmla="*/ 333 h 339"/>
              <a:gd name="T10" fmla="*/ 353 w 510"/>
              <a:gd name="T11" fmla="*/ 338 h 339"/>
              <a:gd name="T12" fmla="*/ 497 w 510"/>
              <a:gd name="T13" fmla="*/ 277 h 339"/>
              <a:gd name="T14" fmla="*/ 509 w 510"/>
              <a:gd name="T15" fmla="*/ 221 h 339"/>
              <a:gd name="T16" fmla="*/ 483 w 510"/>
              <a:gd name="T17" fmla="*/ 153 h 339"/>
              <a:gd name="T18" fmla="*/ 349 w 510"/>
              <a:gd name="T19" fmla="*/ 34 h 339"/>
              <a:gd name="T20" fmla="*/ 253 w 510"/>
              <a:gd name="T21" fmla="*/ 7 h 339"/>
              <a:gd name="T22" fmla="*/ 155 w 510"/>
              <a:gd name="T23" fmla="*/ 0 h 339"/>
              <a:gd name="T24" fmla="*/ 14 w 510"/>
              <a:gd name="T25" fmla="*/ 60 h 339"/>
              <a:gd name="T26" fmla="*/ 14 w 510"/>
              <a:gd name="T27" fmla="*/ 6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339">
                <a:moveTo>
                  <a:pt x="14" y="60"/>
                </a:moveTo>
                <a:lnTo>
                  <a:pt x="0" y="115"/>
                </a:lnTo>
                <a:lnTo>
                  <a:pt x="22" y="186"/>
                </a:lnTo>
                <a:lnTo>
                  <a:pt x="162" y="305"/>
                </a:lnTo>
                <a:lnTo>
                  <a:pt x="253" y="333"/>
                </a:lnTo>
                <a:lnTo>
                  <a:pt x="353" y="338"/>
                </a:lnTo>
                <a:lnTo>
                  <a:pt x="497" y="277"/>
                </a:lnTo>
                <a:lnTo>
                  <a:pt x="509" y="221"/>
                </a:lnTo>
                <a:lnTo>
                  <a:pt x="483" y="153"/>
                </a:lnTo>
                <a:lnTo>
                  <a:pt x="349" y="34"/>
                </a:lnTo>
                <a:lnTo>
                  <a:pt x="253" y="7"/>
                </a:lnTo>
                <a:lnTo>
                  <a:pt x="155" y="0"/>
                </a:lnTo>
                <a:lnTo>
                  <a:pt x="14" y="60"/>
                </a:lnTo>
                <a:lnTo>
                  <a:pt x="14" y="6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2" name="Freeform 408"/>
          <p:cNvSpPr>
            <a:spLocks/>
          </p:cNvSpPr>
          <p:nvPr/>
        </p:nvSpPr>
        <p:spPr bwMode="auto">
          <a:xfrm>
            <a:off x="6593681" y="3362325"/>
            <a:ext cx="830462" cy="396875"/>
          </a:xfrm>
          <a:custGeom>
            <a:avLst/>
            <a:gdLst>
              <a:gd name="T0" fmla="*/ 15 w 507"/>
              <a:gd name="T1" fmla="*/ 46 h 272"/>
              <a:gd name="T2" fmla="*/ 0 w 507"/>
              <a:gd name="T3" fmla="*/ 92 h 272"/>
              <a:gd name="T4" fmla="*/ 26 w 507"/>
              <a:gd name="T5" fmla="*/ 147 h 272"/>
              <a:gd name="T6" fmla="*/ 160 w 507"/>
              <a:gd name="T7" fmla="*/ 243 h 272"/>
              <a:gd name="T8" fmla="*/ 256 w 507"/>
              <a:gd name="T9" fmla="*/ 265 h 272"/>
              <a:gd name="T10" fmla="*/ 353 w 507"/>
              <a:gd name="T11" fmla="*/ 271 h 272"/>
              <a:gd name="T12" fmla="*/ 491 w 507"/>
              <a:gd name="T13" fmla="*/ 220 h 272"/>
              <a:gd name="T14" fmla="*/ 506 w 507"/>
              <a:gd name="T15" fmla="*/ 175 h 272"/>
              <a:gd name="T16" fmla="*/ 484 w 507"/>
              <a:gd name="T17" fmla="*/ 120 h 272"/>
              <a:gd name="T18" fmla="*/ 346 w 507"/>
              <a:gd name="T19" fmla="*/ 25 h 272"/>
              <a:gd name="T20" fmla="*/ 252 w 507"/>
              <a:gd name="T21" fmla="*/ 3 h 272"/>
              <a:gd name="T22" fmla="*/ 152 w 507"/>
              <a:gd name="T23" fmla="*/ 0 h 272"/>
              <a:gd name="T24" fmla="*/ 15 w 507"/>
              <a:gd name="T25" fmla="*/ 46 h 272"/>
              <a:gd name="T26" fmla="*/ 15 w 507"/>
              <a:gd name="T2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272">
                <a:moveTo>
                  <a:pt x="15" y="46"/>
                </a:moveTo>
                <a:lnTo>
                  <a:pt x="0" y="92"/>
                </a:lnTo>
                <a:lnTo>
                  <a:pt x="26" y="147"/>
                </a:lnTo>
                <a:lnTo>
                  <a:pt x="160" y="243"/>
                </a:lnTo>
                <a:lnTo>
                  <a:pt x="256" y="265"/>
                </a:lnTo>
                <a:lnTo>
                  <a:pt x="353" y="271"/>
                </a:lnTo>
                <a:lnTo>
                  <a:pt x="491" y="220"/>
                </a:lnTo>
                <a:lnTo>
                  <a:pt x="506" y="175"/>
                </a:lnTo>
                <a:lnTo>
                  <a:pt x="484" y="120"/>
                </a:lnTo>
                <a:lnTo>
                  <a:pt x="346" y="25"/>
                </a:lnTo>
                <a:lnTo>
                  <a:pt x="252" y="3"/>
                </a:lnTo>
                <a:lnTo>
                  <a:pt x="152" y="0"/>
                </a:lnTo>
                <a:lnTo>
                  <a:pt x="15" y="46"/>
                </a:lnTo>
                <a:lnTo>
                  <a:pt x="15" y="46"/>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3" name="Oval 409"/>
          <p:cNvSpPr>
            <a:spLocks noChangeArrowheads="1"/>
          </p:cNvSpPr>
          <p:nvPr/>
        </p:nvSpPr>
        <p:spPr bwMode="auto">
          <a:xfrm>
            <a:off x="6011467" y="3009900"/>
            <a:ext cx="725091" cy="33178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4" name="Oval 410"/>
          <p:cNvSpPr>
            <a:spLocks noChangeArrowheads="1"/>
          </p:cNvSpPr>
          <p:nvPr/>
        </p:nvSpPr>
        <p:spPr bwMode="auto">
          <a:xfrm>
            <a:off x="4622008" y="3622675"/>
            <a:ext cx="684015" cy="56673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5" name="Freeform 411"/>
          <p:cNvSpPr>
            <a:spLocks/>
          </p:cNvSpPr>
          <p:nvPr/>
        </p:nvSpPr>
        <p:spPr bwMode="auto">
          <a:xfrm>
            <a:off x="6668693" y="2944813"/>
            <a:ext cx="1119783" cy="381000"/>
          </a:xfrm>
          <a:custGeom>
            <a:avLst/>
            <a:gdLst>
              <a:gd name="T0" fmla="*/ 153 w 683"/>
              <a:gd name="T1" fmla="*/ 0 h 262"/>
              <a:gd name="T2" fmla="*/ 411 w 683"/>
              <a:gd name="T3" fmla="*/ 22 h 262"/>
              <a:gd name="T4" fmla="*/ 638 w 683"/>
              <a:gd name="T5" fmla="*/ 104 h 262"/>
              <a:gd name="T6" fmla="*/ 682 w 683"/>
              <a:gd name="T7" fmla="*/ 200 h 262"/>
              <a:gd name="T8" fmla="*/ 536 w 683"/>
              <a:gd name="T9" fmla="*/ 261 h 262"/>
              <a:gd name="T10" fmla="*/ 279 w 683"/>
              <a:gd name="T11" fmla="*/ 243 h 262"/>
              <a:gd name="T12" fmla="*/ 44 w 683"/>
              <a:gd name="T13" fmla="*/ 159 h 262"/>
              <a:gd name="T14" fmla="*/ 0 w 683"/>
              <a:gd name="T15" fmla="*/ 62 h 262"/>
              <a:gd name="T16" fmla="*/ 153 w 683"/>
              <a:gd name="T17" fmla="*/ 0 h 262"/>
              <a:gd name="T18" fmla="*/ 153 w 683"/>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262">
                <a:moveTo>
                  <a:pt x="153" y="0"/>
                </a:moveTo>
                <a:lnTo>
                  <a:pt x="411" y="22"/>
                </a:lnTo>
                <a:lnTo>
                  <a:pt x="638" y="104"/>
                </a:lnTo>
                <a:lnTo>
                  <a:pt x="682" y="200"/>
                </a:lnTo>
                <a:lnTo>
                  <a:pt x="536" y="261"/>
                </a:lnTo>
                <a:lnTo>
                  <a:pt x="279" y="243"/>
                </a:lnTo>
                <a:lnTo>
                  <a:pt x="44" y="159"/>
                </a:lnTo>
                <a:lnTo>
                  <a:pt x="0" y="62"/>
                </a:lnTo>
                <a:lnTo>
                  <a:pt x="153" y="0"/>
                </a:lnTo>
                <a:lnTo>
                  <a:pt x="153"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6" name="Freeform 412"/>
          <p:cNvSpPr>
            <a:spLocks/>
          </p:cNvSpPr>
          <p:nvPr/>
        </p:nvSpPr>
        <p:spPr bwMode="auto">
          <a:xfrm>
            <a:off x="4675586" y="3216275"/>
            <a:ext cx="925116" cy="381000"/>
          </a:xfrm>
          <a:custGeom>
            <a:avLst/>
            <a:gdLst>
              <a:gd name="T0" fmla="*/ 546 w 565"/>
              <a:gd name="T1" fmla="*/ 45 h 261"/>
              <a:gd name="T2" fmla="*/ 564 w 565"/>
              <a:gd name="T3" fmla="*/ 89 h 261"/>
              <a:gd name="T4" fmla="*/ 541 w 565"/>
              <a:gd name="T5" fmla="*/ 141 h 261"/>
              <a:gd name="T6" fmla="*/ 385 w 565"/>
              <a:gd name="T7" fmla="*/ 232 h 261"/>
              <a:gd name="T8" fmla="*/ 284 w 565"/>
              <a:gd name="T9" fmla="*/ 254 h 261"/>
              <a:gd name="T10" fmla="*/ 176 w 565"/>
              <a:gd name="T11" fmla="*/ 260 h 261"/>
              <a:gd name="T12" fmla="*/ 17 w 565"/>
              <a:gd name="T13" fmla="*/ 212 h 261"/>
              <a:gd name="T14" fmla="*/ 0 w 565"/>
              <a:gd name="T15" fmla="*/ 170 h 261"/>
              <a:gd name="T16" fmla="*/ 29 w 565"/>
              <a:gd name="T17" fmla="*/ 116 h 261"/>
              <a:gd name="T18" fmla="*/ 177 w 565"/>
              <a:gd name="T19" fmla="*/ 27 h 261"/>
              <a:gd name="T20" fmla="*/ 284 w 565"/>
              <a:gd name="T21" fmla="*/ 5 h 261"/>
              <a:gd name="T22" fmla="*/ 393 w 565"/>
              <a:gd name="T23" fmla="*/ 0 h 261"/>
              <a:gd name="T24" fmla="*/ 546 w 565"/>
              <a:gd name="T25" fmla="*/ 45 h 261"/>
              <a:gd name="T26" fmla="*/ 546 w 565"/>
              <a:gd name="T27" fmla="*/ 4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5" h="261">
                <a:moveTo>
                  <a:pt x="546" y="45"/>
                </a:moveTo>
                <a:lnTo>
                  <a:pt x="564" y="89"/>
                </a:lnTo>
                <a:lnTo>
                  <a:pt x="541" y="141"/>
                </a:lnTo>
                <a:lnTo>
                  <a:pt x="385" y="232"/>
                </a:lnTo>
                <a:lnTo>
                  <a:pt x="284" y="254"/>
                </a:lnTo>
                <a:lnTo>
                  <a:pt x="176" y="260"/>
                </a:lnTo>
                <a:lnTo>
                  <a:pt x="17" y="212"/>
                </a:lnTo>
                <a:lnTo>
                  <a:pt x="0" y="170"/>
                </a:lnTo>
                <a:lnTo>
                  <a:pt x="29" y="116"/>
                </a:lnTo>
                <a:lnTo>
                  <a:pt x="177" y="27"/>
                </a:lnTo>
                <a:lnTo>
                  <a:pt x="284" y="5"/>
                </a:lnTo>
                <a:lnTo>
                  <a:pt x="393" y="0"/>
                </a:lnTo>
                <a:lnTo>
                  <a:pt x="546" y="45"/>
                </a:lnTo>
                <a:lnTo>
                  <a:pt x="546" y="45"/>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7" name="Oval 413"/>
          <p:cNvSpPr>
            <a:spLocks noChangeArrowheads="1"/>
          </p:cNvSpPr>
          <p:nvPr/>
        </p:nvSpPr>
        <p:spPr bwMode="auto">
          <a:xfrm>
            <a:off x="4202313" y="3730625"/>
            <a:ext cx="525066" cy="45878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8" name="Freeform 414"/>
          <p:cNvSpPr>
            <a:spLocks/>
          </p:cNvSpPr>
          <p:nvPr/>
        </p:nvSpPr>
        <p:spPr bwMode="auto">
          <a:xfrm>
            <a:off x="4029075" y="3176588"/>
            <a:ext cx="716162" cy="577850"/>
          </a:xfrm>
          <a:custGeom>
            <a:avLst/>
            <a:gdLst>
              <a:gd name="T0" fmla="*/ 0 w 436"/>
              <a:gd name="T1" fmla="*/ 371 h 397"/>
              <a:gd name="T2" fmla="*/ 44 w 436"/>
              <a:gd name="T3" fmla="*/ 396 h 397"/>
              <a:gd name="T4" fmla="*/ 116 w 436"/>
              <a:gd name="T5" fmla="*/ 389 h 397"/>
              <a:gd name="T6" fmla="*/ 290 w 436"/>
              <a:gd name="T7" fmla="*/ 305 h 397"/>
              <a:gd name="T8" fmla="*/ 364 w 436"/>
              <a:gd name="T9" fmla="*/ 233 h 397"/>
              <a:gd name="T10" fmla="*/ 420 w 436"/>
              <a:gd name="T11" fmla="*/ 156 h 397"/>
              <a:gd name="T12" fmla="*/ 435 w 436"/>
              <a:gd name="T13" fmla="*/ 27 h 397"/>
              <a:gd name="T14" fmla="*/ 392 w 436"/>
              <a:gd name="T15" fmla="*/ 0 h 397"/>
              <a:gd name="T16" fmla="*/ 320 w 436"/>
              <a:gd name="T17" fmla="*/ 2 h 397"/>
              <a:gd name="T18" fmla="*/ 145 w 436"/>
              <a:gd name="T19" fmla="*/ 90 h 397"/>
              <a:gd name="T20" fmla="*/ 72 w 436"/>
              <a:gd name="T21" fmla="*/ 162 h 397"/>
              <a:gd name="T22" fmla="*/ 18 w 436"/>
              <a:gd name="T23" fmla="*/ 242 h 397"/>
              <a:gd name="T24" fmla="*/ 0 w 436"/>
              <a:gd name="T25" fmla="*/ 371 h 397"/>
              <a:gd name="T26" fmla="*/ 0 w 436"/>
              <a:gd name="T27" fmla="*/ 37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397">
                <a:moveTo>
                  <a:pt x="0" y="371"/>
                </a:moveTo>
                <a:lnTo>
                  <a:pt x="44" y="396"/>
                </a:lnTo>
                <a:lnTo>
                  <a:pt x="116" y="389"/>
                </a:lnTo>
                <a:lnTo>
                  <a:pt x="290" y="305"/>
                </a:lnTo>
                <a:lnTo>
                  <a:pt x="364" y="233"/>
                </a:lnTo>
                <a:lnTo>
                  <a:pt x="420" y="156"/>
                </a:lnTo>
                <a:lnTo>
                  <a:pt x="435" y="27"/>
                </a:lnTo>
                <a:lnTo>
                  <a:pt x="392" y="0"/>
                </a:lnTo>
                <a:lnTo>
                  <a:pt x="320" y="2"/>
                </a:lnTo>
                <a:lnTo>
                  <a:pt x="145" y="90"/>
                </a:lnTo>
                <a:lnTo>
                  <a:pt x="72" y="162"/>
                </a:lnTo>
                <a:lnTo>
                  <a:pt x="18" y="242"/>
                </a:lnTo>
                <a:lnTo>
                  <a:pt x="0" y="371"/>
                </a:lnTo>
                <a:lnTo>
                  <a:pt x="0" y="371"/>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9" name="Oval 415"/>
          <p:cNvSpPr>
            <a:spLocks noChangeArrowheads="1"/>
          </p:cNvSpPr>
          <p:nvPr/>
        </p:nvSpPr>
        <p:spPr bwMode="auto">
          <a:xfrm>
            <a:off x="8622506" y="3925888"/>
            <a:ext cx="759024" cy="322262"/>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80" name="Oval 416"/>
          <p:cNvSpPr>
            <a:spLocks noChangeArrowheads="1"/>
          </p:cNvSpPr>
          <p:nvPr/>
        </p:nvSpPr>
        <p:spPr bwMode="auto">
          <a:xfrm>
            <a:off x="7940278" y="3660775"/>
            <a:ext cx="685800" cy="56673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81" name="Oval 417"/>
          <p:cNvSpPr>
            <a:spLocks noChangeArrowheads="1"/>
          </p:cNvSpPr>
          <p:nvPr/>
        </p:nvSpPr>
        <p:spPr bwMode="auto">
          <a:xfrm>
            <a:off x="7706321" y="3956053"/>
            <a:ext cx="346472" cy="2825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82" name="Text Box 418"/>
          <p:cNvSpPr txBox="1">
            <a:spLocks noChangeArrowheads="1"/>
          </p:cNvSpPr>
          <p:nvPr/>
        </p:nvSpPr>
        <p:spPr bwMode="blackWhite">
          <a:xfrm>
            <a:off x="4972051" y="2971801"/>
            <a:ext cx="2322155" cy="1000125"/>
          </a:xfrm>
          <a:prstGeom prst="rect">
            <a:avLst/>
          </a:prstGeom>
          <a:solidFill>
            <a:schemeClr val="folHlink"/>
          </a:solidFill>
          <a:ln>
            <a:noFill/>
          </a:ln>
          <a:effectLst>
            <a:outerShdw dist="35921" dir="2700000" algn="ctr" rotWithShape="0">
              <a:schemeClr val="bg1"/>
            </a:outerShdw>
          </a:effectLst>
          <a:extLst>
            <a:ext uri="{91240B29-F687-4F45-9708-019B960494DF}">
              <a14:hiddenLine xmlns:a14="http://schemas.microsoft.com/office/drawing/2010/main" w="47109">
                <a:solidFill>
                  <a:schemeClr val="bg2"/>
                </a:solidFill>
                <a:miter lim="800000"/>
                <a:headEnd/>
                <a:tailEnd/>
              </a14:hiddenLine>
            </a:ext>
          </a:extLst>
        </p:spPr>
        <p:txBody>
          <a:bodyPr lIns="0" tIns="0" rIns="0" bIns="0"/>
          <a:lstStyle>
            <a:lvl1pPr defTabSz="419100" eaLnBrk="0" hangingPunct="0">
              <a:defRPr sz="2400">
                <a:solidFill>
                  <a:schemeClr val="tx1"/>
                </a:solidFill>
                <a:latin typeface="Times New Roman" pitchFamily="18" charset="0"/>
              </a:defRPr>
            </a:lvl1pPr>
            <a:lvl2pPr defTabSz="419100" eaLnBrk="0" hangingPunct="0">
              <a:defRPr sz="2400">
                <a:solidFill>
                  <a:schemeClr val="tx1"/>
                </a:solidFill>
                <a:latin typeface="Times New Roman" pitchFamily="18" charset="0"/>
              </a:defRPr>
            </a:lvl2pPr>
            <a:lvl3pPr defTabSz="419100" eaLnBrk="0" hangingPunct="0">
              <a:defRPr sz="2400">
                <a:solidFill>
                  <a:schemeClr val="tx1"/>
                </a:solidFill>
                <a:latin typeface="Times New Roman" pitchFamily="18" charset="0"/>
              </a:defRPr>
            </a:lvl3pPr>
            <a:lvl4pPr defTabSz="419100" eaLnBrk="0" hangingPunct="0">
              <a:defRPr sz="2400">
                <a:solidFill>
                  <a:schemeClr val="tx1"/>
                </a:solidFill>
                <a:latin typeface="Times New Roman" pitchFamily="18" charset="0"/>
              </a:defRPr>
            </a:lvl4pPr>
            <a:lvl5pPr defTabSz="419100" eaLnBrk="0" hangingPunct="0">
              <a:defRPr sz="2400">
                <a:solidFill>
                  <a:schemeClr val="tx1"/>
                </a:solidFill>
                <a:latin typeface="Times New Roman" pitchFamily="18" charset="0"/>
              </a:defRPr>
            </a:lvl5pPr>
            <a:lvl6pPr defTabSz="419100" eaLnBrk="0" fontAlgn="base" hangingPunct="0">
              <a:spcBef>
                <a:spcPct val="0"/>
              </a:spcBef>
              <a:spcAft>
                <a:spcPct val="0"/>
              </a:spcAft>
              <a:defRPr sz="2400">
                <a:solidFill>
                  <a:schemeClr val="tx1"/>
                </a:solidFill>
                <a:latin typeface="Times New Roman" pitchFamily="18" charset="0"/>
              </a:defRPr>
            </a:lvl6pPr>
            <a:lvl7pPr defTabSz="419100" eaLnBrk="0" fontAlgn="base" hangingPunct="0">
              <a:spcBef>
                <a:spcPct val="0"/>
              </a:spcBef>
              <a:spcAft>
                <a:spcPct val="0"/>
              </a:spcAft>
              <a:defRPr sz="2400">
                <a:solidFill>
                  <a:schemeClr val="tx1"/>
                </a:solidFill>
                <a:latin typeface="Times New Roman" pitchFamily="18" charset="0"/>
              </a:defRPr>
            </a:lvl7pPr>
            <a:lvl8pPr defTabSz="419100" eaLnBrk="0" fontAlgn="base" hangingPunct="0">
              <a:spcBef>
                <a:spcPct val="0"/>
              </a:spcBef>
              <a:spcAft>
                <a:spcPct val="0"/>
              </a:spcAft>
              <a:defRPr sz="2400">
                <a:solidFill>
                  <a:schemeClr val="tx1"/>
                </a:solidFill>
                <a:latin typeface="Times New Roman" pitchFamily="18" charset="0"/>
              </a:defRPr>
            </a:lvl8pPr>
            <a:lvl9pPr defTabSz="419100" eaLnBrk="0" fontAlgn="base" hangingPunct="0">
              <a:spcBef>
                <a:spcPct val="0"/>
              </a:spcBef>
              <a:spcAft>
                <a:spcPct val="0"/>
              </a:spcAft>
              <a:defRPr sz="2400">
                <a:solidFill>
                  <a:schemeClr val="tx1"/>
                </a:solidFill>
                <a:latin typeface="Times New Roman" pitchFamily="18" charset="0"/>
              </a:defRPr>
            </a:lvl9pPr>
          </a:lstStyle>
          <a:p>
            <a:pPr algn="ctr">
              <a:buClr>
                <a:srgbClr val="FFFFFF"/>
              </a:buClr>
              <a:buSzPct val="90000"/>
              <a:buFont typeface="Palatino" pitchFamily="18" charset="0"/>
              <a:buNone/>
            </a:pPr>
            <a:r>
              <a:rPr lang="en-US" sz="3100" b="1" dirty="0" smtClean="0">
                <a:solidFill>
                  <a:schemeClr val="tx2"/>
                </a:solidFill>
                <a:latin typeface="Arial" charset="0"/>
              </a:rPr>
              <a:t>ASCRL High </a:t>
            </a:r>
            <a:r>
              <a:rPr lang="en-US" sz="3100" b="1" dirty="0">
                <a:solidFill>
                  <a:schemeClr val="tx2"/>
                </a:solidFill>
                <a:latin typeface="Arial" charset="0"/>
              </a:rPr>
              <a:t>voids</a:t>
            </a:r>
            <a:endParaRPr lang="en-US" dirty="0">
              <a:solidFill>
                <a:schemeClr val="tx2"/>
              </a:solidFill>
              <a:latin typeface="Arial" charset="0"/>
            </a:endParaRPr>
          </a:p>
        </p:txBody>
      </p:sp>
      <p:sp>
        <p:nvSpPr>
          <p:cNvPr id="423" name="Rectangle 2"/>
          <p:cNvSpPr>
            <a:spLocks noGrp="1" noChangeArrowheads="1"/>
          </p:cNvSpPr>
          <p:nvPr>
            <p:ph type="title"/>
          </p:nvPr>
        </p:nvSpPr>
        <p:spPr>
          <a:xfrm>
            <a:off x="-25400" y="-12700"/>
            <a:ext cx="8674100" cy="1384300"/>
          </a:xfrm>
        </p:spPr>
        <p:txBody>
          <a:bodyPr/>
          <a:lstStyle/>
          <a:p>
            <a:r>
              <a:rPr lang="en-US" sz="4000" dirty="0" smtClean="0"/>
              <a:t>Asphalt Stabilized Crack-Relief Layer (ASCRL)</a:t>
            </a:r>
            <a:endParaRPr lang="en-US" sz="4000" dirty="0"/>
          </a:p>
        </p:txBody>
      </p:sp>
    </p:spTree>
    <p:extLst>
      <p:ext uri="{BB962C8B-B14F-4D97-AF65-F5344CB8AC3E}">
        <p14:creationId xmlns:p14="http://schemas.microsoft.com/office/powerpoint/2010/main" val="3033928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371600"/>
            <a:ext cx="7410201" cy="4754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25400" y="-12700"/>
            <a:ext cx="8674100" cy="1384300"/>
          </a:xfrm>
        </p:spPr>
        <p:txBody>
          <a:bodyPr/>
          <a:lstStyle/>
          <a:p>
            <a:r>
              <a:rPr lang="en-US" sz="4000" dirty="0" smtClean="0"/>
              <a:t>Asphalt Stabilized Crack-Relief Layer (ASCRL)</a:t>
            </a:r>
            <a:endParaRPr lang="en-US" sz="4000" dirty="0"/>
          </a:p>
        </p:txBody>
      </p:sp>
    </p:spTree>
    <p:extLst>
      <p:ext uri="{BB962C8B-B14F-4D97-AF65-F5344CB8AC3E}">
        <p14:creationId xmlns:p14="http://schemas.microsoft.com/office/powerpoint/2010/main" val="2564131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0867" name="Group 3"/>
          <p:cNvGrpSpPr>
            <a:grpSpLocks/>
          </p:cNvGrpSpPr>
          <p:nvPr/>
        </p:nvGrpSpPr>
        <p:grpSpPr bwMode="auto">
          <a:xfrm>
            <a:off x="898327" y="2613027"/>
            <a:ext cx="3443288" cy="1323975"/>
            <a:chOff x="612" y="2343"/>
            <a:chExt cx="2101" cy="909"/>
          </a:xfrm>
        </p:grpSpPr>
        <p:sp>
          <p:nvSpPr>
            <p:cNvPr id="1060868" name="Oval 4"/>
            <p:cNvSpPr>
              <a:spLocks noChangeArrowheads="1"/>
            </p:cNvSpPr>
            <p:nvPr/>
          </p:nvSpPr>
          <p:spPr bwMode="auto">
            <a:xfrm>
              <a:off x="2061" y="2969"/>
              <a:ext cx="601" cy="283"/>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69" name="Freeform 5"/>
            <p:cNvSpPr>
              <a:spLocks/>
            </p:cNvSpPr>
            <p:nvPr/>
          </p:nvSpPr>
          <p:spPr bwMode="auto">
            <a:xfrm>
              <a:off x="1196" y="2356"/>
              <a:ext cx="525" cy="223"/>
            </a:xfrm>
            <a:custGeom>
              <a:avLst/>
              <a:gdLst>
                <a:gd name="T0" fmla="*/ 407 w 525"/>
                <a:gd name="T1" fmla="*/ 0 h 223"/>
                <a:gd name="T2" fmla="*/ 207 w 525"/>
                <a:gd name="T3" fmla="*/ 18 h 223"/>
                <a:gd name="T4" fmla="*/ 35 w 525"/>
                <a:gd name="T5" fmla="*/ 87 h 223"/>
                <a:gd name="T6" fmla="*/ 0 w 525"/>
                <a:gd name="T7" fmla="*/ 170 h 223"/>
                <a:gd name="T8" fmla="*/ 108 w 525"/>
                <a:gd name="T9" fmla="*/ 222 h 223"/>
                <a:gd name="T10" fmla="*/ 310 w 525"/>
                <a:gd name="T11" fmla="*/ 207 h 223"/>
                <a:gd name="T12" fmla="*/ 490 w 525"/>
                <a:gd name="T13" fmla="*/ 135 h 223"/>
                <a:gd name="T14" fmla="*/ 524 w 525"/>
                <a:gd name="T15" fmla="*/ 51 h 223"/>
                <a:gd name="T16" fmla="*/ 407 w 525"/>
                <a:gd name="T17" fmla="*/ 0 h 223"/>
                <a:gd name="T18" fmla="*/ 407 w 525"/>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 h="223">
                  <a:moveTo>
                    <a:pt x="407" y="0"/>
                  </a:moveTo>
                  <a:lnTo>
                    <a:pt x="207" y="18"/>
                  </a:lnTo>
                  <a:lnTo>
                    <a:pt x="35" y="87"/>
                  </a:lnTo>
                  <a:lnTo>
                    <a:pt x="0" y="170"/>
                  </a:lnTo>
                  <a:lnTo>
                    <a:pt x="108" y="222"/>
                  </a:lnTo>
                  <a:lnTo>
                    <a:pt x="310" y="207"/>
                  </a:lnTo>
                  <a:lnTo>
                    <a:pt x="490" y="135"/>
                  </a:lnTo>
                  <a:lnTo>
                    <a:pt x="524" y="51"/>
                  </a:lnTo>
                  <a:lnTo>
                    <a:pt x="407" y="0"/>
                  </a:lnTo>
                  <a:lnTo>
                    <a:pt x="407"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70" name="Oval 6"/>
            <p:cNvSpPr>
              <a:spLocks noChangeArrowheads="1"/>
            </p:cNvSpPr>
            <p:nvPr/>
          </p:nvSpPr>
          <p:spPr bwMode="auto">
            <a:xfrm>
              <a:off x="668" y="2343"/>
              <a:ext cx="300" cy="15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1" name="Oval 7"/>
            <p:cNvSpPr>
              <a:spLocks noChangeArrowheads="1"/>
            </p:cNvSpPr>
            <p:nvPr/>
          </p:nvSpPr>
          <p:spPr bwMode="auto">
            <a:xfrm>
              <a:off x="988" y="2379"/>
              <a:ext cx="212" cy="19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2" name="Oval 8"/>
            <p:cNvSpPr>
              <a:spLocks noChangeArrowheads="1"/>
            </p:cNvSpPr>
            <p:nvPr/>
          </p:nvSpPr>
          <p:spPr bwMode="auto">
            <a:xfrm>
              <a:off x="1188" y="2791"/>
              <a:ext cx="360" cy="233"/>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3" name="Oval 9"/>
            <p:cNvSpPr>
              <a:spLocks noChangeArrowheads="1"/>
            </p:cNvSpPr>
            <p:nvPr/>
          </p:nvSpPr>
          <p:spPr bwMode="auto">
            <a:xfrm>
              <a:off x="1200" y="3032"/>
              <a:ext cx="649" cy="22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4" name="Oval 10"/>
            <p:cNvSpPr>
              <a:spLocks noChangeArrowheads="1"/>
            </p:cNvSpPr>
            <p:nvPr/>
          </p:nvSpPr>
          <p:spPr bwMode="auto">
            <a:xfrm>
              <a:off x="1837" y="2988"/>
              <a:ext cx="256" cy="264"/>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5" name="Freeform 11"/>
            <p:cNvSpPr>
              <a:spLocks/>
            </p:cNvSpPr>
            <p:nvPr/>
          </p:nvSpPr>
          <p:spPr bwMode="auto">
            <a:xfrm>
              <a:off x="1524" y="2666"/>
              <a:ext cx="511" cy="338"/>
            </a:xfrm>
            <a:custGeom>
              <a:avLst/>
              <a:gdLst>
                <a:gd name="T0" fmla="*/ 14 w 511"/>
                <a:gd name="T1" fmla="*/ 59 h 338"/>
                <a:gd name="T2" fmla="*/ 0 w 511"/>
                <a:gd name="T3" fmla="*/ 116 h 338"/>
                <a:gd name="T4" fmla="*/ 22 w 511"/>
                <a:gd name="T5" fmla="*/ 185 h 338"/>
                <a:gd name="T6" fmla="*/ 162 w 511"/>
                <a:gd name="T7" fmla="*/ 303 h 338"/>
                <a:gd name="T8" fmla="*/ 253 w 511"/>
                <a:gd name="T9" fmla="*/ 331 h 338"/>
                <a:gd name="T10" fmla="*/ 352 w 511"/>
                <a:gd name="T11" fmla="*/ 337 h 338"/>
                <a:gd name="T12" fmla="*/ 497 w 511"/>
                <a:gd name="T13" fmla="*/ 275 h 338"/>
                <a:gd name="T14" fmla="*/ 510 w 511"/>
                <a:gd name="T15" fmla="*/ 221 h 338"/>
                <a:gd name="T16" fmla="*/ 484 w 511"/>
                <a:gd name="T17" fmla="*/ 151 h 338"/>
                <a:gd name="T18" fmla="*/ 349 w 511"/>
                <a:gd name="T19" fmla="*/ 32 h 338"/>
                <a:gd name="T20" fmla="*/ 253 w 511"/>
                <a:gd name="T21" fmla="*/ 5 h 338"/>
                <a:gd name="T22" fmla="*/ 154 w 511"/>
                <a:gd name="T23" fmla="*/ 0 h 338"/>
                <a:gd name="T24" fmla="*/ 14 w 511"/>
                <a:gd name="T25" fmla="*/ 59 h 338"/>
                <a:gd name="T26" fmla="*/ 14 w 511"/>
                <a:gd name="T27" fmla="*/ 5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1" h="338">
                  <a:moveTo>
                    <a:pt x="14" y="59"/>
                  </a:moveTo>
                  <a:lnTo>
                    <a:pt x="0" y="116"/>
                  </a:lnTo>
                  <a:lnTo>
                    <a:pt x="22" y="185"/>
                  </a:lnTo>
                  <a:lnTo>
                    <a:pt x="162" y="303"/>
                  </a:lnTo>
                  <a:lnTo>
                    <a:pt x="253" y="331"/>
                  </a:lnTo>
                  <a:lnTo>
                    <a:pt x="352" y="337"/>
                  </a:lnTo>
                  <a:lnTo>
                    <a:pt x="497" y="275"/>
                  </a:lnTo>
                  <a:lnTo>
                    <a:pt x="510" y="221"/>
                  </a:lnTo>
                  <a:lnTo>
                    <a:pt x="484" y="151"/>
                  </a:lnTo>
                  <a:lnTo>
                    <a:pt x="349" y="32"/>
                  </a:lnTo>
                  <a:lnTo>
                    <a:pt x="253" y="5"/>
                  </a:lnTo>
                  <a:lnTo>
                    <a:pt x="154" y="0"/>
                  </a:lnTo>
                  <a:lnTo>
                    <a:pt x="14" y="59"/>
                  </a:lnTo>
                  <a:lnTo>
                    <a:pt x="14" y="59"/>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76" name="Freeform 12"/>
            <p:cNvSpPr>
              <a:spLocks/>
            </p:cNvSpPr>
            <p:nvPr/>
          </p:nvSpPr>
          <p:spPr bwMode="auto">
            <a:xfrm>
              <a:off x="1984" y="2671"/>
              <a:ext cx="508" cy="271"/>
            </a:xfrm>
            <a:custGeom>
              <a:avLst/>
              <a:gdLst>
                <a:gd name="T0" fmla="*/ 15 w 508"/>
                <a:gd name="T1" fmla="*/ 47 h 271"/>
                <a:gd name="T2" fmla="*/ 0 w 508"/>
                <a:gd name="T3" fmla="*/ 93 h 271"/>
                <a:gd name="T4" fmla="*/ 25 w 508"/>
                <a:gd name="T5" fmla="*/ 146 h 271"/>
                <a:gd name="T6" fmla="*/ 160 w 508"/>
                <a:gd name="T7" fmla="*/ 243 h 271"/>
                <a:gd name="T8" fmla="*/ 257 w 508"/>
                <a:gd name="T9" fmla="*/ 266 h 271"/>
                <a:gd name="T10" fmla="*/ 353 w 508"/>
                <a:gd name="T11" fmla="*/ 270 h 271"/>
                <a:gd name="T12" fmla="*/ 491 w 508"/>
                <a:gd name="T13" fmla="*/ 220 h 271"/>
                <a:gd name="T14" fmla="*/ 507 w 508"/>
                <a:gd name="T15" fmla="*/ 176 h 271"/>
                <a:gd name="T16" fmla="*/ 484 w 508"/>
                <a:gd name="T17" fmla="*/ 120 h 271"/>
                <a:gd name="T18" fmla="*/ 346 w 508"/>
                <a:gd name="T19" fmla="*/ 26 h 271"/>
                <a:gd name="T20" fmla="*/ 252 w 508"/>
                <a:gd name="T21" fmla="*/ 3 h 271"/>
                <a:gd name="T22" fmla="*/ 152 w 508"/>
                <a:gd name="T23" fmla="*/ 0 h 271"/>
                <a:gd name="T24" fmla="*/ 15 w 508"/>
                <a:gd name="T25" fmla="*/ 47 h 271"/>
                <a:gd name="T26" fmla="*/ 15 w 508"/>
                <a:gd name="T27" fmla="*/ 4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271">
                  <a:moveTo>
                    <a:pt x="15" y="47"/>
                  </a:moveTo>
                  <a:lnTo>
                    <a:pt x="0" y="93"/>
                  </a:lnTo>
                  <a:lnTo>
                    <a:pt x="25" y="146"/>
                  </a:lnTo>
                  <a:lnTo>
                    <a:pt x="160" y="243"/>
                  </a:lnTo>
                  <a:lnTo>
                    <a:pt x="257" y="266"/>
                  </a:lnTo>
                  <a:lnTo>
                    <a:pt x="353" y="270"/>
                  </a:lnTo>
                  <a:lnTo>
                    <a:pt x="491" y="220"/>
                  </a:lnTo>
                  <a:lnTo>
                    <a:pt x="507" y="176"/>
                  </a:lnTo>
                  <a:lnTo>
                    <a:pt x="484" y="120"/>
                  </a:lnTo>
                  <a:lnTo>
                    <a:pt x="346" y="26"/>
                  </a:lnTo>
                  <a:lnTo>
                    <a:pt x="252" y="3"/>
                  </a:lnTo>
                  <a:lnTo>
                    <a:pt x="152" y="0"/>
                  </a:lnTo>
                  <a:lnTo>
                    <a:pt x="15" y="47"/>
                  </a:lnTo>
                  <a:lnTo>
                    <a:pt x="15" y="47"/>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77" name="Oval 13"/>
            <p:cNvSpPr>
              <a:spLocks noChangeArrowheads="1"/>
            </p:cNvSpPr>
            <p:nvPr/>
          </p:nvSpPr>
          <p:spPr bwMode="auto">
            <a:xfrm>
              <a:off x="1629" y="2430"/>
              <a:ext cx="443" cy="22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8" name="Oval 14"/>
            <p:cNvSpPr>
              <a:spLocks noChangeArrowheads="1"/>
            </p:cNvSpPr>
            <p:nvPr/>
          </p:nvSpPr>
          <p:spPr bwMode="auto">
            <a:xfrm>
              <a:off x="782" y="2850"/>
              <a:ext cx="418" cy="39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79" name="Freeform 15"/>
            <p:cNvSpPr>
              <a:spLocks/>
            </p:cNvSpPr>
            <p:nvPr/>
          </p:nvSpPr>
          <p:spPr bwMode="auto">
            <a:xfrm>
              <a:off x="2030" y="2384"/>
              <a:ext cx="683" cy="263"/>
            </a:xfrm>
            <a:custGeom>
              <a:avLst/>
              <a:gdLst>
                <a:gd name="T0" fmla="*/ 152 w 683"/>
                <a:gd name="T1" fmla="*/ 0 h 263"/>
                <a:gd name="T2" fmla="*/ 411 w 683"/>
                <a:gd name="T3" fmla="*/ 22 h 263"/>
                <a:gd name="T4" fmla="*/ 638 w 683"/>
                <a:gd name="T5" fmla="*/ 104 h 263"/>
                <a:gd name="T6" fmla="*/ 682 w 683"/>
                <a:gd name="T7" fmla="*/ 200 h 263"/>
                <a:gd name="T8" fmla="*/ 537 w 683"/>
                <a:gd name="T9" fmla="*/ 262 h 263"/>
                <a:gd name="T10" fmla="*/ 279 w 683"/>
                <a:gd name="T11" fmla="*/ 242 h 263"/>
                <a:gd name="T12" fmla="*/ 44 w 683"/>
                <a:gd name="T13" fmla="*/ 159 h 263"/>
                <a:gd name="T14" fmla="*/ 0 w 683"/>
                <a:gd name="T15" fmla="*/ 61 h 263"/>
                <a:gd name="T16" fmla="*/ 152 w 683"/>
                <a:gd name="T17" fmla="*/ 0 h 263"/>
                <a:gd name="T18" fmla="*/ 152 w 683"/>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263">
                  <a:moveTo>
                    <a:pt x="152" y="0"/>
                  </a:moveTo>
                  <a:lnTo>
                    <a:pt x="411" y="22"/>
                  </a:lnTo>
                  <a:lnTo>
                    <a:pt x="638" y="104"/>
                  </a:lnTo>
                  <a:lnTo>
                    <a:pt x="682" y="200"/>
                  </a:lnTo>
                  <a:lnTo>
                    <a:pt x="537" y="262"/>
                  </a:lnTo>
                  <a:lnTo>
                    <a:pt x="279" y="242"/>
                  </a:lnTo>
                  <a:lnTo>
                    <a:pt x="44" y="159"/>
                  </a:lnTo>
                  <a:lnTo>
                    <a:pt x="0" y="61"/>
                  </a:lnTo>
                  <a:lnTo>
                    <a:pt x="152" y="0"/>
                  </a:lnTo>
                  <a:lnTo>
                    <a:pt x="152"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0" name="Freeform 16"/>
            <p:cNvSpPr>
              <a:spLocks/>
            </p:cNvSpPr>
            <p:nvPr/>
          </p:nvSpPr>
          <p:spPr bwMode="auto">
            <a:xfrm>
              <a:off x="916" y="2571"/>
              <a:ext cx="564" cy="259"/>
            </a:xfrm>
            <a:custGeom>
              <a:avLst/>
              <a:gdLst>
                <a:gd name="T0" fmla="*/ 546 w 564"/>
                <a:gd name="T1" fmla="*/ 46 h 259"/>
                <a:gd name="T2" fmla="*/ 563 w 564"/>
                <a:gd name="T3" fmla="*/ 88 h 259"/>
                <a:gd name="T4" fmla="*/ 539 w 564"/>
                <a:gd name="T5" fmla="*/ 141 h 259"/>
                <a:gd name="T6" fmla="*/ 385 w 564"/>
                <a:gd name="T7" fmla="*/ 232 h 259"/>
                <a:gd name="T8" fmla="*/ 284 w 564"/>
                <a:gd name="T9" fmla="*/ 254 h 259"/>
                <a:gd name="T10" fmla="*/ 174 w 564"/>
                <a:gd name="T11" fmla="*/ 258 h 259"/>
                <a:gd name="T12" fmla="*/ 16 w 564"/>
                <a:gd name="T13" fmla="*/ 212 h 259"/>
                <a:gd name="T14" fmla="*/ 0 w 564"/>
                <a:gd name="T15" fmla="*/ 168 h 259"/>
                <a:gd name="T16" fmla="*/ 27 w 564"/>
                <a:gd name="T17" fmla="*/ 115 h 259"/>
                <a:gd name="T18" fmla="*/ 177 w 564"/>
                <a:gd name="T19" fmla="*/ 25 h 259"/>
                <a:gd name="T20" fmla="*/ 284 w 564"/>
                <a:gd name="T21" fmla="*/ 4 h 259"/>
                <a:gd name="T22" fmla="*/ 392 w 564"/>
                <a:gd name="T23" fmla="*/ 0 h 259"/>
                <a:gd name="T24" fmla="*/ 546 w 564"/>
                <a:gd name="T25" fmla="*/ 46 h 259"/>
                <a:gd name="T26" fmla="*/ 546 w 564"/>
                <a:gd name="T27" fmla="*/ 4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4" h="259">
                  <a:moveTo>
                    <a:pt x="546" y="46"/>
                  </a:moveTo>
                  <a:lnTo>
                    <a:pt x="563" y="88"/>
                  </a:lnTo>
                  <a:lnTo>
                    <a:pt x="539" y="141"/>
                  </a:lnTo>
                  <a:lnTo>
                    <a:pt x="385" y="232"/>
                  </a:lnTo>
                  <a:lnTo>
                    <a:pt x="284" y="254"/>
                  </a:lnTo>
                  <a:lnTo>
                    <a:pt x="174" y="258"/>
                  </a:lnTo>
                  <a:lnTo>
                    <a:pt x="16" y="212"/>
                  </a:lnTo>
                  <a:lnTo>
                    <a:pt x="0" y="168"/>
                  </a:lnTo>
                  <a:lnTo>
                    <a:pt x="27" y="115"/>
                  </a:lnTo>
                  <a:lnTo>
                    <a:pt x="177" y="25"/>
                  </a:lnTo>
                  <a:lnTo>
                    <a:pt x="284" y="4"/>
                  </a:lnTo>
                  <a:lnTo>
                    <a:pt x="392" y="0"/>
                  </a:lnTo>
                  <a:lnTo>
                    <a:pt x="546" y="46"/>
                  </a:lnTo>
                  <a:lnTo>
                    <a:pt x="546" y="46"/>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1" name="Oval 17"/>
            <p:cNvSpPr>
              <a:spLocks noChangeArrowheads="1"/>
            </p:cNvSpPr>
            <p:nvPr/>
          </p:nvSpPr>
          <p:spPr bwMode="auto">
            <a:xfrm>
              <a:off x="638" y="3050"/>
              <a:ext cx="213" cy="196"/>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2" name="Freeform 18"/>
            <p:cNvSpPr>
              <a:spLocks/>
            </p:cNvSpPr>
            <p:nvPr/>
          </p:nvSpPr>
          <p:spPr bwMode="auto">
            <a:xfrm>
              <a:off x="612" y="2547"/>
              <a:ext cx="259" cy="483"/>
            </a:xfrm>
            <a:custGeom>
              <a:avLst/>
              <a:gdLst>
                <a:gd name="T0" fmla="*/ 0 w 259"/>
                <a:gd name="T1" fmla="*/ 450 h 483"/>
                <a:gd name="T2" fmla="*/ 27 w 259"/>
                <a:gd name="T3" fmla="*/ 482 h 483"/>
                <a:gd name="T4" fmla="*/ 70 w 259"/>
                <a:gd name="T5" fmla="*/ 475 h 483"/>
                <a:gd name="T6" fmla="*/ 172 w 259"/>
                <a:gd name="T7" fmla="*/ 373 h 483"/>
                <a:gd name="T8" fmla="*/ 216 w 259"/>
                <a:gd name="T9" fmla="*/ 284 h 483"/>
                <a:gd name="T10" fmla="*/ 250 w 259"/>
                <a:gd name="T11" fmla="*/ 187 h 483"/>
                <a:gd name="T12" fmla="*/ 258 w 259"/>
                <a:gd name="T13" fmla="*/ 31 h 483"/>
                <a:gd name="T14" fmla="*/ 233 w 259"/>
                <a:gd name="T15" fmla="*/ 0 h 483"/>
                <a:gd name="T16" fmla="*/ 191 w 259"/>
                <a:gd name="T17" fmla="*/ 1 h 483"/>
                <a:gd name="T18" fmla="*/ 87 w 259"/>
                <a:gd name="T19" fmla="*/ 108 h 483"/>
                <a:gd name="T20" fmla="*/ 44 w 259"/>
                <a:gd name="T21" fmla="*/ 196 h 483"/>
                <a:gd name="T22" fmla="*/ 12 w 259"/>
                <a:gd name="T23" fmla="*/ 295 h 483"/>
                <a:gd name="T24" fmla="*/ 0 w 259"/>
                <a:gd name="T25" fmla="*/ 450 h 483"/>
                <a:gd name="T26" fmla="*/ 0 w 259"/>
                <a:gd name="T27" fmla="*/ 45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483">
                  <a:moveTo>
                    <a:pt x="0" y="450"/>
                  </a:moveTo>
                  <a:lnTo>
                    <a:pt x="27" y="482"/>
                  </a:lnTo>
                  <a:lnTo>
                    <a:pt x="70" y="475"/>
                  </a:lnTo>
                  <a:lnTo>
                    <a:pt x="172" y="373"/>
                  </a:lnTo>
                  <a:lnTo>
                    <a:pt x="216" y="284"/>
                  </a:lnTo>
                  <a:lnTo>
                    <a:pt x="250" y="187"/>
                  </a:lnTo>
                  <a:lnTo>
                    <a:pt x="258" y="31"/>
                  </a:lnTo>
                  <a:lnTo>
                    <a:pt x="233" y="0"/>
                  </a:lnTo>
                  <a:lnTo>
                    <a:pt x="191" y="1"/>
                  </a:lnTo>
                  <a:lnTo>
                    <a:pt x="87" y="108"/>
                  </a:lnTo>
                  <a:lnTo>
                    <a:pt x="44" y="196"/>
                  </a:lnTo>
                  <a:lnTo>
                    <a:pt x="12" y="295"/>
                  </a:lnTo>
                  <a:lnTo>
                    <a:pt x="0" y="450"/>
                  </a:lnTo>
                  <a:lnTo>
                    <a:pt x="0" y="45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0883" name="Freeform 19"/>
          <p:cNvSpPr>
            <a:spLocks/>
          </p:cNvSpPr>
          <p:nvPr/>
        </p:nvSpPr>
        <p:spPr bwMode="auto">
          <a:xfrm>
            <a:off x="8618934" y="2706690"/>
            <a:ext cx="716162" cy="327025"/>
          </a:xfrm>
          <a:custGeom>
            <a:avLst/>
            <a:gdLst>
              <a:gd name="T0" fmla="*/ 338 w 437"/>
              <a:gd name="T1" fmla="*/ 0 h 225"/>
              <a:gd name="T2" fmla="*/ 172 w 437"/>
              <a:gd name="T3" fmla="*/ 18 h 225"/>
              <a:gd name="T4" fmla="*/ 28 w 437"/>
              <a:gd name="T5" fmla="*/ 89 h 225"/>
              <a:gd name="T6" fmla="*/ 0 w 437"/>
              <a:gd name="T7" fmla="*/ 171 h 225"/>
              <a:gd name="T8" fmla="*/ 90 w 437"/>
              <a:gd name="T9" fmla="*/ 224 h 225"/>
              <a:gd name="T10" fmla="*/ 256 w 437"/>
              <a:gd name="T11" fmla="*/ 207 h 225"/>
              <a:gd name="T12" fmla="*/ 406 w 437"/>
              <a:gd name="T13" fmla="*/ 136 h 225"/>
              <a:gd name="T14" fmla="*/ 436 w 437"/>
              <a:gd name="T15" fmla="*/ 52 h 225"/>
              <a:gd name="T16" fmla="*/ 338 w 437"/>
              <a:gd name="T17" fmla="*/ 0 h 225"/>
              <a:gd name="T18" fmla="*/ 338 w 437"/>
              <a:gd name="T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225">
                <a:moveTo>
                  <a:pt x="338" y="0"/>
                </a:moveTo>
                <a:lnTo>
                  <a:pt x="172" y="18"/>
                </a:lnTo>
                <a:lnTo>
                  <a:pt x="28" y="89"/>
                </a:lnTo>
                <a:lnTo>
                  <a:pt x="0" y="171"/>
                </a:lnTo>
                <a:lnTo>
                  <a:pt x="90" y="224"/>
                </a:lnTo>
                <a:lnTo>
                  <a:pt x="256" y="207"/>
                </a:lnTo>
                <a:lnTo>
                  <a:pt x="406" y="136"/>
                </a:lnTo>
                <a:lnTo>
                  <a:pt x="436" y="52"/>
                </a:lnTo>
                <a:lnTo>
                  <a:pt x="338" y="0"/>
                </a:lnTo>
                <a:lnTo>
                  <a:pt x="338"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4" name="Oval 20"/>
          <p:cNvSpPr>
            <a:spLocks noChangeArrowheads="1"/>
          </p:cNvSpPr>
          <p:nvPr/>
        </p:nvSpPr>
        <p:spPr bwMode="auto">
          <a:xfrm>
            <a:off x="7772400" y="2706687"/>
            <a:ext cx="816174" cy="38735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5" name="Oval 21"/>
          <p:cNvSpPr>
            <a:spLocks noChangeArrowheads="1"/>
          </p:cNvSpPr>
          <p:nvPr/>
        </p:nvSpPr>
        <p:spPr bwMode="auto">
          <a:xfrm>
            <a:off x="8681444" y="3421065"/>
            <a:ext cx="701873" cy="2571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6" name="Freeform 22"/>
          <p:cNvSpPr>
            <a:spLocks/>
          </p:cNvSpPr>
          <p:nvPr/>
        </p:nvSpPr>
        <p:spPr bwMode="auto">
          <a:xfrm>
            <a:off x="8217101" y="3041653"/>
            <a:ext cx="1173360" cy="377825"/>
          </a:xfrm>
          <a:custGeom>
            <a:avLst/>
            <a:gdLst>
              <a:gd name="T0" fmla="*/ 694 w 716"/>
              <a:gd name="T1" fmla="*/ 45 h 259"/>
              <a:gd name="T2" fmla="*/ 715 w 716"/>
              <a:gd name="T3" fmla="*/ 88 h 259"/>
              <a:gd name="T4" fmla="*/ 686 w 716"/>
              <a:gd name="T5" fmla="*/ 141 h 259"/>
              <a:gd name="T6" fmla="*/ 490 w 716"/>
              <a:gd name="T7" fmla="*/ 232 h 259"/>
              <a:gd name="T8" fmla="*/ 361 w 716"/>
              <a:gd name="T9" fmla="*/ 254 h 259"/>
              <a:gd name="T10" fmla="*/ 221 w 716"/>
              <a:gd name="T11" fmla="*/ 258 h 259"/>
              <a:gd name="T12" fmla="*/ 21 w 716"/>
              <a:gd name="T13" fmla="*/ 211 h 259"/>
              <a:gd name="T14" fmla="*/ 0 w 716"/>
              <a:gd name="T15" fmla="*/ 169 h 259"/>
              <a:gd name="T16" fmla="*/ 36 w 716"/>
              <a:gd name="T17" fmla="*/ 114 h 259"/>
              <a:gd name="T18" fmla="*/ 225 w 716"/>
              <a:gd name="T19" fmla="*/ 25 h 259"/>
              <a:gd name="T20" fmla="*/ 361 w 716"/>
              <a:gd name="T21" fmla="*/ 4 h 259"/>
              <a:gd name="T22" fmla="*/ 499 w 716"/>
              <a:gd name="T23" fmla="*/ 0 h 259"/>
              <a:gd name="T24" fmla="*/ 694 w 716"/>
              <a:gd name="T25" fmla="*/ 45 h 259"/>
              <a:gd name="T26" fmla="*/ 694 w 716"/>
              <a:gd name="T27" fmla="*/ 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59">
                <a:moveTo>
                  <a:pt x="694" y="45"/>
                </a:moveTo>
                <a:lnTo>
                  <a:pt x="715" y="88"/>
                </a:lnTo>
                <a:lnTo>
                  <a:pt x="686" y="141"/>
                </a:lnTo>
                <a:lnTo>
                  <a:pt x="490" y="232"/>
                </a:lnTo>
                <a:lnTo>
                  <a:pt x="361" y="254"/>
                </a:lnTo>
                <a:lnTo>
                  <a:pt x="221" y="258"/>
                </a:lnTo>
                <a:lnTo>
                  <a:pt x="21" y="211"/>
                </a:lnTo>
                <a:lnTo>
                  <a:pt x="0" y="169"/>
                </a:lnTo>
                <a:lnTo>
                  <a:pt x="36" y="114"/>
                </a:lnTo>
                <a:lnTo>
                  <a:pt x="225" y="25"/>
                </a:lnTo>
                <a:lnTo>
                  <a:pt x="361" y="4"/>
                </a:lnTo>
                <a:lnTo>
                  <a:pt x="499" y="0"/>
                </a:lnTo>
                <a:lnTo>
                  <a:pt x="694" y="45"/>
                </a:lnTo>
                <a:lnTo>
                  <a:pt x="694" y="45"/>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7" name="Freeform 23"/>
          <p:cNvSpPr>
            <a:spLocks/>
          </p:cNvSpPr>
          <p:nvPr/>
        </p:nvSpPr>
        <p:spPr bwMode="auto">
          <a:xfrm>
            <a:off x="7425930" y="3078165"/>
            <a:ext cx="767953" cy="523875"/>
          </a:xfrm>
          <a:custGeom>
            <a:avLst/>
            <a:gdLst>
              <a:gd name="T0" fmla="*/ 0 w 469"/>
              <a:gd name="T1" fmla="*/ 334 h 360"/>
              <a:gd name="T2" fmla="*/ 46 w 469"/>
              <a:gd name="T3" fmla="*/ 359 h 360"/>
              <a:gd name="T4" fmla="*/ 125 w 469"/>
              <a:gd name="T5" fmla="*/ 351 h 360"/>
              <a:gd name="T6" fmla="*/ 312 w 469"/>
              <a:gd name="T7" fmla="*/ 275 h 360"/>
              <a:gd name="T8" fmla="*/ 392 w 469"/>
              <a:gd name="T9" fmla="*/ 210 h 360"/>
              <a:gd name="T10" fmla="*/ 452 w 469"/>
              <a:gd name="T11" fmla="*/ 138 h 360"/>
              <a:gd name="T12" fmla="*/ 468 w 469"/>
              <a:gd name="T13" fmla="*/ 22 h 360"/>
              <a:gd name="T14" fmla="*/ 421 w 469"/>
              <a:gd name="T15" fmla="*/ 0 h 360"/>
              <a:gd name="T16" fmla="*/ 344 w 469"/>
              <a:gd name="T17" fmla="*/ 2 h 360"/>
              <a:gd name="T18" fmla="*/ 156 w 469"/>
              <a:gd name="T19" fmla="*/ 81 h 360"/>
              <a:gd name="T20" fmla="*/ 77 w 469"/>
              <a:gd name="T21" fmla="*/ 145 h 360"/>
              <a:gd name="T22" fmla="*/ 18 w 469"/>
              <a:gd name="T23" fmla="*/ 219 h 360"/>
              <a:gd name="T24" fmla="*/ 0 w 469"/>
              <a:gd name="T25" fmla="*/ 334 h 360"/>
              <a:gd name="T26" fmla="*/ 0 w 469"/>
              <a:gd name="T27" fmla="*/ 33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9" h="360">
                <a:moveTo>
                  <a:pt x="0" y="334"/>
                </a:moveTo>
                <a:lnTo>
                  <a:pt x="46" y="359"/>
                </a:lnTo>
                <a:lnTo>
                  <a:pt x="125" y="351"/>
                </a:lnTo>
                <a:lnTo>
                  <a:pt x="312" y="275"/>
                </a:lnTo>
                <a:lnTo>
                  <a:pt x="392" y="210"/>
                </a:lnTo>
                <a:lnTo>
                  <a:pt x="452" y="138"/>
                </a:lnTo>
                <a:lnTo>
                  <a:pt x="468" y="22"/>
                </a:lnTo>
                <a:lnTo>
                  <a:pt x="421" y="0"/>
                </a:lnTo>
                <a:lnTo>
                  <a:pt x="344" y="2"/>
                </a:lnTo>
                <a:lnTo>
                  <a:pt x="156" y="81"/>
                </a:lnTo>
                <a:lnTo>
                  <a:pt x="77" y="145"/>
                </a:lnTo>
                <a:lnTo>
                  <a:pt x="18" y="219"/>
                </a:lnTo>
                <a:lnTo>
                  <a:pt x="0" y="334"/>
                </a:lnTo>
                <a:lnTo>
                  <a:pt x="0" y="334"/>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888" name="Line 24"/>
          <p:cNvSpPr>
            <a:spLocks noChangeShapeType="1"/>
          </p:cNvSpPr>
          <p:nvPr/>
        </p:nvSpPr>
        <p:spPr bwMode="auto">
          <a:xfrm>
            <a:off x="937620" y="1676400"/>
            <a:ext cx="8476059" cy="1587"/>
          </a:xfrm>
          <a:prstGeom prst="line">
            <a:avLst/>
          </a:prstGeom>
          <a:noFill/>
          <a:ln w="4710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89" name="Line 25"/>
          <p:cNvSpPr>
            <a:spLocks noChangeShapeType="1"/>
          </p:cNvSpPr>
          <p:nvPr/>
        </p:nvSpPr>
        <p:spPr bwMode="auto">
          <a:xfrm>
            <a:off x="941189" y="3986215"/>
            <a:ext cx="8465344" cy="3175"/>
          </a:xfrm>
          <a:prstGeom prst="line">
            <a:avLst/>
          </a:prstGeom>
          <a:noFill/>
          <a:ln w="47109">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0" name="Text Box 26"/>
          <p:cNvSpPr txBox="1">
            <a:spLocks noChangeArrowheads="1"/>
          </p:cNvSpPr>
          <p:nvPr/>
        </p:nvSpPr>
        <p:spPr bwMode="auto">
          <a:xfrm>
            <a:off x="1650208" y="4256090"/>
            <a:ext cx="326290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19100" eaLnBrk="0" hangingPunct="0">
              <a:defRPr sz="2400">
                <a:solidFill>
                  <a:schemeClr val="tx1"/>
                </a:solidFill>
                <a:latin typeface="Times New Roman" pitchFamily="18" charset="0"/>
              </a:defRPr>
            </a:lvl1pPr>
            <a:lvl2pPr defTabSz="419100" eaLnBrk="0" hangingPunct="0">
              <a:defRPr sz="2400">
                <a:solidFill>
                  <a:schemeClr val="tx1"/>
                </a:solidFill>
                <a:latin typeface="Times New Roman" pitchFamily="18" charset="0"/>
              </a:defRPr>
            </a:lvl2pPr>
            <a:lvl3pPr defTabSz="419100" eaLnBrk="0" hangingPunct="0">
              <a:defRPr sz="2400">
                <a:solidFill>
                  <a:schemeClr val="tx1"/>
                </a:solidFill>
                <a:latin typeface="Times New Roman" pitchFamily="18" charset="0"/>
              </a:defRPr>
            </a:lvl3pPr>
            <a:lvl4pPr defTabSz="419100" eaLnBrk="0" hangingPunct="0">
              <a:defRPr sz="2400">
                <a:solidFill>
                  <a:schemeClr val="tx1"/>
                </a:solidFill>
                <a:latin typeface="Times New Roman" pitchFamily="18" charset="0"/>
              </a:defRPr>
            </a:lvl4pPr>
            <a:lvl5pPr defTabSz="419100" eaLnBrk="0" hangingPunct="0">
              <a:defRPr sz="2400">
                <a:solidFill>
                  <a:schemeClr val="tx1"/>
                </a:solidFill>
                <a:latin typeface="Times New Roman" pitchFamily="18" charset="0"/>
              </a:defRPr>
            </a:lvl5pPr>
            <a:lvl6pPr defTabSz="419100" eaLnBrk="0" fontAlgn="base" hangingPunct="0">
              <a:spcBef>
                <a:spcPct val="0"/>
              </a:spcBef>
              <a:spcAft>
                <a:spcPct val="0"/>
              </a:spcAft>
              <a:defRPr sz="2400">
                <a:solidFill>
                  <a:schemeClr val="tx1"/>
                </a:solidFill>
                <a:latin typeface="Times New Roman" pitchFamily="18" charset="0"/>
              </a:defRPr>
            </a:lvl6pPr>
            <a:lvl7pPr defTabSz="419100" eaLnBrk="0" fontAlgn="base" hangingPunct="0">
              <a:spcBef>
                <a:spcPct val="0"/>
              </a:spcBef>
              <a:spcAft>
                <a:spcPct val="0"/>
              </a:spcAft>
              <a:defRPr sz="2400">
                <a:solidFill>
                  <a:schemeClr val="tx1"/>
                </a:solidFill>
                <a:latin typeface="Times New Roman" pitchFamily="18" charset="0"/>
              </a:defRPr>
            </a:lvl7pPr>
            <a:lvl8pPr defTabSz="419100" eaLnBrk="0" fontAlgn="base" hangingPunct="0">
              <a:spcBef>
                <a:spcPct val="0"/>
              </a:spcBef>
              <a:spcAft>
                <a:spcPct val="0"/>
              </a:spcAft>
              <a:defRPr sz="2400">
                <a:solidFill>
                  <a:schemeClr val="tx1"/>
                </a:solidFill>
                <a:latin typeface="Times New Roman" pitchFamily="18" charset="0"/>
              </a:defRPr>
            </a:lvl8pPr>
            <a:lvl9pPr defTabSz="419100" eaLnBrk="0" fontAlgn="base" hangingPunct="0">
              <a:spcBef>
                <a:spcPct val="0"/>
              </a:spcBef>
              <a:spcAft>
                <a:spcPct val="0"/>
              </a:spcAft>
              <a:defRPr sz="2400">
                <a:solidFill>
                  <a:schemeClr val="tx1"/>
                </a:solidFill>
                <a:latin typeface="Times New Roman" pitchFamily="18" charset="0"/>
              </a:defRPr>
            </a:lvl9pPr>
          </a:lstStyle>
          <a:p>
            <a:pPr>
              <a:buClr>
                <a:srgbClr val="FFFFFF"/>
              </a:buClr>
              <a:buSzPct val="90000"/>
              <a:buFont typeface="Palatino" pitchFamily="18" charset="0"/>
              <a:buNone/>
            </a:pPr>
            <a:r>
              <a:rPr lang="en-US" sz="3200" b="1" dirty="0">
                <a:solidFill>
                  <a:schemeClr val="bg1"/>
                </a:solidFill>
                <a:latin typeface="Arial" charset="0"/>
              </a:rPr>
              <a:t>Old pavement</a:t>
            </a:r>
            <a:endParaRPr lang="en-US" dirty="0">
              <a:solidFill>
                <a:schemeClr val="bg1"/>
              </a:solidFill>
              <a:latin typeface="Arial" charset="0"/>
            </a:endParaRPr>
          </a:p>
        </p:txBody>
      </p:sp>
      <p:sp>
        <p:nvSpPr>
          <p:cNvPr id="1060891" name="Text Box 27"/>
          <p:cNvSpPr txBox="1">
            <a:spLocks noChangeArrowheads="1"/>
          </p:cNvSpPr>
          <p:nvPr/>
        </p:nvSpPr>
        <p:spPr bwMode="auto">
          <a:xfrm>
            <a:off x="1637707" y="1795462"/>
            <a:ext cx="467736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19100" eaLnBrk="0" hangingPunct="0">
              <a:defRPr sz="2400">
                <a:solidFill>
                  <a:schemeClr val="tx1"/>
                </a:solidFill>
                <a:latin typeface="Times New Roman" pitchFamily="18" charset="0"/>
              </a:defRPr>
            </a:lvl1pPr>
            <a:lvl2pPr defTabSz="419100" eaLnBrk="0" hangingPunct="0">
              <a:defRPr sz="2400">
                <a:solidFill>
                  <a:schemeClr val="tx1"/>
                </a:solidFill>
                <a:latin typeface="Times New Roman" pitchFamily="18" charset="0"/>
              </a:defRPr>
            </a:lvl2pPr>
            <a:lvl3pPr defTabSz="419100" eaLnBrk="0" hangingPunct="0">
              <a:defRPr sz="2400">
                <a:solidFill>
                  <a:schemeClr val="tx1"/>
                </a:solidFill>
                <a:latin typeface="Times New Roman" pitchFamily="18" charset="0"/>
              </a:defRPr>
            </a:lvl3pPr>
            <a:lvl4pPr defTabSz="419100" eaLnBrk="0" hangingPunct="0">
              <a:defRPr sz="2400">
                <a:solidFill>
                  <a:schemeClr val="tx1"/>
                </a:solidFill>
                <a:latin typeface="Times New Roman" pitchFamily="18" charset="0"/>
              </a:defRPr>
            </a:lvl4pPr>
            <a:lvl5pPr defTabSz="419100" eaLnBrk="0" hangingPunct="0">
              <a:defRPr sz="2400">
                <a:solidFill>
                  <a:schemeClr val="tx1"/>
                </a:solidFill>
                <a:latin typeface="Times New Roman" pitchFamily="18" charset="0"/>
              </a:defRPr>
            </a:lvl5pPr>
            <a:lvl6pPr defTabSz="419100" eaLnBrk="0" fontAlgn="base" hangingPunct="0">
              <a:spcBef>
                <a:spcPct val="0"/>
              </a:spcBef>
              <a:spcAft>
                <a:spcPct val="0"/>
              </a:spcAft>
              <a:defRPr sz="2400">
                <a:solidFill>
                  <a:schemeClr val="tx1"/>
                </a:solidFill>
                <a:latin typeface="Times New Roman" pitchFamily="18" charset="0"/>
              </a:defRPr>
            </a:lvl6pPr>
            <a:lvl7pPr defTabSz="419100" eaLnBrk="0" fontAlgn="base" hangingPunct="0">
              <a:spcBef>
                <a:spcPct val="0"/>
              </a:spcBef>
              <a:spcAft>
                <a:spcPct val="0"/>
              </a:spcAft>
              <a:defRPr sz="2400">
                <a:solidFill>
                  <a:schemeClr val="tx1"/>
                </a:solidFill>
                <a:latin typeface="Times New Roman" pitchFamily="18" charset="0"/>
              </a:defRPr>
            </a:lvl7pPr>
            <a:lvl8pPr defTabSz="419100" eaLnBrk="0" fontAlgn="base" hangingPunct="0">
              <a:spcBef>
                <a:spcPct val="0"/>
              </a:spcBef>
              <a:spcAft>
                <a:spcPct val="0"/>
              </a:spcAft>
              <a:defRPr sz="2400">
                <a:solidFill>
                  <a:schemeClr val="tx1"/>
                </a:solidFill>
                <a:latin typeface="Times New Roman" pitchFamily="18" charset="0"/>
              </a:defRPr>
            </a:lvl8pPr>
            <a:lvl9pPr defTabSz="419100" eaLnBrk="0" fontAlgn="base" hangingPunct="0">
              <a:spcBef>
                <a:spcPct val="0"/>
              </a:spcBef>
              <a:spcAft>
                <a:spcPct val="0"/>
              </a:spcAft>
              <a:defRPr sz="2400">
                <a:solidFill>
                  <a:schemeClr val="tx1"/>
                </a:solidFill>
                <a:latin typeface="Times New Roman" pitchFamily="18" charset="0"/>
              </a:defRPr>
            </a:lvl9pPr>
          </a:lstStyle>
          <a:p>
            <a:pPr>
              <a:buClr>
                <a:srgbClr val="FFFFFF"/>
              </a:buClr>
              <a:buSzPct val="90000"/>
              <a:buFont typeface="Palatino" pitchFamily="18" charset="0"/>
              <a:buNone/>
            </a:pPr>
            <a:r>
              <a:rPr lang="en-US" sz="3200" b="1" dirty="0" smtClean="0">
                <a:solidFill>
                  <a:schemeClr val="bg1"/>
                </a:solidFill>
                <a:latin typeface="Arial" charset="0"/>
              </a:rPr>
              <a:t>HMA Overlay, 3.5” – 4”</a:t>
            </a:r>
            <a:endParaRPr lang="en-US" dirty="0">
              <a:solidFill>
                <a:schemeClr val="bg1"/>
              </a:solidFill>
              <a:latin typeface="Arial" charset="0"/>
            </a:endParaRPr>
          </a:p>
        </p:txBody>
      </p:sp>
      <p:grpSp>
        <p:nvGrpSpPr>
          <p:cNvPr id="1060892" name="Group 28"/>
          <p:cNvGrpSpPr>
            <a:grpSpLocks/>
          </p:cNvGrpSpPr>
          <p:nvPr/>
        </p:nvGrpSpPr>
        <p:grpSpPr bwMode="auto">
          <a:xfrm>
            <a:off x="878681" y="5351462"/>
            <a:ext cx="2602112" cy="425450"/>
            <a:chOff x="600" y="4222"/>
            <a:chExt cx="1588" cy="292"/>
          </a:xfrm>
        </p:grpSpPr>
        <p:sp>
          <p:nvSpPr>
            <p:cNvPr id="1060893" name="Line 29"/>
            <p:cNvSpPr>
              <a:spLocks noChangeShapeType="1"/>
            </p:cNvSpPr>
            <p:nvPr/>
          </p:nvSpPr>
          <p:spPr bwMode="auto">
            <a:xfrm flipH="1">
              <a:off x="600" y="4226"/>
              <a:ext cx="43"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4" name="Line 30"/>
            <p:cNvSpPr>
              <a:spLocks noChangeShapeType="1"/>
            </p:cNvSpPr>
            <p:nvPr/>
          </p:nvSpPr>
          <p:spPr bwMode="auto">
            <a:xfrm flipH="1">
              <a:off x="608" y="4233"/>
              <a:ext cx="49"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5" name="Line 31"/>
            <p:cNvSpPr>
              <a:spLocks noChangeShapeType="1"/>
            </p:cNvSpPr>
            <p:nvPr/>
          </p:nvSpPr>
          <p:spPr bwMode="auto">
            <a:xfrm flipV="1">
              <a:off x="617" y="4255"/>
              <a:ext cx="49"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6" name="Line 32"/>
            <p:cNvSpPr>
              <a:spLocks noChangeShapeType="1"/>
            </p:cNvSpPr>
            <p:nvPr/>
          </p:nvSpPr>
          <p:spPr bwMode="auto">
            <a:xfrm>
              <a:off x="671" y="4229"/>
              <a:ext cx="47"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7" name="Line 33"/>
            <p:cNvSpPr>
              <a:spLocks noChangeShapeType="1"/>
            </p:cNvSpPr>
            <p:nvPr/>
          </p:nvSpPr>
          <p:spPr bwMode="auto">
            <a:xfrm>
              <a:off x="695" y="4229"/>
              <a:ext cx="41" cy="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8" name="Line 34"/>
            <p:cNvSpPr>
              <a:spLocks noChangeShapeType="1"/>
            </p:cNvSpPr>
            <p:nvPr/>
          </p:nvSpPr>
          <p:spPr bwMode="auto">
            <a:xfrm>
              <a:off x="723" y="4226"/>
              <a:ext cx="29" cy="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899" name="Line 35"/>
            <p:cNvSpPr>
              <a:spLocks noChangeShapeType="1"/>
            </p:cNvSpPr>
            <p:nvPr/>
          </p:nvSpPr>
          <p:spPr bwMode="auto">
            <a:xfrm>
              <a:off x="746" y="4222"/>
              <a:ext cx="21" cy="3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0" name="Line 36"/>
            <p:cNvSpPr>
              <a:spLocks noChangeShapeType="1"/>
            </p:cNvSpPr>
            <p:nvPr/>
          </p:nvSpPr>
          <p:spPr bwMode="auto">
            <a:xfrm>
              <a:off x="636" y="4328"/>
              <a:ext cx="0" cy="7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1" name="Line 37"/>
            <p:cNvSpPr>
              <a:spLocks noChangeShapeType="1"/>
            </p:cNvSpPr>
            <p:nvPr/>
          </p:nvSpPr>
          <p:spPr bwMode="auto">
            <a:xfrm>
              <a:off x="654" y="4317"/>
              <a:ext cx="0" cy="9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2" name="Line 38"/>
            <p:cNvSpPr>
              <a:spLocks noChangeShapeType="1"/>
            </p:cNvSpPr>
            <p:nvPr/>
          </p:nvSpPr>
          <p:spPr bwMode="auto">
            <a:xfrm>
              <a:off x="676" y="4310"/>
              <a:ext cx="0" cy="9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3" name="Line 39"/>
            <p:cNvSpPr>
              <a:spLocks noChangeShapeType="1"/>
            </p:cNvSpPr>
            <p:nvPr/>
          </p:nvSpPr>
          <p:spPr bwMode="auto">
            <a:xfrm>
              <a:off x="699" y="4306"/>
              <a:ext cx="0" cy="10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4" name="Line 40"/>
            <p:cNvSpPr>
              <a:spLocks noChangeShapeType="1"/>
            </p:cNvSpPr>
            <p:nvPr/>
          </p:nvSpPr>
          <p:spPr bwMode="auto">
            <a:xfrm>
              <a:off x="713" y="4328"/>
              <a:ext cx="6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5" name="Line 41"/>
            <p:cNvSpPr>
              <a:spLocks noChangeShapeType="1"/>
            </p:cNvSpPr>
            <p:nvPr/>
          </p:nvSpPr>
          <p:spPr bwMode="auto">
            <a:xfrm flipH="1">
              <a:off x="746" y="4295"/>
              <a:ext cx="3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6" name="Line 42"/>
            <p:cNvSpPr>
              <a:spLocks noChangeShapeType="1"/>
            </p:cNvSpPr>
            <p:nvPr/>
          </p:nvSpPr>
          <p:spPr bwMode="auto">
            <a:xfrm>
              <a:off x="713" y="4367"/>
              <a:ext cx="6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7" name="Line 43"/>
            <p:cNvSpPr>
              <a:spLocks noChangeShapeType="1"/>
            </p:cNvSpPr>
            <p:nvPr/>
          </p:nvSpPr>
          <p:spPr bwMode="auto">
            <a:xfrm>
              <a:off x="718" y="4408"/>
              <a:ext cx="6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8" name="Line 44"/>
            <p:cNvSpPr>
              <a:spLocks noChangeShapeType="1"/>
            </p:cNvSpPr>
            <p:nvPr/>
          </p:nvSpPr>
          <p:spPr bwMode="auto">
            <a:xfrm flipH="1">
              <a:off x="636" y="4426"/>
              <a:ext cx="57" cy="6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09" name="Line 45"/>
            <p:cNvSpPr>
              <a:spLocks noChangeShapeType="1"/>
            </p:cNvSpPr>
            <p:nvPr/>
          </p:nvSpPr>
          <p:spPr bwMode="auto">
            <a:xfrm flipH="1">
              <a:off x="629" y="4417"/>
              <a:ext cx="35" cy="5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0" name="Line 46"/>
            <p:cNvSpPr>
              <a:spLocks noChangeShapeType="1"/>
            </p:cNvSpPr>
            <p:nvPr/>
          </p:nvSpPr>
          <p:spPr bwMode="auto">
            <a:xfrm flipH="1">
              <a:off x="654" y="4435"/>
              <a:ext cx="62"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1" name="Line 47"/>
            <p:cNvSpPr>
              <a:spLocks noChangeShapeType="1"/>
            </p:cNvSpPr>
            <p:nvPr/>
          </p:nvSpPr>
          <p:spPr bwMode="auto">
            <a:xfrm flipH="1">
              <a:off x="676" y="4435"/>
              <a:ext cx="70"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2" name="Line 48"/>
            <p:cNvSpPr>
              <a:spLocks noChangeShapeType="1"/>
            </p:cNvSpPr>
            <p:nvPr/>
          </p:nvSpPr>
          <p:spPr bwMode="auto">
            <a:xfrm>
              <a:off x="789" y="4229"/>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3" name="Line 49"/>
            <p:cNvSpPr>
              <a:spLocks noChangeShapeType="1"/>
            </p:cNvSpPr>
            <p:nvPr/>
          </p:nvSpPr>
          <p:spPr bwMode="auto">
            <a:xfrm>
              <a:off x="806" y="4233"/>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4" name="Line 50"/>
            <p:cNvSpPr>
              <a:spLocks noChangeShapeType="1"/>
            </p:cNvSpPr>
            <p:nvPr/>
          </p:nvSpPr>
          <p:spPr bwMode="auto">
            <a:xfrm>
              <a:off x="823" y="4233"/>
              <a:ext cx="0" cy="11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5" name="Line 51"/>
            <p:cNvSpPr>
              <a:spLocks noChangeShapeType="1"/>
            </p:cNvSpPr>
            <p:nvPr/>
          </p:nvSpPr>
          <p:spPr bwMode="auto">
            <a:xfrm>
              <a:off x="842" y="4233"/>
              <a:ext cx="0" cy="10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6" name="Line 52"/>
            <p:cNvSpPr>
              <a:spLocks noChangeShapeType="1"/>
            </p:cNvSpPr>
            <p:nvPr/>
          </p:nvSpPr>
          <p:spPr bwMode="auto">
            <a:xfrm flipH="1">
              <a:off x="845" y="4233"/>
              <a:ext cx="40" cy="3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7" name="Line 53"/>
            <p:cNvSpPr>
              <a:spLocks noChangeShapeType="1"/>
            </p:cNvSpPr>
            <p:nvPr/>
          </p:nvSpPr>
          <p:spPr bwMode="auto">
            <a:xfrm flipH="1">
              <a:off x="853" y="4240"/>
              <a:ext cx="67"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8" name="Line 54"/>
            <p:cNvSpPr>
              <a:spLocks noChangeShapeType="1"/>
            </p:cNvSpPr>
            <p:nvPr/>
          </p:nvSpPr>
          <p:spPr bwMode="auto">
            <a:xfrm flipH="1">
              <a:off x="863" y="4248"/>
              <a:ext cx="85" cy="8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19" name="Line 55"/>
            <p:cNvSpPr>
              <a:spLocks noChangeShapeType="1"/>
            </p:cNvSpPr>
            <p:nvPr/>
          </p:nvSpPr>
          <p:spPr bwMode="auto">
            <a:xfrm flipH="1">
              <a:off x="878" y="4263"/>
              <a:ext cx="90"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0" name="Line 56"/>
            <p:cNvSpPr>
              <a:spLocks noChangeShapeType="1"/>
            </p:cNvSpPr>
            <p:nvPr/>
          </p:nvSpPr>
          <p:spPr bwMode="auto">
            <a:xfrm>
              <a:off x="796" y="4345"/>
              <a:ext cx="57" cy="6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1" name="Line 57"/>
            <p:cNvSpPr>
              <a:spLocks noChangeShapeType="1"/>
            </p:cNvSpPr>
            <p:nvPr/>
          </p:nvSpPr>
          <p:spPr bwMode="auto">
            <a:xfrm>
              <a:off x="789" y="4389"/>
              <a:ext cx="49" cy="4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2" name="Line 58"/>
            <p:cNvSpPr>
              <a:spLocks noChangeShapeType="1"/>
            </p:cNvSpPr>
            <p:nvPr/>
          </p:nvSpPr>
          <p:spPr bwMode="auto">
            <a:xfrm>
              <a:off x="845" y="4360"/>
              <a:ext cx="33" cy="4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3" name="Line 59"/>
            <p:cNvSpPr>
              <a:spLocks noChangeShapeType="1"/>
            </p:cNvSpPr>
            <p:nvPr/>
          </p:nvSpPr>
          <p:spPr bwMode="auto">
            <a:xfrm>
              <a:off x="889" y="4367"/>
              <a:ext cx="79"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4" name="Line 60"/>
            <p:cNvSpPr>
              <a:spLocks noChangeShapeType="1"/>
            </p:cNvSpPr>
            <p:nvPr/>
          </p:nvSpPr>
          <p:spPr bwMode="auto">
            <a:xfrm>
              <a:off x="912" y="4338"/>
              <a:ext cx="5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5" name="Line 61"/>
            <p:cNvSpPr>
              <a:spLocks noChangeShapeType="1"/>
            </p:cNvSpPr>
            <p:nvPr/>
          </p:nvSpPr>
          <p:spPr bwMode="auto">
            <a:xfrm>
              <a:off x="933" y="4310"/>
              <a:ext cx="3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6" name="Line 62"/>
            <p:cNvSpPr>
              <a:spLocks noChangeShapeType="1"/>
            </p:cNvSpPr>
            <p:nvPr/>
          </p:nvSpPr>
          <p:spPr bwMode="auto">
            <a:xfrm>
              <a:off x="887" y="4393"/>
              <a:ext cx="8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7" name="Line 63"/>
            <p:cNvSpPr>
              <a:spLocks noChangeShapeType="1"/>
            </p:cNvSpPr>
            <p:nvPr/>
          </p:nvSpPr>
          <p:spPr bwMode="auto">
            <a:xfrm>
              <a:off x="978" y="4248"/>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8" name="Line 64"/>
            <p:cNvSpPr>
              <a:spLocks noChangeShapeType="1"/>
            </p:cNvSpPr>
            <p:nvPr/>
          </p:nvSpPr>
          <p:spPr bwMode="auto">
            <a:xfrm>
              <a:off x="996" y="4244"/>
              <a:ext cx="2"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29" name="Line 65"/>
            <p:cNvSpPr>
              <a:spLocks noChangeShapeType="1"/>
            </p:cNvSpPr>
            <p:nvPr/>
          </p:nvSpPr>
          <p:spPr bwMode="auto">
            <a:xfrm>
              <a:off x="1022" y="4244"/>
              <a:ext cx="0"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0" name="Line 66"/>
            <p:cNvSpPr>
              <a:spLocks noChangeShapeType="1"/>
            </p:cNvSpPr>
            <p:nvPr/>
          </p:nvSpPr>
          <p:spPr bwMode="auto">
            <a:xfrm>
              <a:off x="1043" y="4244"/>
              <a:ext cx="0" cy="1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1" name="Line 67"/>
            <p:cNvSpPr>
              <a:spLocks noChangeShapeType="1"/>
            </p:cNvSpPr>
            <p:nvPr/>
          </p:nvSpPr>
          <p:spPr bwMode="auto">
            <a:xfrm flipV="1">
              <a:off x="1057" y="4229"/>
              <a:ext cx="36"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2" name="Line 68"/>
            <p:cNvSpPr>
              <a:spLocks noChangeShapeType="1"/>
            </p:cNvSpPr>
            <p:nvPr/>
          </p:nvSpPr>
          <p:spPr bwMode="auto">
            <a:xfrm flipV="1">
              <a:off x="1060" y="4240"/>
              <a:ext cx="56"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3" name="Line 69"/>
            <p:cNvSpPr>
              <a:spLocks noChangeShapeType="1"/>
            </p:cNvSpPr>
            <p:nvPr/>
          </p:nvSpPr>
          <p:spPr bwMode="auto">
            <a:xfrm flipV="1">
              <a:off x="1057" y="4263"/>
              <a:ext cx="76" cy="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4" name="Line 70"/>
            <p:cNvSpPr>
              <a:spLocks noChangeShapeType="1"/>
            </p:cNvSpPr>
            <p:nvPr/>
          </p:nvSpPr>
          <p:spPr bwMode="auto">
            <a:xfrm flipV="1">
              <a:off x="1064" y="4295"/>
              <a:ext cx="78"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5" name="Line 71"/>
            <p:cNvSpPr>
              <a:spLocks noChangeShapeType="1"/>
            </p:cNvSpPr>
            <p:nvPr/>
          </p:nvSpPr>
          <p:spPr bwMode="auto">
            <a:xfrm>
              <a:off x="1090" y="4367"/>
              <a:ext cx="24" cy="7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6" name="Line 72"/>
            <p:cNvSpPr>
              <a:spLocks noChangeShapeType="1"/>
            </p:cNvSpPr>
            <p:nvPr/>
          </p:nvSpPr>
          <p:spPr bwMode="auto">
            <a:xfrm>
              <a:off x="1114" y="4351"/>
              <a:ext cx="25" cy="7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7" name="Line 73"/>
            <p:cNvSpPr>
              <a:spLocks noChangeShapeType="1"/>
            </p:cNvSpPr>
            <p:nvPr/>
          </p:nvSpPr>
          <p:spPr bwMode="auto">
            <a:xfrm>
              <a:off x="1129" y="4328"/>
              <a:ext cx="27"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8" name="Line 74"/>
            <p:cNvSpPr>
              <a:spLocks noChangeShapeType="1"/>
            </p:cNvSpPr>
            <p:nvPr/>
          </p:nvSpPr>
          <p:spPr bwMode="auto">
            <a:xfrm>
              <a:off x="1149" y="4310"/>
              <a:ext cx="30"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39" name="Line 75"/>
            <p:cNvSpPr>
              <a:spLocks noChangeShapeType="1"/>
            </p:cNvSpPr>
            <p:nvPr/>
          </p:nvSpPr>
          <p:spPr bwMode="auto">
            <a:xfrm>
              <a:off x="1156" y="4222"/>
              <a:ext cx="0" cy="8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0" name="Line 76"/>
            <p:cNvSpPr>
              <a:spLocks noChangeShapeType="1"/>
            </p:cNvSpPr>
            <p:nvPr/>
          </p:nvSpPr>
          <p:spPr bwMode="auto">
            <a:xfrm>
              <a:off x="1177" y="4226"/>
              <a:ext cx="0" cy="10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1" name="Line 77"/>
            <p:cNvSpPr>
              <a:spLocks noChangeShapeType="1"/>
            </p:cNvSpPr>
            <p:nvPr/>
          </p:nvSpPr>
          <p:spPr bwMode="auto">
            <a:xfrm>
              <a:off x="1195" y="4226"/>
              <a:ext cx="0" cy="10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2" name="Line 78"/>
            <p:cNvSpPr>
              <a:spLocks noChangeShapeType="1"/>
            </p:cNvSpPr>
            <p:nvPr/>
          </p:nvSpPr>
          <p:spPr bwMode="auto">
            <a:xfrm>
              <a:off x="1215" y="4222"/>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3" name="Line 79"/>
            <p:cNvSpPr>
              <a:spLocks noChangeShapeType="1"/>
            </p:cNvSpPr>
            <p:nvPr/>
          </p:nvSpPr>
          <p:spPr bwMode="auto">
            <a:xfrm>
              <a:off x="1185" y="4360"/>
              <a:ext cx="81"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4" name="Line 80"/>
            <p:cNvSpPr>
              <a:spLocks noChangeShapeType="1"/>
            </p:cNvSpPr>
            <p:nvPr/>
          </p:nvSpPr>
          <p:spPr bwMode="auto">
            <a:xfrm>
              <a:off x="1185" y="4395"/>
              <a:ext cx="8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5" name="Line 81"/>
            <p:cNvSpPr>
              <a:spLocks noChangeShapeType="1"/>
            </p:cNvSpPr>
            <p:nvPr/>
          </p:nvSpPr>
          <p:spPr bwMode="auto">
            <a:xfrm flipV="1">
              <a:off x="1185" y="4426"/>
              <a:ext cx="81" cy="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6" name="Line 82"/>
            <p:cNvSpPr>
              <a:spLocks noChangeShapeType="1"/>
            </p:cNvSpPr>
            <p:nvPr/>
          </p:nvSpPr>
          <p:spPr bwMode="auto">
            <a:xfrm>
              <a:off x="1185" y="4464"/>
              <a:ext cx="82"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7" name="Line 83"/>
            <p:cNvSpPr>
              <a:spLocks noChangeShapeType="1"/>
            </p:cNvSpPr>
            <p:nvPr/>
          </p:nvSpPr>
          <p:spPr bwMode="auto">
            <a:xfrm>
              <a:off x="1228" y="4240"/>
              <a:ext cx="50" cy="9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8" name="Line 84"/>
            <p:cNvSpPr>
              <a:spLocks noChangeShapeType="1"/>
            </p:cNvSpPr>
            <p:nvPr/>
          </p:nvSpPr>
          <p:spPr bwMode="auto">
            <a:xfrm>
              <a:off x="1219" y="4272"/>
              <a:ext cx="37"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49" name="Line 85"/>
            <p:cNvSpPr>
              <a:spLocks noChangeShapeType="1"/>
            </p:cNvSpPr>
            <p:nvPr/>
          </p:nvSpPr>
          <p:spPr bwMode="auto">
            <a:xfrm>
              <a:off x="1256" y="4226"/>
              <a:ext cx="43"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0" name="Line 86"/>
            <p:cNvSpPr>
              <a:spLocks noChangeShapeType="1"/>
            </p:cNvSpPr>
            <p:nvPr/>
          </p:nvSpPr>
          <p:spPr bwMode="auto">
            <a:xfrm>
              <a:off x="1285" y="4226"/>
              <a:ext cx="38" cy="8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1" name="Line 87"/>
            <p:cNvSpPr>
              <a:spLocks noChangeShapeType="1"/>
            </p:cNvSpPr>
            <p:nvPr/>
          </p:nvSpPr>
          <p:spPr bwMode="auto">
            <a:xfrm flipV="1">
              <a:off x="1286" y="4292"/>
              <a:ext cx="79"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2" name="Line 88"/>
            <p:cNvSpPr>
              <a:spLocks noChangeShapeType="1"/>
            </p:cNvSpPr>
            <p:nvPr/>
          </p:nvSpPr>
          <p:spPr bwMode="auto">
            <a:xfrm flipV="1">
              <a:off x="1291" y="4317"/>
              <a:ext cx="85" cy="7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3" name="Line 89"/>
            <p:cNvSpPr>
              <a:spLocks noChangeShapeType="1"/>
            </p:cNvSpPr>
            <p:nvPr/>
          </p:nvSpPr>
          <p:spPr bwMode="auto">
            <a:xfrm flipV="1">
              <a:off x="1296" y="4342"/>
              <a:ext cx="95"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4" name="Line 90"/>
            <p:cNvSpPr>
              <a:spLocks noChangeShapeType="1"/>
            </p:cNvSpPr>
            <p:nvPr/>
          </p:nvSpPr>
          <p:spPr bwMode="auto">
            <a:xfrm flipV="1">
              <a:off x="1339" y="4367"/>
              <a:ext cx="68" cy="5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5" name="Line 91"/>
            <p:cNvSpPr>
              <a:spLocks noChangeShapeType="1"/>
            </p:cNvSpPr>
            <p:nvPr/>
          </p:nvSpPr>
          <p:spPr bwMode="auto">
            <a:xfrm>
              <a:off x="1311" y="4222"/>
              <a:ext cx="0" cy="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6" name="Line 92"/>
            <p:cNvSpPr>
              <a:spLocks noChangeShapeType="1"/>
            </p:cNvSpPr>
            <p:nvPr/>
          </p:nvSpPr>
          <p:spPr bwMode="auto">
            <a:xfrm>
              <a:off x="1327" y="4222"/>
              <a:ext cx="0"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7" name="Line 93"/>
            <p:cNvSpPr>
              <a:spLocks noChangeShapeType="1"/>
            </p:cNvSpPr>
            <p:nvPr/>
          </p:nvSpPr>
          <p:spPr bwMode="auto">
            <a:xfrm>
              <a:off x="1348" y="4233"/>
              <a:ext cx="0"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8" name="Line 94"/>
            <p:cNvSpPr>
              <a:spLocks noChangeShapeType="1"/>
            </p:cNvSpPr>
            <p:nvPr/>
          </p:nvSpPr>
          <p:spPr bwMode="auto">
            <a:xfrm>
              <a:off x="1372" y="4229"/>
              <a:ext cx="0"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59" name="Line 95"/>
            <p:cNvSpPr>
              <a:spLocks noChangeShapeType="1"/>
            </p:cNvSpPr>
            <p:nvPr/>
          </p:nvSpPr>
          <p:spPr bwMode="auto">
            <a:xfrm>
              <a:off x="1413" y="4229"/>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0" name="Line 96"/>
            <p:cNvSpPr>
              <a:spLocks noChangeShapeType="1"/>
            </p:cNvSpPr>
            <p:nvPr/>
          </p:nvSpPr>
          <p:spPr bwMode="auto">
            <a:xfrm>
              <a:off x="1431" y="4233"/>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1" name="Line 97"/>
            <p:cNvSpPr>
              <a:spLocks noChangeShapeType="1"/>
            </p:cNvSpPr>
            <p:nvPr/>
          </p:nvSpPr>
          <p:spPr bwMode="auto">
            <a:xfrm>
              <a:off x="1446" y="4233"/>
              <a:ext cx="0" cy="11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2" name="Line 98"/>
            <p:cNvSpPr>
              <a:spLocks noChangeShapeType="1"/>
            </p:cNvSpPr>
            <p:nvPr/>
          </p:nvSpPr>
          <p:spPr bwMode="auto">
            <a:xfrm>
              <a:off x="1466" y="4233"/>
              <a:ext cx="0" cy="10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3" name="Line 99"/>
            <p:cNvSpPr>
              <a:spLocks noChangeShapeType="1"/>
            </p:cNvSpPr>
            <p:nvPr/>
          </p:nvSpPr>
          <p:spPr bwMode="auto">
            <a:xfrm flipH="1">
              <a:off x="1470" y="4233"/>
              <a:ext cx="38" cy="3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4" name="Line 100"/>
            <p:cNvSpPr>
              <a:spLocks noChangeShapeType="1"/>
            </p:cNvSpPr>
            <p:nvPr/>
          </p:nvSpPr>
          <p:spPr bwMode="auto">
            <a:xfrm flipH="1">
              <a:off x="1477" y="4240"/>
              <a:ext cx="66"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5" name="Line 101"/>
            <p:cNvSpPr>
              <a:spLocks noChangeShapeType="1"/>
            </p:cNvSpPr>
            <p:nvPr/>
          </p:nvSpPr>
          <p:spPr bwMode="auto">
            <a:xfrm flipH="1">
              <a:off x="1487" y="4248"/>
              <a:ext cx="85" cy="8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6" name="Line 102"/>
            <p:cNvSpPr>
              <a:spLocks noChangeShapeType="1"/>
            </p:cNvSpPr>
            <p:nvPr/>
          </p:nvSpPr>
          <p:spPr bwMode="auto">
            <a:xfrm flipH="1">
              <a:off x="1501" y="4263"/>
              <a:ext cx="90"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7" name="Line 103"/>
            <p:cNvSpPr>
              <a:spLocks noChangeShapeType="1"/>
            </p:cNvSpPr>
            <p:nvPr/>
          </p:nvSpPr>
          <p:spPr bwMode="auto">
            <a:xfrm>
              <a:off x="1514" y="4367"/>
              <a:ext cx="77"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8" name="Line 104"/>
            <p:cNvSpPr>
              <a:spLocks noChangeShapeType="1"/>
            </p:cNvSpPr>
            <p:nvPr/>
          </p:nvSpPr>
          <p:spPr bwMode="auto">
            <a:xfrm>
              <a:off x="1536" y="4338"/>
              <a:ext cx="5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69" name="Line 105"/>
            <p:cNvSpPr>
              <a:spLocks noChangeShapeType="1"/>
            </p:cNvSpPr>
            <p:nvPr/>
          </p:nvSpPr>
          <p:spPr bwMode="auto">
            <a:xfrm>
              <a:off x="1558" y="4310"/>
              <a:ext cx="3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0" name="Line 106"/>
            <p:cNvSpPr>
              <a:spLocks noChangeShapeType="1"/>
            </p:cNvSpPr>
            <p:nvPr/>
          </p:nvSpPr>
          <p:spPr bwMode="auto">
            <a:xfrm>
              <a:off x="1510" y="4393"/>
              <a:ext cx="8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1" name="Line 107"/>
            <p:cNvSpPr>
              <a:spLocks noChangeShapeType="1"/>
            </p:cNvSpPr>
            <p:nvPr/>
          </p:nvSpPr>
          <p:spPr bwMode="auto">
            <a:xfrm>
              <a:off x="1602" y="4248"/>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2" name="Line 108"/>
            <p:cNvSpPr>
              <a:spLocks noChangeShapeType="1"/>
            </p:cNvSpPr>
            <p:nvPr/>
          </p:nvSpPr>
          <p:spPr bwMode="auto">
            <a:xfrm>
              <a:off x="1620" y="4244"/>
              <a:ext cx="2"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3" name="Line 109"/>
            <p:cNvSpPr>
              <a:spLocks noChangeShapeType="1"/>
            </p:cNvSpPr>
            <p:nvPr/>
          </p:nvSpPr>
          <p:spPr bwMode="auto">
            <a:xfrm>
              <a:off x="1646" y="4244"/>
              <a:ext cx="0"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4" name="Line 110"/>
            <p:cNvSpPr>
              <a:spLocks noChangeShapeType="1"/>
            </p:cNvSpPr>
            <p:nvPr/>
          </p:nvSpPr>
          <p:spPr bwMode="auto">
            <a:xfrm>
              <a:off x="1667" y="4244"/>
              <a:ext cx="0" cy="1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5" name="Line 111"/>
            <p:cNvSpPr>
              <a:spLocks noChangeShapeType="1"/>
            </p:cNvSpPr>
            <p:nvPr/>
          </p:nvSpPr>
          <p:spPr bwMode="auto">
            <a:xfrm flipV="1">
              <a:off x="1681" y="4229"/>
              <a:ext cx="35"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6" name="Line 112"/>
            <p:cNvSpPr>
              <a:spLocks noChangeShapeType="1"/>
            </p:cNvSpPr>
            <p:nvPr/>
          </p:nvSpPr>
          <p:spPr bwMode="auto">
            <a:xfrm flipV="1">
              <a:off x="1683" y="4240"/>
              <a:ext cx="56"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7" name="Line 113"/>
            <p:cNvSpPr>
              <a:spLocks noChangeShapeType="1"/>
            </p:cNvSpPr>
            <p:nvPr/>
          </p:nvSpPr>
          <p:spPr bwMode="auto">
            <a:xfrm flipV="1">
              <a:off x="1681" y="4263"/>
              <a:ext cx="74" cy="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8" name="Line 114"/>
            <p:cNvSpPr>
              <a:spLocks noChangeShapeType="1"/>
            </p:cNvSpPr>
            <p:nvPr/>
          </p:nvSpPr>
          <p:spPr bwMode="auto">
            <a:xfrm flipV="1">
              <a:off x="1687" y="4295"/>
              <a:ext cx="78"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79" name="Line 115"/>
            <p:cNvSpPr>
              <a:spLocks noChangeShapeType="1"/>
            </p:cNvSpPr>
            <p:nvPr/>
          </p:nvSpPr>
          <p:spPr bwMode="auto">
            <a:xfrm>
              <a:off x="1713" y="4367"/>
              <a:ext cx="24" cy="7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0" name="Line 116"/>
            <p:cNvSpPr>
              <a:spLocks noChangeShapeType="1"/>
            </p:cNvSpPr>
            <p:nvPr/>
          </p:nvSpPr>
          <p:spPr bwMode="auto">
            <a:xfrm>
              <a:off x="1737" y="4351"/>
              <a:ext cx="25" cy="7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1" name="Line 117"/>
            <p:cNvSpPr>
              <a:spLocks noChangeShapeType="1"/>
            </p:cNvSpPr>
            <p:nvPr/>
          </p:nvSpPr>
          <p:spPr bwMode="auto">
            <a:xfrm>
              <a:off x="1754" y="4328"/>
              <a:ext cx="26"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2" name="Line 118"/>
            <p:cNvSpPr>
              <a:spLocks noChangeShapeType="1"/>
            </p:cNvSpPr>
            <p:nvPr/>
          </p:nvSpPr>
          <p:spPr bwMode="auto">
            <a:xfrm>
              <a:off x="1773" y="4310"/>
              <a:ext cx="30"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3" name="Line 119"/>
            <p:cNvSpPr>
              <a:spLocks noChangeShapeType="1"/>
            </p:cNvSpPr>
            <p:nvPr/>
          </p:nvSpPr>
          <p:spPr bwMode="auto">
            <a:xfrm>
              <a:off x="1780" y="4222"/>
              <a:ext cx="0" cy="8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4" name="Line 120"/>
            <p:cNvSpPr>
              <a:spLocks noChangeShapeType="1"/>
            </p:cNvSpPr>
            <p:nvPr/>
          </p:nvSpPr>
          <p:spPr bwMode="auto">
            <a:xfrm>
              <a:off x="1801" y="4226"/>
              <a:ext cx="0" cy="10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5" name="Line 121"/>
            <p:cNvSpPr>
              <a:spLocks noChangeShapeType="1"/>
            </p:cNvSpPr>
            <p:nvPr/>
          </p:nvSpPr>
          <p:spPr bwMode="auto">
            <a:xfrm>
              <a:off x="1832" y="4226"/>
              <a:ext cx="0" cy="10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6" name="Line 122"/>
            <p:cNvSpPr>
              <a:spLocks noChangeShapeType="1"/>
            </p:cNvSpPr>
            <p:nvPr/>
          </p:nvSpPr>
          <p:spPr bwMode="auto">
            <a:xfrm>
              <a:off x="1851" y="4222"/>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7" name="Line 123"/>
            <p:cNvSpPr>
              <a:spLocks noChangeShapeType="1"/>
            </p:cNvSpPr>
            <p:nvPr/>
          </p:nvSpPr>
          <p:spPr bwMode="auto">
            <a:xfrm>
              <a:off x="1877" y="4222"/>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8" name="Line 124"/>
            <p:cNvSpPr>
              <a:spLocks noChangeShapeType="1"/>
            </p:cNvSpPr>
            <p:nvPr/>
          </p:nvSpPr>
          <p:spPr bwMode="auto">
            <a:xfrm>
              <a:off x="1891" y="4240"/>
              <a:ext cx="49" cy="9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89" name="Line 125"/>
            <p:cNvSpPr>
              <a:spLocks noChangeShapeType="1"/>
            </p:cNvSpPr>
            <p:nvPr/>
          </p:nvSpPr>
          <p:spPr bwMode="auto">
            <a:xfrm>
              <a:off x="1882" y="4272"/>
              <a:ext cx="38"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0" name="Line 126"/>
            <p:cNvSpPr>
              <a:spLocks noChangeShapeType="1"/>
            </p:cNvSpPr>
            <p:nvPr/>
          </p:nvSpPr>
          <p:spPr bwMode="auto">
            <a:xfrm>
              <a:off x="1920" y="4226"/>
              <a:ext cx="41"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1" name="Line 127"/>
            <p:cNvSpPr>
              <a:spLocks noChangeShapeType="1"/>
            </p:cNvSpPr>
            <p:nvPr/>
          </p:nvSpPr>
          <p:spPr bwMode="auto">
            <a:xfrm>
              <a:off x="1948" y="4226"/>
              <a:ext cx="37" cy="8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2" name="Line 128"/>
            <p:cNvSpPr>
              <a:spLocks noChangeShapeType="1"/>
            </p:cNvSpPr>
            <p:nvPr/>
          </p:nvSpPr>
          <p:spPr bwMode="auto">
            <a:xfrm flipV="1">
              <a:off x="1950" y="4292"/>
              <a:ext cx="77"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3" name="Line 129"/>
            <p:cNvSpPr>
              <a:spLocks noChangeShapeType="1"/>
            </p:cNvSpPr>
            <p:nvPr/>
          </p:nvSpPr>
          <p:spPr bwMode="auto">
            <a:xfrm flipV="1">
              <a:off x="1955" y="4317"/>
              <a:ext cx="83" cy="7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4" name="Line 130"/>
            <p:cNvSpPr>
              <a:spLocks noChangeShapeType="1"/>
            </p:cNvSpPr>
            <p:nvPr/>
          </p:nvSpPr>
          <p:spPr bwMode="auto">
            <a:xfrm flipV="1">
              <a:off x="1958" y="4342"/>
              <a:ext cx="95"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5" name="Line 131"/>
            <p:cNvSpPr>
              <a:spLocks noChangeShapeType="1"/>
            </p:cNvSpPr>
            <p:nvPr/>
          </p:nvSpPr>
          <p:spPr bwMode="auto">
            <a:xfrm flipV="1">
              <a:off x="2001" y="4367"/>
              <a:ext cx="68" cy="5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6" name="Line 132"/>
            <p:cNvSpPr>
              <a:spLocks noChangeShapeType="1"/>
            </p:cNvSpPr>
            <p:nvPr/>
          </p:nvSpPr>
          <p:spPr bwMode="auto">
            <a:xfrm>
              <a:off x="1972" y="4222"/>
              <a:ext cx="0" cy="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7" name="Line 133"/>
            <p:cNvSpPr>
              <a:spLocks noChangeShapeType="1"/>
            </p:cNvSpPr>
            <p:nvPr/>
          </p:nvSpPr>
          <p:spPr bwMode="auto">
            <a:xfrm>
              <a:off x="1990" y="4222"/>
              <a:ext cx="0"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8" name="Line 134"/>
            <p:cNvSpPr>
              <a:spLocks noChangeShapeType="1"/>
            </p:cNvSpPr>
            <p:nvPr/>
          </p:nvSpPr>
          <p:spPr bwMode="auto">
            <a:xfrm>
              <a:off x="2011" y="4233"/>
              <a:ext cx="0"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999" name="Line 135"/>
            <p:cNvSpPr>
              <a:spLocks noChangeShapeType="1"/>
            </p:cNvSpPr>
            <p:nvPr/>
          </p:nvSpPr>
          <p:spPr bwMode="auto">
            <a:xfrm>
              <a:off x="2034" y="4229"/>
              <a:ext cx="0" cy="66"/>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0" name="Line 136"/>
            <p:cNvSpPr>
              <a:spLocks noChangeShapeType="1"/>
            </p:cNvSpPr>
            <p:nvPr/>
          </p:nvSpPr>
          <p:spPr bwMode="auto">
            <a:xfrm>
              <a:off x="2074" y="4229"/>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1" name="Line 137"/>
            <p:cNvSpPr>
              <a:spLocks noChangeShapeType="1"/>
            </p:cNvSpPr>
            <p:nvPr/>
          </p:nvSpPr>
          <p:spPr bwMode="auto">
            <a:xfrm>
              <a:off x="2093" y="4233"/>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2" name="Line 138"/>
            <p:cNvSpPr>
              <a:spLocks noChangeShapeType="1"/>
            </p:cNvSpPr>
            <p:nvPr/>
          </p:nvSpPr>
          <p:spPr bwMode="auto">
            <a:xfrm>
              <a:off x="2111" y="4233"/>
              <a:ext cx="0" cy="11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3" name="Line 139"/>
            <p:cNvSpPr>
              <a:spLocks noChangeShapeType="1"/>
            </p:cNvSpPr>
            <p:nvPr/>
          </p:nvSpPr>
          <p:spPr bwMode="auto">
            <a:xfrm>
              <a:off x="2128" y="4233"/>
              <a:ext cx="0" cy="10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4" name="Line 140"/>
            <p:cNvSpPr>
              <a:spLocks noChangeShapeType="1"/>
            </p:cNvSpPr>
            <p:nvPr/>
          </p:nvSpPr>
          <p:spPr bwMode="auto">
            <a:xfrm flipV="1">
              <a:off x="2155" y="4229"/>
              <a:ext cx="33"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5" name="Line 141"/>
            <p:cNvSpPr>
              <a:spLocks noChangeShapeType="1"/>
            </p:cNvSpPr>
            <p:nvPr/>
          </p:nvSpPr>
          <p:spPr bwMode="auto">
            <a:xfrm>
              <a:off x="2137" y="4330"/>
              <a:ext cx="37" cy="3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6" name="Line 142"/>
            <p:cNvSpPr>
              <a:spLocks noChangeShapeType="1"/>
            </p:cNvSpPr>
            <p:nvPr/>
          </p:nvSpPr>
          <p:spPr bwMode="auto">
            <a:xfrm>
              <a:off x="2125" y="4352"/>
              <a:ext cx="45"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7" name="Line 143"/>
            <p:cNvSpPr>
              <a:spLocks noChangeShapeType="1"/>
            </p:cNvSpPr>
            <p:nvPr/>
          </p:nvSpPr>
          <p:spPr bwMode="auto">
            <a:xfrm>
              <a:off x="2100" y="4357"/>
              <a:ext cx="57" cy="4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08" name="Line 144"/>
            <p:cNvSpPr>
              <a:spLocks noChangeShapeType="1"/>
            </p:cNvSpPr>
            <p:nvPr/>
          </p:nvSpPr>
          <p:spPr bwMode="auto">
            <a:xfrm>
              <a:off x="2079" y="4367"/>
              <a:ext cx="67" cy="5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1009" name="Group 145"/>
          <p:cNvGrpSpPr>
            <a:grpSpLocks/>
          </p:cNvGrpSpPr>
          <p:nvPr/>
        </p:nvGrpSpPr>
        <p:grpSpPr bwMode="auto">
          <a:xfrm>
            <a:off x="6838355" y="5375275"/>
            <a:ext cx="2584251" cy="425450"/>
            <a:chOff x="4237" y="4239"/>
            <a:chExt cx="1576" cy="292"/>
          </a:xfrm>
        </p:grpSpPr>
        <p:sp>
          <p:nvSpPr>
            <p:cNvPr id="1061010" name="Line 146"/>
            <p:cNvSpPr>
              <a:spLocks noChangeShapeType="1"/>
            </p:cNvSpPr>
            <p:nvPr/>
          </p:nvSpPr>
          <p:spPr bwMode="auto">
            <a:xfrm flipH="1">
              <a:off x="4237" y="4243"/>
              <a:ext cx="44"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1" name="Line 147"/>
            <p:cNvSpPr>
              <a:spLocks noChangeShapeType="1"/>
            </p:cNvSpPr>
            <p:nvPr/>
          </p:nvSpPr>
          <p:spPr bwMode="auto">
            <a:xfrm flipH="1">
              <a:off x="4245" y="4250"/>
              <a:ext cx="50"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2" name="Line 148"/>
            <p:cNvSpPr>
              <a:spLocks noChangeShapeType="1"/>
            </p:cNvSpPr>
            <p:nvPr/>
          </p:nvSpPr>
          <p:spPr bwMode="auto">
            <a:xfrm flipV="1">
              <a:off x="4254" y="4271"/>
              <a:ext cx="50" cy="7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3" name="Line 149"/>
            <p:cNvSpPr>
              <a:spLocks noChangeShapeType="1"/>
            </p:cNvSpPr>
            <p:nvPr/>
          </p:nvSpPr>
          <p:spPr bwMode="auto">
            <a:xfrm>
              <a:off x="4309" y="4246"/>
              <a:ext cx="47"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4" name="Line 150"/>
            <p:cNvSpPr>
              <a:spLocks noChangeShapeType="1"/>
            </p:cNvSpPr>
            <p:nvPr/>
          </p:nvSpPr>
          <p:spPr bwMode="auto">
            <a:xfrm>
              <a:off x="4332" y="4246"/>
              <a:ext cx="41" cy="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5" name="Line 151"/>
            <p:cNvSpPr>
              <a:spLocks noChangeShapeType="1"/>
            </p:cNvSpPr>
            <p:nvPr/>
          </p:nvSpPr>
          <p:spPr bwMode="auto">
            <a:xfrm>
              <a:off x="4360" y="4243"/>
              <a:ext cx="30" cy="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6" name="Line 152"/>
            <p:cNvSpPr>
              <a:spLocks noChangeShapeType="1"/>
            </p:cNvSpPr>
            <p:nvPr/>
          </p:nvSpPr>
          <p:spPr bwMode="auto">
            <a:xfrm>
              <a:off x="4384" y="4239"/>
              <a:ext cx="21" cy="3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7" name="Line 153"/>
            <p:cNvSpPr>
              <a:spLocks noChangeShapeType="1"/>
            </p:cNvSpPr>
            <p:nvPr/>
          </p:nvSpPr>
          <p:spPr bwMode="auto">
            <a:xfrm>
              <a:off x="4274" y="4345"/>
              <a:ext cx="0" cy="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8" name="Line 154"/>
            <p:cNvSpPr>
              <a:spLocks noChangeShapeType="1"/>
            </p:cNvSpPr>
            <p:nvPr/>
          </p:nvSpPr>
          <p:spPr bwMode="auto">
            <a:xfrm>
              <a:off x="4293" y="4332"/>
              <a:ext cx="0" cy="9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19" name="Line 155"/>
            <p:cNvSpPr>
              <a:spLocks noChangeShapeType="1"/>
            </p:cNvSpPr>
            <p:nvPr/>
          </p:nvSpPr>
          <p:spPr bwMode="auto">
            <a:xfrm>
              <a:off x="4313" y="4326"/>
              <a:ext cx="0" cy="9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0" name="Line 156"/>
            <p:cNvSpPr>
              <a:spLocks noChangeShapeType="1"/>
            </p:cNvSpPr>
            <p:nvPr/>
          </p:nvSpPr>
          <p:spPr bwMode="auto">
            <a:xfrm>
              <a:off x="4337" y="4321"/>
              <a:ext cx="0" cy="10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1" name="Line 157"/>
            <p:cNvSpPr>
              <a:spLocks noChangeShapeType="1"/>
            </p:cNvSpPr>
            <p:nvPr/>
          </p:nvSpPr>
          <p:spPr bwMode="auto">
            <a:xfrm>
              <a:off x="4352" y="4345"/>
              <a:ext cx="6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2" name="Line 158"/>
            <p:cNvSpPr>
              <a:spLocks noChangeShapeType="1"/>
            </p:cNvSpPr>
            <p:nvPr/>
          </p:nvSpPr>
          <p:spPr bwMode="auto">
            <a:xfrm flipH="1">
              <a:off x="4384" y="4311"/>
              <a:ext cx="3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3" name="Line 159"/>
            <p:cNvSpPr>
              <a:spLocks noChangeShapeType="1"/>
            </p:cNvSpPr>
            <p:nvPr/>
          </p:nvSpPr>
          <p:spPr bwMode="auto">
            <a:xfrm>
              <a:off x="4352" y="4383"/>
              <a:ext cx="6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4" name="Line 160"/>
            <p:cNvSpPr>
              <a:spLocks noChangeShapeType="1"/>
            </p:cNvSpPr>
            <p:nvPr/>
          </p:nvSpPr>
          <p:spPr bwMode="auto">
            <a:xfrm>
              <a:off x="4356" y="4423"/>
              <a:ext cx="6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5" name="Line 161"/>
            <p:cNvSpPr>
              <a:spLocks noChangeShapeType="1"/>
            </p:cNvSpPr>
            <p:nvPr/>
          </p:nvSpPr>
          <p:spPr bwMode="auto">
            <a:xfrm flipH="1">
              <a:off x="4274" y="4442"/>
              <a:ext cx="57" cy="6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6" name="Line 162"/>
            <p:cNvSpPr>
              <a:spLocks noChangeShapeType="1"/>
            </p:cNvSpPr>
            <p:nvPr/>
          </p:nvSpPr>
          <p:spPr bwMode="auto">
            <a:xfrm flipH="1">
              <a:off x="4266" y="4434"/>
              <a:ext cx="36" cy="5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7" name="Line 163"/>
            <p:cNvSpPr>
              <a:spLocks noChangeShapeType="1"/>
            </p:cNvSpPr>
            <p:nvPr/>
          </p:nvSpPr>
          <p:spPr bwMode="auto">
            <a:xfrm flipH="1">
              <a:off x="4293" y="4453"/>
              <a:ext cx="61" cy="7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8" name="Line 164"/>
            <p:cNvSpPr>
              <a:spLocks noChangeShapeType="1"/>
            </p:cNvSpPr>
            <p:nvPr/>
          </p:nvSpPr>
          <p:spPr bwMode="auto">
            <a:xfrm flipH="1">
              <a:off x="4313" y="4453"/>
              <a:ext cx="71"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29" name="Line 165"/>
            <p:cNvSpPr>
              <a:spLocks noChangeShapeType="1"/>
            </p:cNvSpPr>
            <p:nvPr/>
          </p:nvSpPr>
          <p:spPr bwMode="auto">
            <a:xfrm>
              <a:off x="4426" y="4246"/>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0" name="Line 166"/>
            <p:cNvSpPr>
              <a:spLocks noChangeShapeType="1"/>
            </p:cNvSpPr>
            <p:nvPr/>
          </p:nvSpPr>
          <p:spPr bwMode="auto">
            <a:xfrm>
              <a:off x="4444" y="4250"/>
              <a:ext cx="0" cy="11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1" name="Line 167"/>
            <p:cNvSpPr>
              <a:spLocks noChangeShapeType="1"/>
            </p:cNvSpPr>
            <p:nvPr/>
          </p:nvSpPr>
          <p:spPr bwMode="auto">
            <a:xfrm>
              <a:off x="4461" y="4250"/>
              <a:ext cx="0" cy="11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2" name="Line 168"/>
            <p:cNvSpPr>
              <a:spLocks noChangeShapeType="1"/>
            </p:cNvSpPr>
            <p:nvPr/>
          </p:nvSpPr>
          <p:spPr bwMode="auto">
            <a:xfrm>
              <a:off x="4480" y="4250"/>
              <a:ext cx="0" cy="10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3" name="Line 169"/>
            <p:cNvSpPr>
              <a:spLocks noChangeShapeType="1"/>
            </p:cNvSpPr>
            <p:nvPr/>
          </p:nvSpPr>
          <p:spPr bwMode="auto">
            <a:xfrm flipH="1">
              <a:off x="4483" y="4250"/>
              <a:ext cx="40" cy="3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4" name="Line 170"/>
            <p:cNvSpPr>
              <a:spLocks noChangeShapeType="1"/>
            </p:cNvSpPr>
            <p:nvPr/>
          </p:nvSpPr>
          <p:spPr bwMode="auto">
            <a:xfrm flipH="1">
              <a:off x="4491" y="4256"/>
              <a:ext cx="66"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5" name="Line 171"/>
            <p:cNvSpPr>
              <a:spLocks noChangeShapeType="1"/>
            </p:cNvSpPr>
            <p:nvPr/>
          </p:nvSpPr>
          <p:spPr bwMode="auto">
            <a:xfrm flipH="1">
              <a:off x="4500" y="4264"/>
              <a:ext cx="86" cy="8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6" name="Line 172"/>
            <p:cNvSpPr>
              <a:spLocks noChangeShapeType="1"/>
            </p:cNvSpPr>
            <p:nvPr/>
          </p:nvSpPr>
          <p:spPr bwMode="auto">
            <a:xfrm flipH="1">
              <a:off x="4515" y="4279"/>
              <a:ext cx="91"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7" name="Line 173"/>
            <p:cNvSpPr>
              <a:spLocks noChangeShapeType="1"/>
            </p:cNvSpPr>
            <p:nvPr/>
          </p:nvSpPr>
          <p:spPr bwMode="auto">
            <a:xfrm>
              <a:off x="4433" y="4361"/>
              <a:ext cx="58" cy="6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8" name="Line 174"/>
            <p:cNvSpPr>
              <a:spLocks noChangeShapeType="1"/>
            </p:cNvSpPr>
            <p:nvPr/>
          </p:nvSpPr>
          <p:spPr bwMode="auto">
            <a:xfrm>
              <a:off x="4426" y="4405"/>
              <a:ext cx="50" cy="4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39" name="Line 175"/>
            <p:cNvSpPr>
              <a:spLocks noChangeShapeType="1"/>
            </p:cNvSpPr>
            <p:nvPr/>
          </p:nvSpPr>
          <p:spPr bwMode="auto">
            <a:xfrm>
              <a:off x="4483" y="4376"/>
              <a:ext cx="32" cy="4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0" name="Line 176"/>
            <p:cNvSpPr>
              <a:spLocks noChangeShapeType="1"/>
            </p:cNvSpPr>
            <p:nvPr/>
          </p:nvSpPr>
          <p:spPr bwMode="auto">
            <a:xfrm>
              <a:off x="4527" y="4383"/>
              <a:ext cx="79"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1" name="Line 177"/>
            <p:cNvSpPr>
              <a:spLocks noChangeShapeType="1"/>
            </p:cNvSpPr>
            <p:nvPr/>
          </p:nvSpPr>
          <p:spPr bwMode="auto">
            <a:xfrm>
              <a:off x="4550" y="4353"/>
              <a:ext cx="55"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2" name="Line 178"/>
            <p:cNvSpPr>
              <a:spLocks noChangeShapeType="1"/>
            </p:cNvSpPr>
            <p:nvPr/>
          </p:nvSpPr>
          <p:spPr bwMode="auto">
            <a:xfrm>
              <a:off x="4571" y="4326"/>
              <a:ext cx="3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3" name="Line 179"/>
            <p:cNvSpPr>
              <a:spLocks noChangeShapeType="1"/>
            </p:cNvSpPr>
            <p:nvPr/>
          </p:nvSpPr>
          <p:spPr bwMode="auto">
            <a:xfrm>
              <a:off x="4525" y="4408"/>
              <a:ext cx="8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4" name="Line 180"/>
            <p:cNvSpPr>
              <a:spLocks noChangeShapeType="1"/>
            </p:cNvSpPr>
            <p:nvPr/>
          </p:nvSpPr>
          <p:spPr bwMode="auto">
            <a:xfrm>
              <a:off x="4616" y="4264"/>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5" name="Line 181"/>
            <p:cNvSpPr>
              <a:spLocks noChangeShapeType="1"/>
            </p:cNvSpPr>
            <p:nvPr/>
          </p:nvSpPr>
          <p:spPr bwMode="auto">
            <a:xfrm>
              <a:off x="4634" y="4260"/>
              <a:ext cx="2"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6" name="Line 182"/>
            <p:cNvSpPr>
              <a:spLocks noChangeShapeType="1"/>
            </p:cNvSpPr>
            <p:nvPr/>
          </p:nvSpPr>
          <p:spPr bwMode="auto">
            <a:xfrm>
              <a:off x="4660" y="4260"/>
              <a:ext cx="0"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7" name="Line 183"/>
            <p:cNvSpPr>
              <a:spLocks noChangeShapeType="1"/>
            </p:cNvSpPr>
            <p:nvPr/>
          </p:nvSpPr>
          <p:spPr bwMode="auto">
            <a:xfrm>
              <a:off x="4681" y="4260"/>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8" name="Line 184"/>
            <p:cNvSpPr>
              <a:spLocks noChangeShapeType="1"/>
            </p:cNvSpPr>
            <p:nvPr/>
          </p:nvSpPr>
          <p:spPr bwMode="auto">
            <a:xfrm flipV="1">
              <a:off x="4696" y="4246"/>
              <a:ext cx="35" cy="3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49" name="Line 185"/>
            <p:cNvSpPr>
              <a:spLocks noChangeShapeType="1"/>
            </p:cNvSpPr>
            <p:nvPr/>
          </p:nvSpPr>
          <p:spPr bwMode="auto">
            <a:xfrm flipV="1">
              <a:off x="4697" y="4256"/>
              <a:ext cx="56"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0" name="Line 186"/>
            <p:cNvSpPr>
              <a:spLocks noChangeShapeType="1"/>
            </p:cNvSpPr>
            <p:nvPr/>
          </p:nvSpPr>
          <p:spPr bwMode="auto">
            <a:xfrm flipV="1">
              <a:off x="4696" y="4279"/>
              <a:ext cx="74" cy="7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1" name="Line 187"/>
            <p:cNvSpPr>
              <a:spLocks noChangeShapeType="1"/>
            </p:cNvSpPr>
            <p:nvPr/>
          </p:nvSpPr>
          <p:spPr bwMode="auto">
            <a:xfrm flipV="1">
              <a:off x="4701" y="4311"/>
              <a:ext cx="78"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2" name="Line 188"/>
            <p:cNvSpPr>
              <a:spLocks noChangeShapeType="1"/>
            </p:cNvSpPr>
            <p:nvPr/>
          </p:nvSpPr>
          <p:spPr bwMode="auto">
            <a:xfrm>
              <a:off x="4728" y="4383"/>
              <a:ext cx="23" cy="7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3" name="Line 189"/>
            <p:cNvSpPr>
              <a:spLocks noChangeShapeType="1"/>
            </p:cNvSpPr>
            <p:nvPr/>
          </p:nvSpPr>
          <p:spPr bwMode="auto">
            <a:xfrm>
              <a:off x="4751" y="4365"/>
              <a:ext cx="26"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4" name="Line 190"/>
            <p:cNvSpPr>
              <a:spLocks noChangeShapeType="1"/>
            </p:cNvSpPr>
            <p:nvPr/>
          </p:nvSpPr>
          <p:spPr bwMode="auto">
            <a:xfrm>
              <a:off x="4768" y="4345"/>
              <a:ext cx="25"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5" name="Line 191"/>
            <p:cNvSpPr>
              <a:spLocks noChangeShapeType="1"/>
            </p:cNvSpPr>
            <p:nvPr/>
          </p:nvSpPr>
          <p:spPr bwMode="auto">
            <a:xfrm>
              <a:off x="4787" y="4326"/>
              <a:ext cx="31"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6" name="Line 192"/>
            <p:cNvSpPr>
              <a:spLocks noChangeShapeType="1"/>
            </p:cNvSpPr>
            <p:nvPr/>
          </p:nvSpPr>
          <p:spPr bwMode="auto">
            <a:xfrm>
              <a:off x="4793" y="4239"/>
              <a:ext cx="0"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7" name="Line 193"/>
            <p:cNvSpPr>
              <a:spLocks noChangeShapeType="1"/>
            </p:cNvSpPr>
            <p:nvPr/>
          </p:nvSpPr>
          <p:spPr bwMode="auto">
            <a:xfrm>
              <a:off x="4814" y="4243"/>
              <a:ext cx="0" cy="10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8" name="Line 194"/>
            <p:cNvSpPr>
              <a:spLocks noChangeShapeType="1"/>
            </p:cNvSpPr>
            <p:nvPr/>
          </p:nvSpPr>
          <p:spPr bwMode="auto">
            <a:xfrm>
              <a:off x="4834" y="4243"/>
              <a:ext cx="0" cy="10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59" name="Line 195"/>
            <p:cNvSpPr>
              <a:spLocks noChangeShapeType="1"/>
            </p:cNvSpPr>
            <p:nvPr/>
          </p:nvSpPr>
          <p:spPr bwMode="auto">
            <a:xfrm>
              <a:off x="4852" y="4239"/>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0" name="Line 196"/>
            <p:cNvSpPr>
              <a:spLocks noChangeShapeType="1"/>
            </p:cNvSpPr>
            <p:nvPr/>
          </p:nvSpPr>
          <p:spPr bwMode="auto">
            <a:xfrm>
              <a:off x="4823" y="4376"/>
              <a:ext cx="8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1" name="Line 197"/>
            <p:cNvSpPr>
              <a:spLocks noChangeShapeType="1"/>
            </p:cNvSpPr>
            <p:nvPr/>
          </p:nvSpPr>
          <p:spPr bwMode="auto">
            <a:xfrm>
              <a:off x="4823" y="4412"/>
              <a:ext cx="8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2" name="Line 198"/>
            <p:cNvSpPr>
              <a:spLocks noChangeShapeType="1"/>
            </p:cNvSpPr>
            <p:nvPr/>
          </p:nvSpPr>
          <p:spPr bwMode="auto">
            <a:xfrm flipV="1">
              <a:off x="4823" y="4442"/>
              <a:ext cx="80" cy="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3" name="Line 199"/>
            <p:cNvSpPr>
              <a:spLocks noChangeShapeType="1"/>
            </p:cNvSpPr>
            <p:nvPr/>
          </p:nvSpPr>
          <p:spPr bwMode="auto">
            <a:xfrm>
              <a:off x="4823" y="4480"/>
              <a:ext cx="8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4" name="Line 200"/>
            <p:cNvSpPr>
              <a:spLocks noChangeShapeType="1"/>
            </p:cNvSpPr>
            <p:nvPr/>
          </p:nvSpPr>
          <p:spPr bwMode="auto">
            <a:xfrm>
              <a:off x="4866" y="4256"/>
              <a:ext cx="51" cy="9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5" name="Line 201"/>
            <p:cNvSpPr>
              <a:spLocks noChangeShapeType="1"/>
            </p:cNvSpPr>
            <p:nvPr/>
          </p:nvSpPr>
          <p:spPr bwMode="auto">
            <a:xfrm>
              <a:off x="4857" y="4289"/>
              <a:ext cx="37" cy="7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6" name="Line 202"/>
            <p:cNvSpPr>
              <a:spLocks noChangeShapeType="1"/>
            </p:cNvSpPr>
            <p:nvPr/>
          </p:nvSpPr>
          <p:spPr bwMode="auto">
            <a:xfrm>
              <a:off x="4894" y="4243"/>
              <a:ext cx="42" cy="9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7" name="Line 203"/>
            <p:cNvSpPr>
              <a:spLocks noChangeShapeType="1"/>
            </p:cNvSpPr>
            <p:nvPr/>
          </p:nvSpPr>
          <p:spPr bwMode="auto">
            <a:xfrm>
              <a:off x="4923" y="4243"/>
              <a:ext cx="38"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8" name="Line 204"/>
            <p:cNvSpPr>
              <a:spLocks noChangeShapeType="1"/>
            </p:cNvSpPr>
            <p:nvPr/>
          </p:nvSpPr>
          <p:spPr bwMode="auto">
            <a:xfrm flipV="1">
              <a:off x="4925" y="4308"/>
              <a:ext cx="77" cy="7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69" name="Line 205"/>
            <p:cNvSpPr>
              <a:spLocks noChangeShapeType="1"/>
            </p:cNvSpPr>
            <p:nvPr/>
          </p:nvSpPr>
          <p:spPr bwMode="auto">
            <a:xfrm flipV="1">
              <a:off x="4929" y="4332"/>
              <a:ext cx="85"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0" name="Line 206"/>
            <p:cNvSpPr>
              <a:spLocks noChangeShapeType="1"/>
            </p:cNvSpPr>
            <p:nvPr/>
          </p:nvSpPr>
          <p:spPr bwMode="auto">
            <a:xfrm flipV="1">
              <a:off x="4934" y="4357"/>
              <a:ext cx="94"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1" name="Line 207"/>
            <p:cNvSpPr>
              <a:spLocks noChangeShapeType="1"/>
            </p:cNvSpPr>
            <p:nvPr/>
          </p:nvSpPr>
          <p:spPr bwMode="auto">
            <a:xfrm flipV="1">
              <a:off x="4977" y="4383"/>
              <a:ext cx="67" cy="5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2" name="Line 208"/>
            <p:cNvSpPr>
              <a:spLocks noChangeShapeType="1"/>
            </p:cNvSpPr>
            <p:nvPr/>
          </p:nvSpPr>
          <p:spPr bwMode="auto">
            <a:xfrm>
              <a:off x="4948" y="4239"/>
              <a:ext cx="0" cy="4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3" name="Line 209"/>
            <p:cNvSpPr>
              <a:spLocks noChangeShapeType="1"/>
            </p:cNvSpPr>
            <p:nvPr/>
          </p:nvSpPr>
          <p:spPr bwMode="auto">
            <a:xfrm>
              <a:off x="4964" y="4239"/>
              <a:ext cx="0"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4" name="Line 210"/>
            <p:cNvSpPr>
              <a:spLocks noChangeShapeType="1"/>
            </p:cNvSpPr>
            <p:nvPr/>
          </p:nvSpPr>
          <p:spPr bwMode="auto">
            <a:xfrm>
              <a:off x="4986" y="4250"/>
              <a:ext cx="0" cy="5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5" name="Line 211"/>
            <p:cNvSpPr>
              <a:spLocks noChangeShapeType="1"/>
            </p:cNvSpPr>
            <p:nvPr/>
          </p:nvSpPr>
          <p:spPr bwMode="auto">
            <a:xfrm>
              <a:off x="5008" y="4246"/>
              <a:ext cx="0"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6" name="Line 212"/>
            <p:cNvSpPr>
              <a:spLocks noChangeShapeType="1"/>
            </p:cNvSpPr>
            <p:nvPr/>
          </p:nvSpPr>
          <p:spPr bwMode="auto">
            <a:xfrm>
              <a:off x="5050" y="4246"/>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7" name="Line 213"/>
            <p:cNvSpPr>
              <a:spLocks noChangeShapeType="1"/>
            </p:cNvSpPr>
            <p:nvPr/>
          </p:nvSpPr>
          <p:spPr bwMode="auto">
            <a:xfrm>
              <a:off x="5069" y="4250"/>
              <a:ext cx="0" cy="11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8" name="Line 214"/>
            <p:cNvSpPr>
              <a:spLocks noChangeShapeType="1"/>
            </p:cNvSpPr>
            <p:nvPr/>
          </p:nvSpPr>
          <p:spPr bwMode="auto">
            <a:xfrm>
              <a:off x="5084" y="4250"/>
              <a:ext cx="0" cy="11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79" name="Line 215"/>
            <p:cNvSpPr>
              <a:spLocks noChangeShapeType="1"/>
            </p:cNvSpPr>
            <p:nvPr/>
          </p:nvSpPr>
          <p:spPr bwMode="auto">
            <a:xfrm>
              <a:off x="5103" y="4250"/>
              <a:ext cx="0" cy="10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0" name="Line 216"/>
            <p:cNvSpPr>
              <a:spLocks noChangeShapeType="1"/>
            </p:cNvSpPr>
            <p:nvPr/>
          </p:nvSpPr>
          <p:spPr bwMode="auto">
            <a:xfrm flipH="1">
              <a:off x="5106" y="4250"/>
              <a:ext cx="40" cy="3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1" name="Line 217"/>
            <p:cNvSpPr>
              <a:spLocks noChangeShapeType="1"/>
            </p:cNvSpPr>
            <p:nvPr/>
          </p:nvSpPr>
          <p:spPr bwMode="auto">
            <a:xfrm flipH="1">
              <a:off x="5115" y="4256"/>
              <a:ext cx="66"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2" name="Line 218"/>
            <p:cNvSpPr>
              <a:spLocks noChangeShapeType="1"/>
            </p:cNvSpPr>
            <p:nvPr/>
          </p:nvSpPr>
          <p:spPr bwMode="auto">
            <a:xfrm flipH="1">
              <a:off x="5125" y="4264"/>
              <a:ext cx="85" cy="8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3" name="Line 219"/>
            <p:cNvSpPr>
              <a:spLocks noChangeShapeType="1"/>
            </p:cNvSpPr>
            <p:nvPr/>
          </p:nvSpPr>
          <p:spPr bwMode="auto">
            <a:xfrm flipH="1">
              <a:off x="5138" y="4279"/>
              <a:ext cx="92"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4" name="Line 220"/>
            <p:cNvSpPr>
              <a:spLocks noChangeShapeType="1"/>
            </p:cNvSpPr>
            <p:nvPr/>
          </p:nvSpPr>
          <p:spPr bwMode="auto">
            <a:xfrm>
              <a:off x="5151" y="4383"/>
              <a:ext cx="79"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5" name="Line 221"/>
            <p:cNvSpPr>
              <a:spLocks noChangeShapeType="1"/>
            </p:cNvSpPr>
            <p:nvPr/>
          </p:nvSpPr>
          <p:spPr bwMode="auto">
            <a:xfrm>
              <a:off x="5174" y="4353"/>
              <a:ext cx="5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6" name="Line 222"/>
            <p:cNvSpPr>
              <a:spLocks noChangeShapeType="1"/>
            </p:cNvSpPr>
            <p:nvPr/>
          </p:nvSpPr>
          <p:spPr bwMode="auto">
            <a:xfrm>
              <a:off x="5195" y="4326"/>
              <a:ext cx="30"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7" name="Line 223"/>
            <p:cNvSpPr>
              <a:spLocks noChangeShapeType="1"/>
            </p:cNvSpPr>
            <p:nvPr/>
          </p:nvSpPr>
          <p:spPr bwMode="auto">
            <a:xfrm>
              <a:off x="5148" y="4408"/>
              <a:ext cx="8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8" name="Line 224"/>
            <p:cNvSpPr>
              <a:spLocks noChangeShapeType="1"/>
            </p:cNvSpPr>
            <p:nvPr/>
          </p:nvSpPr>
          <p:spPr bwMode="auto">
            <a:xfrm>
              <a:off x="5240" y="4264"/>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89" name="Line 225"/>
            <p:cNvSpPr>
              <a:spLocks noChangeShapeType="1"/>
            </p:cNvSpPr>
            <p:nvPr/>
          </p:nvSpPr>
          <p:spPr bwMode="auto">
            <a:xfrm>
              <a:off x="5258" y="4260"/>
              <a:ext cx="2"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0" name="Line 226"/>
            <p:cNvSpPr>
              <a:spLocks noChangeShapeType="1"/>
            </p:cNvSpPr>
            <p:nvPr/>
          </p:nvSpPr>
          <p:spPr bwMode="auto">
            <a:xfrm>
              <a:off x="5283" y="4260"/>
              <a:ext cx="0" cy="14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1" name="Line 227"/>
            <p:cNvSpPr>
              <a:spLocks noChangeShapeType="1"/>
            </p:cNvSpPr>
            <p:nvPr/>
          </p:nvSpPr>
          <p:spPr bwMode="auto">
            <a:xfrm>
              <a:off x="5305" y="4260"/>
              <a:ext cx="0" cy="14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2" name="Line 228"/>
            <p:cNvSpPr>
              <a:spLocks noChangeShapeType="1"/>
            </p:cNvSpPr>
            <p:nvPr/>
          </p:nvSpPr>
          <p:spPr bwMode="auto">
            <a:xfrm flipV="1">
              <a:off x="5320" y="4246"/>
              <a:ext cx="35" cy="3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3" name="Line 229"/>
            <p:cNvSpPr>
              <a:spLocks noChangeShapeType="1"/>
            </p:cNvSpPr>
            <p:nvPr/>
          </p:nvSpPr>
          <p:spPr bwMode="auto">
            <a:xfrm flipV="1">
              <a:off x="5322" y="4256"/>
              <a:ext cx="55" cy="5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4" name="Line 230"/>
            <p:cNvSpPr>
              <a:spLocks noChangeShapeType="1"/>
            </p:cNvSpPr>
            <p:nvPr/>
          </p:nvSpPr>
          <p:spPr bwMode="auto">
            <a:xfrm flipV="1">
              <a:off x="5320" y="4279"/>
              <a:ext cx="74" cy="7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5" name="Line 231"/>
            <p:cNvSpPr>
              <a:spLocks noChangeShapeType="1"/>
            </p:cNvSpPr>
            <p:nvPr/>
          </p:nvSpPr>
          <p:spPr bwMode="auto">
            <a:xfrm flipV="1">
              <a:off x="5325" y="4311"/>
              <a:ext cx="78" cy="7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6" name="Line 232"/>
            <p:cNvSpPr>
              <a:spLocks noChangeShapeType="1"/>
            </p:cNvSpPr>
            <p:nvPr/>
          </p:nvSpPr>
          <p:spPr bwMode="auto">
            <a:xfrm>
              <a:off x="5351" y="4383"/>
              <a:ext cx="24" cy="7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7" name="Line 233"/>
            <p:cNvSpPr>
              <a:spLocks noChangeShapeType="1"/>
            </p:cNvSpPr>
            <p:nvPr/>
          </p:nvSpPr>
          <p:spPr bwMode="auto">
            <a:xfrm>
              <a:off x="5375" y="4365"/>
              <a:ext cx="26"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8" name="Line 234"/>
            <p:cNvSpPr>
              <a:spLocks noChangeShapeType="1"/>
            </p:cNvSpPr>
            <p:nvPr/>
          </p:nvSpPr>
          <p:spPr bwMode="auto">
            <a:xfrm>
              <a:off x="5391" y="4345"/>
              <a:ext cx="26" cy="8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099" name="Line 235"/>
            <p:cNvSpPr>
              <a:spLocks noChangeShapeType="1"/>
            </p:cNvSpPr>
            <p:nvPr/>
          </p:nvSpPr>
          <p:spPr bwMode="auto">
            <a:xfrm>
              <a:off x="5411" y="4326"/>
              <a:ext cx="30" cy="9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0" name="Line 236"/>
            <p:cNvSpPr>
              <a:spLocks noChangeShapeType="1"/>
            </p:cNvSpPr>
            <p:nvPr/>
          </p:nvSpPr>
          <p:spPr bwMode="auto">
            <a:xfrm>
              <a:off x="5417" y="4239"/>
              <a:ext cx="0"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1" name="Line 237"/>
            <p:cNvSpPr>
              <a:spLocks noChangeShapeType="1"/>
            </p:cNvSpPr>
            <p:nvPr/>
          </p:nvSpPr>
          <p:spPr bwMode="auto">
            <a:xfrm>
              <a:off x="5439" y="4243"/>
              <a:ext cx="0" cy="10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2" name="Line 238"/>
            <p:cNvSpPr>
              <a:spLocks noChangeShapeType="1"/>
            </p:cNvSpPr>
            <p:nvPr/>
          </p:nvSpPr>
          <p:spPr bwMode="auto">
            <a:xfrm>
              <a:off x="5469" y="4243"/>
              <a:ext cx="0" cy="10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3" name="Line 239"/>
            <p:cNvSpPr>
              <a:spLocks noChangeShapeType="1"/>
            </p:cNvSpPr>
            <p:nvPr/>
          </p:nvSpPr>
          <p:spPr bwMode="auto">
            <a:xfrm>
              <a:off x="5490" y="4239"/>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4" name="Line 240"/>
            <p:cNvSpPr>
              <a:spLocks noChangeShapeType="1"/>
            </p:cNvSpPr>
            <p:nvPr/>
          </p:nvSpPr>
          <p:spPr bwMode="auto">
            <a:xfrm>
              <a:off x="5516" y="4239"/>
              <a:ext cx="0" cy="1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5" name="Line 241"/>
            <p:cNvSpPr>
              <a:spLocks noChangeShapeType="1"/>
            </p:cNvSpPr>
            <p:nvPr/>
          </p:nvSpPr>
          <p:spPr bwMode="auto">
            <a:xfrm>
              <a:off x="5528" y="4256"/>
              <a:ext cx="50" cy="9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6" name="Line 242"/>
            <p:cNvSpPr>
              <a:spLocks noChangeShapeType="1"/>
            </p:cNvSpPr>
            <p:nvPr/>
          </p:nvSpPr>
          <p:spPr bwMode="auto">
            <a:xfrm>
              <a:off x="5520" y="4289"/>
              <a:ext cx="37" cy="7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7" name="Line 243"/>
            <p:cNvSpPr>
              <a:spLocks noChangeShapeType="1"/>
            </p:cNvSpPr>
            <p:nvPr/>
          </p:nvSpPr>
          <p:spPr bwMode="auto">
            <a:xfrm>
              <a:off x="5557" y="4243"/>
              <a:ext cx="42" cy="9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8" name="Line 244"/>
            <p:cNvSpPr>
              <a:spLocks noChangeShapeType="1"/>
            </p:cNvSpPr>
            <p:nvPr/>
          </p:nvSpPr>
          <p:spPr bwMode="auto">
            <a:xfrm>
              <a:off x="5585" y="4243"/>
              <a:ext cx="37" cy="7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09" name="Line 245"/>
            <p:cNvSpPr>
              <a:spLocks noChangeShapeType="1"/>
            </p:cNvSpPr>
            <p:nvPr/>
          </p:nvSpPr>
          <p:spPr bwMode="auto">
            <a:xfrm flipV="1">
              <a:off x="5589" y="4308"/>
              <a:ext cx="76" cy="7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0" name="Line 246"/>
            <p:cNvSpPr>
              <a:spLocks noChangeShapeType="1"/>
            </p:cNvSpPr>
            <p:nvPr/>
          </p:nvSpPr>
          <p:spPr bwMode="auto">
            <a:xfrm flipV="1">
              <a:off x="5592" y="4332"/>
              <a:ext cx="85"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1" name="Line 247"/>
            <p:cNvSpPr>
              <a:spLocks noChangeShapeType="1"/>
            </p:cNvSpPr>
            <p:nvPr/>
          </p:nvSpPr>
          <p:spPr bwMode="auto">
            <a:xfrm flipV="1">
              <a:off x="5597" y="4357"/>
              <a:ext cx="94" cy="7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2" name="Line 248"/>
            <p:cNvSpPr>
              <a:spLocks noChangeShapeType="1"/>
            </p:cNvSpPr>
            <p:nvPr/>
          </p:nvSpPr>
          <p:spPr bwMode="auto">
            <a:xfrm flipV="1">
              <a:off x="5639" y="4383"/>
              <a:ext cx="68" cy="5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3" name="Line 249"/>
            <p:cNvSpPr>
              <a:spLocks noChangeShapeType="1"/>
            </p:cNvSpPr>
            <p:nvPr/>
          </p:nvSpPr>
          <p:spPr bwMode="auto">
            <a:xfrm>
              <a:off x="5611" y="4239"/>
              <a:ext cx="0" cy="4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4" name="Line 250"/>
            <p:cNvSpPr>
              <a:spLocks noChangeShapeType="1"/>
            </p:cNvSpPr>
            <p:nvPr/>
          </p:nvSpPr>
          <p:spPr bwMode="auto">
            <a:xfrm>
              <a:off x="5628" y="4239"/>
              <a:ext cx="0"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5" name="Line 251"/>
            <p:cNvSpPr>
              <a:spLocks noChangeShapeType="1"/>
            </p:cNvSpPr>
            <p:nvPr/>
          </p:nvSpPr>
          <p:spPr bwMode="auto">
            <a:xfrm>
              <a:off x="5648" y="4250"/>
              <a:ext cx="0" cy="5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6" name="Line 252"/>
            <p:cNvSpPr>
              <a:spLocks noChangeShapeType="1"/>
            </p:cNvSpPr>
            <p:nvPr/>
          </p:nvSpPr>
          <p:spPr bwMode="auto">
            <a:xfrm>
              <a:off x="5673" y="4246"/>
              <a:ext cx="0" cy="6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7" name="Line 253"/>
            <p:cNvSpPr>
              <a:spLocks noChangeShapeType="1"/>
            </p:cNvSpPr>
            <p:nvPr/>
          </p:nvSpPr>
          <p:spPr bwMode="auto">
            <a:xfrm>
              <a:off x="5712" y="4246"/>
              <a:ext cx="0" cy="99"/>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8" name="Line 254"/>
            <p:cNvSpPr>
              <a:spLocks noChangeShapeType="1"/>
            </p:cNvSpPr>
            <p:nvPr/>
          </p:nvSpPr>
          <p:spPr bwMode="auto">
            <a:xfrm>
              <a:off x="5731" y="4250"/>
              <a:ext cx="0" cy="111"/>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19" name="Line 255"/>
            <p:cNvSpPr>
              <a:spLocks noChangeShapeType="1"/>
            </p:cNvSpPr>
            <p:nvPr/>
          </p:nvSpPr>
          <p:spPr bwMode="auto">
            <a:xfrm>
              <a:off x="5748" y="4250"/>
              <a:ext cx="0" cy="11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0" name="Line 256"/>
            <p:cNvSpPr>
              <a:spLocks noChangeShapeType="1"/>
            </p:cNvSpPr>
            <p:nvPr/>
          </p:nvSpPr>
          <p:spPr bwMode="auto">
            <a:xfrm>
              <a:off x="5767" y="4250"/>
              <a:ext cx="0" cy="10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1" name="Line 257"/>
            <p:cNvSpPr>
              <a:spLocks noChangeShapeType="1"/>
            </p:cNvSpPr>
            <p:nvPr/>
          </p:nvSpPr>
          <p:spPr bwMode="auto">
            <a:xfrm>
              <a:off x="5774" y="4346"/>
              <a:ext cx="39" cy="3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2" name="Line 258"/>
            <p:cNvSpPr>
              <a:spLocks noChangeShapeType="1"/>
            </p:cNvSpPr>
            <p:nvPr/>
          </p:nvSpPr>
          <p:spPr bwMode="auto">
            <a:xfrm>
              <a:off x="5763" y="4368"/>
              <a:ext cx="45" cy="3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3" name="Line 259"/>
            <p:cNvSpPr>
              <a:spLocks noChangeShapeType="1"/>
            </p:cNvSpPr>
            <p:nvPr/>
          </p:nvSpPr>
          <p:spPr bwMode="auto">
            <a:xfrm>
              <a:off x="5738" y="4374"/>
              <a:ext cx="58" cy="4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4" name="Line 260"/>
            <p:cNvSpPr>
              <a:spLocks noChangeShapeType="1"/>
            </p:cNvSpPr>
            <p:nvPr/>
          </p:nvSpPr>
          <p:spPr bwMode="auto">
            <a:xfrm>
              <a:off x="5717" y="4383"/>
              <a:ext cx="68" cy="54"/>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1125" name="Line 261"/>
          <p:cNvSpPr>
            <a:spLocks noChangeShapeType="1"/>
          </p:cNvSpPr>
          <p:nvPr/>
        </p:nvSpPr>
        <p:spPr bwMode="auto">
          <a:xfrm flipV="1">
            <a:off x="935833" y="2582865"/>
            <a:ext cx="8470702" cy="4763"/>
          </a:xfrm>
          <a:prstGeom prst="line">
            <a:avLst/>
          </a:prstGeom>
          <a:noFill/>
          <a:ln w="47109">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26" name="Freeform 262"/>
          <p:cNvSpPr>
            <a:spLocks/>
          </p:cNvSpPr>
          <p:nvPr/>
        </p:nvSpPr>
        <p:spPr bwMode="auto">
          <a:xfrm>
            <a:off x="5438182" y="3983037"/>
            <a:ext cx="3968353" cy="1373188"/>
          </a:xfrm>
          <a:custGeom>
            <a:avLst/>
            <a:gdLst>
              <a:gd name="T0" fmla="*/ 13 w 2422"/>
              <a:gd name="T1" fmla="*/ 0 h 943"/>
              <a:gd name="T2" fmla="*/ 60 w 2422"/>
              <a:gd name="T3" fmla="*/ 142 h 943"/>
              <a:gd name="T4" fmla="*/ 22 w 2422"/>
              <a:gd name="T5" fmla="*/ 252 h 943"/>
              <a:gd name="T6" fmla="*/ 0 w 2422"/>
              <a:gd name="T7" fmla="*/ 409 h 943"/>
              <a:gd name="T8" fmla="*/ 99 w 2422"/>
              <a:gd name="T9" fmla="*/ 557 h 943"/>
              <a:gd name="T10" fmla="*/ 45 w 2422"/>
              <a:gd name="T11" fmla="*/ 812 h 943"/>
              <a:gd name="T12" fmla="*/ 63 w 2422"/>
              <a:gd name="T13" fmla="*/ 942 h 943"/>
              <a:gd name="T14" fmla="*/ 2421 w 2422"/>
              <a:gd name="T15" fmla="*/ 939 h 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2" h="943">
                <a:moveTo>
                  <a:pt x="13" y="0"/>
                </a:moveTo>
                <a:lnTo>
                  <a:pt x="60" y="142"/>
                </a:lnTo>
                <a:lnTo>
                  <a:pt x="22" y="252"/>
                </a:lnTo>
                <a:lnTo>
                  <a:pt x="0" y="409"/>
                </a:lnTo>
                <a:lnTo>
                  <a:pt x="99" y="557"/>
                </a:lnTo>
                <a:lnTo>
                  <a:pt x="45" y="812"/>
                </a:lnTo>
                <a:lnTo>
                  <a:pt x="63" y="942"/>
                </a:lnTo>
                <a:lnTo>
                  <a:pt x="2421" y="939"/>
                </a:lnTo>
              </a:path>
            </a:pathLst>
          </a:custGeom>
          <a:noFill/>
          <a:ln w="47109"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127" name="Freeform 263"/>
          <p:cNvSpPr>
            <a:spLocks/>
          </p:cNvSpPr>
          <p:nvPr/>
        </p:nvSpPr>
        <p:spPr bwMode="auto">
          <a:xfrm>
            <a:off x="925116" y="3998915"/>
            <a:ext cx="4457700" cy="1344613"/>
          </a:xfrm>
          <a:custGeom>
            <a:avLst/>
            <a:gdLst>
              <a:gd name="T0" fmla="*/ 0 w 2720"/>
              <a:gd name="T1" fmla="*/ 922 h 923"/>
              <a:gd name="T2" fmla="*/ 2637 w 2720"/>
              <a:gd name="T3" fmla="*/ 922 h 923"/>
              <a:gd name="T4" fmla="*/ 2637 w 2720"/>
              <a:gd name="T5" fmla="*/ 790 h 923"/>
              <a:gd name="T6" fmla="*/ 2719 w 2720"/>
              <a:gd name="T7" fmla="*/ 633 h 923"/>
              <a:gd name="T8" fmla="*/ 2704 w 2720"/>
              <a:gd name="T9" fmla="*/ 508 h 923"/>
              <a:gd name="T10" fmla="*/ 2617 w 2720"/>
              <a:gd name="T11" fmla="*/ 379 h 923"/>
              <a:gd name="T12" fmla="*/ 2647 w 2720"/>
              <a:gd name="T13" fmla="*/ 285 h 923"/>
              <a:gd name="T14" fmla="*/ 2607 w 2720"/>
              <a:gd name="T15" fmla="*/ 166 h 923"/>
              <a:gd name="T16" fmla="*/ 2670 w 2720"/>
              <a:gd name="T17" fmla="*/ 99 h 923"/>
              <a:gd name="T18" fmla="*/ 2653 w 2720"/>
              <a:gd name="T19"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0" h="923">
                <a:moveTo>
                  <a:pt x="0" y="922"/>
                </a:moveTo>
                <a:lnTo>
                  <a:pt x="2637" y="922"/>
                </a:lnTo>
                <a:lnTo>
                  <a:pt x="2637" y="790"/>
                </a:lnTo>
                <a:lnTo>
                  <a:pt x="2719" y="633"/>
                </a:lnTo>
                <a:lnTo>
                  <a:pt x="2704" y="508"/>
                </a:lnTo>
                <a:lnTo>
                  <a:pt x="2617" y="379"/>
                </a:lnTo>
                <a:lnTo>
                  <a:pt x="2647" y="285"/>
                </a:lnTo>
                <a:lnTo>
                  <a:pt x="2607" y="166"/>
                </a:lnTo>
                <a:lnTo>
                  <a:pt x="2670" y="99"/>
                </a:lnTo>
                <a:lnTo>
                  <a:pt x="2653" y="0"/>
                </a:lnTo>
              </a:path>
            </a:pathLst>
          </a:custGeom>
          <a:noFill/>
          <a:ln w="47109"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128" name="Freeform 264"/>
          <p:cNvSpPr>
            <a:spLocks/>
          </p:cNvSpPr>
          <p:nvPr/>
        </p:nvSpPr>
        <p:spPr bwMode="auto">
          <a:xfrm>
            <a:off x="830463" y="1677987"/>
            <a:ext cx="187523" cy="3654425"/>
          </a:xfrm>
          <a:custGeom>
            <a:avLst/>
            <a:gdLst>
              <a:gd name="T0" fmla="*/ 57 w 114"/>
              <a:gd name="T1" fmla="*/ 0 h 2508"/>
              <a:gd name="T2" fmla="*/ 56 w 114"/>
              <a:gd name="T3" fmla="*/ 304 h 2508"/>
              <a:gd name="T4" fmla="*/ 0 w 114"/>
              <a:gd name="T5" fmla="*/ 304 h 2508"/>
              <a:gd name="T6" fmla="*/ 113 w 114"/>
              <a:gd name="T7" fmla="*/ 371 h 2508"/>
              <a:gd name="T8" fmla="*/ 56 w 114"/>
              <a:gd name="T9" fmla="*/ 371 h 2508"/>
              <a:gd name="T10" fmla="*/ 56 w 114"/>
              <a:gd name="T11" fmla="*/ 905 h 2508"/>
              <a:gd name="T12" fmla="*/ 0 w 114"/>
              <a:gd name="T13" fmla="*/ 905 h 2508"/>
              <a:gd name="T14" fmla="*/ 113 w 114"/>
              <a:gd name="T15" fmla="*/ 970 h 2508"/>
              <a:gd name="T16" fmla="*/ 56 w 114"/>
              <a:gd name="T17" fmla="*/ 970 h 2508"/>
              <a:gd name="T18" fmla="*/ 56 w 114"/>
              <a:gd name="T19" fmla="*/ 1907 h 2508"/>
              <a:gd name="T20" fmla="*/ 0 w 114"/>
              <a:gd name="T21" fmla="*/ 1907 h 2508"/>
              <a:gd name="T22" fmla="*/ 113 w 114"/>
              <a:gd name="T23" fmla="*/ 1972 h 2508"/>
              <a:gd name="T24" fmla="*/ 56 w 114"/>
              <a:gd name="T25" fmla="*/ 1972 h 2508"/>
              <a:gd name="T26" fmla="*/ 56 w 114"/>
              <a:gd name="T27" fmla="*/ 2507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2508">
                <a:moveTo>
                  <a:pt x="57" y="0"/>
                </a:moveTo>
                <a:lnTo>
                  <a:pt x="56" y="304"/>
                </a:lnTo>
                <a:lnTo>
                  <a:pt x="0" y="304"/>
                </a:lnTo>
                <a:lnTo>
                  <a:pt x="113" y="371"/>
                </a:lnTo>
                <a:lnTo>
                  <a:pt x="56" y="371"/>
                </a:lnTo>
                <a:lnTo>
                  <a:pt x="56" y="905"/>
                </a:lnTo>
                <a:lnTo>
                  <a:pt x="0" y="905"/>
                </a:lnTo>
                <a:lnTo>
                  <a:pt x="113" y="970"/>
                </a:lnTo>
                <a:lnTo>
                  <a:pt x="56" y="970"/>
                </a:lnTo>
                <a:lnTo>
                  <a:pt x="56" y="1907"/>
                </a:lnTo>
                <a:lnTo>
                  <a:pt x="0" y="1907"/>
                </a:lnTo>
                <a:lnTo>
                  <a:pt x="113" y="1972"/>
                </a:lnTo>
                <a:lnTo>
                  <a:pt x="56" y="1972"/>
                </a:lnTo>
                <a:lnTo>
                  <a:pt x="56" y="2507"/>
                </a:lnTo>
              </a:path>
            </a:pathLst>
          </a:custGeom>
          <a:noFill/>
          <a:ln w="47109"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129" name="Freeform 265"/>
          <p:cNvSpPr>
            <a:spLocks/>
          </p:cNvSpPr>
          <p:nvPr/>
        </p:nvSpPr>
        <p:spPr bwMode="auto">
          <a:xfrm>
            <a:off x="9327954" y="1677987"/>
            <a:ext cx="187523" cy="3683000"/>
          </a:xfrm>
          <a:custGeom>
            <a:avLst/>
            <a:gdLst>
              <a:gd name="T0" fmla="*/ 57 w 114"/>
              <a:gd name="T1" fmla="*/ 0 h 2528"/>
              <a:gd name="T2" fmla="*/ 57 w 114"/>
              <a:gd name="T3" fmla="*/ 291 h 2528"/>
              <a:gd name="T4" fmla="*/ 0 w 114"/>
              <a:gd name="T5" fmla="*/ 291 h 2528"/>
              <a:gd name="T6" fmla="*/ 113 w 114"/>
              <a:gd name="T7" fmla="*/ 358 h 2528"/>
              <a:gd name="T8" fmla="*/ 57 w 114"/>
              <a:gd name="T9" fmla="*/ 358 h 2528"/>
              <a:gd name="T10" fmla="*/ 57 w 114"/>
              <a:gd name="T11" fmla="*/ 892 h 2528"/>
              <a:gd name="T12" fmla="*/ 0 w 114"/>
              <a:gd name="T13" fmla="*/ 892 h 2528"/>
              <a:gd name="T14" fmla="*/ 113 w 114"/>
              <a:gd name="T15" fmla="*/ 959 h 2528"/>
              <a:gd name="T16" fmla="*/ 57 w 114"/>
              <a:gd name="T17" fmla="*/ 959 h 2528"/>
              <a:gd name="T18" fmla="*/ 57 w 114"/>
              <a:gd name="T19" fmla="*/ 1895 h 2528"/>
              <a:gd name="T20" fmla="*/ 0 w 114"/>
              <a:gd name="T21" fmla="*/ 1895 h 2528"/>
              <a:gd name="T22" fmla="*/ 113 w 114"/>
              <a:gd name="T23" fmla="*/ 1962 h 2528"/>
              <a:gd name="T24" fmla="*/ 57 w 114"/>
              <a:gd name="T25" fmla="*/ 1962 h 2528"/>
              <a:gd name="T26" fmla="*/ 55 w 114"/>
              <a:gd name="T27" fmla="*/ 252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2528">
                <a:moveTo>
                  <a:pt x="57" y="0"/>
                </a:moveTo>
                <a:lnTo>
                  <a:pt x="57" y="291"/>
                </a:lnTo>
                <a:lnTo>
                  <a:pt x="0" y="291"/>
                </a:lnTo>
                <a:lnTo>
                  <a:pt x="113" y="358"/>
                </a:lnTo>
                <a:lnTo>
                  <a:pt x="57" y="358"/>
                </a:lnTo>
                <a:lnTo>
                  <a:pt x="57" y="892"/>
                </a:lnTo>
                <a:lnTo>
                  <a:pt x="0" y="892"/>
                </a:lnTo>
                <a:lnTo>
                  <a:pt x="113" y="959"/>
                </a:lnTo>
                <a:lnTo>
                  <a:pt x="57" y="959"/>
                </a:lnTo>
                <a:lnTo>
                  <a:pt x="57" y="1895"/>
                </a:lnTo>
                <a:lnTo>
                  <a:pt x="0" y="1895"/>
                </a:lnTo>
                <a:lnTo>
                  <a:pt x="113" y="1962"/>
                </a:lnTo>
                <a:lnTo>
                  <a:pt x="57" y="1962"/>
                </a:lnTo>
                <a:lnTo>
                  <a:pt x="55" y="2527"/>
                </a:lnTo>
              </a:path>
            </a:pathLst>
          </a:custGeom>
          <a:noFill/>
          <a:ln w="47109"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130" name="Line 266"/>
          <p:cNvSpPr>
            <a:spLocks noChangeShapeType="1"/>
          </p:cNvSpPr>
          <p:nvPr/>
        </p:nvSpPr>
        <p:spPr bwMode="auto">
          <a:xfrm flipH="1">
            <a:off x="3437930" y="5354637"/>
            <a:ext cx="71438"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1" name="Line 267"/>
          <p:cNvSpPr>
            <a:spLocks noChangeShapeType="1"/>
          </p:cNvSpPr>
          <p:nvPr/>
        </p:nvSpPr>
        <p:spPr bwMode="auto">
          <a:xfrm flipH="1">
            <a:off x="3450431" y="5365753"/>
            <a:ext cx="80368" cy="1047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2" name="Line 268"/>
          <p:cNvSpPr>
            <a:spLocks noChangeShapeType="1"/>
          </p:cNvSpPr>
          <p:nvPr/>
        </p:nvSpPr>
        <p:spPr bwMode="auto">
          <a:xfrm flipV="1">
            <a:off x="3466507" y="5397500"/>
            <a:ext cx="80367" cy="1063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3" name="Line 269"/>
          <p:cNvSpPr>
            <a:spLocks noChangeShapeType="1"/>
          </p:cNvSpPr>
          <p:nvPr/>
        </p:nvSpPr>
        <p:spPr bwMode="auto">
          <a:xfrm>
            <a:off x="3555804" y="5359400"/>
            <a:ext cx="75009"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4" name="Line 270"/>
          <p:cNvSpPr>
            <a:spLocks noChangeShapeType="1"/>
          </p:cNvSpPr>
          <p:nvPr/>
        </p:nvSpPr>
        <p:spPr bwMode="auto">
          <a:xfrm>
            <a:off x="3593306" y="5359403"/>
            <a:ext cx="64294" cy="904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5" name="Line 271"/>
          <p:cNvSpPr>
            <a:spLocks noChangeShapeType="1"/>
          </p:cNvSpPr>
          <p:nvPr/>
        </p:nvSpPr>
        <p:spPr bwMode="auto">
          <a:xfrm>
            <a:off x="3639741" y="5354637"/>
            <a:ext cx="50006" cy="635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6" name="Line 272"/>
          <p:cNvSpPr>
            <a:spLocks noChangeShapeType="1"/>
          </p:cNvSpPr>
          <p:nvPr/>
        </p:nvSpPr>
        <p:spPr bwMode="auto">
          <a:xfrm>
            <a:off x="3677247" y="5351462"/>
            <a:ext cx="35719" cy="4603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7" name="Line 273"/>
          <p:cNvSpPr>
            <a:spLocks noChangeShapeType="1"/>
          </p:cNvSpPr>
          <p:nvPr/>
        </p:nvSpPr>
        <p:spPr bwMode="auto">
          <a:xfrm>
            <a:off x="3496866" y="5503862"/>
            <a:ext cx="0" cy="10953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8" name="Line 274"/>
          <p:cNvSpPr>
            <a:spLocks noChangeShapeType="1"/>
          </p:cNvSpPr>
          <p:nvPr/>
        </p:nvSpPr>
        <p:spPr bwMode="auto">
          <a:xfrm>
            <a:off x="3529013" y="5486400"/>
            <a:ext cx="0" cy="1317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39" name="Line 275"/>
          <p:cNvSpPr>
            <a:spLocks noChangeShapeType="1"/>
          </p:cNvSpPr>
          <p:nvPr/>
        </p:nvSpPr>
        <p:spPr bwMode="auto">
          <a:xfrm>
            <a:off x="3562946" y="5476878"/>
            <a:ext cx="0" cy="1412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0" name="Line 276"/>
          <p:cNvSpPr>
            <a:spLocks noChangeShapeType="1"/>
          </p:cNvSpPr>
          <p:nvPr/>
        </p:nvSpPr>
        <p:spPr bwMode="auto">
          <a:xfrm>
            <a:off x="3604022" y="5470528"/>
            <a:ext cx="0" cy="1476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1" name="Line 277"/>
          <p:cNvSpPr>
            <a:spLocks noChangeShapeType="1"/>
          </p:cNvSpPr>
          <p:nvPr/>
        </p:nvSpPr>
        <p:spPr bwMode="auto">
          <a:xfrm>
            <a:off x="3627240" y="5503862"/>
            <a:ext cx="101798"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2" name="Line 278"/>
          <p:cNvSpPr>
            <a:spLocks noChangeShapeType="1"/>
          </p:cNvSpPr>
          <p:nvPr/>
        </p:nvSpPr>
        <p:spPr bwMode="auto">
          <a:xfrm flipH="1">
            <a:off x="3677246" y="5454650"/>
            <a:ext cx="60722"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3" name="Line 279"/>
          <p:cNvSpPr>
            <a:spLocks noChangeShapeType="1"/>
          </p:cNvSpPr>
          <p:nvPr/>
        </p:nvSpPr>
        <p:spPr bwMode="auto">
          <a:xfrm>
            <a:off x="3627240" y="5559425"/>
            <a:ext cx="101798"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4" name="Line 280"/>
          <p:cNvSpPr>
            <a:spLocks noChangeShapeType="1"/>
          </p:cNvSpPr>
          <p:nvPr/>
        </p:nvSpPr>
        <p:spPr bwMode="auto">
          <a:xfrm>
            <a:off x="3630812" y="5618162"/>
            <a:ext cx="10715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5" name="Line 281"/>
          <p:cNvSpPr>
            <a:spLocks noChangeShapeType="1"/>
          </p:cNvSpPr>
          <p:nvPr/>
        </p:nvSpPr>
        <p:spPr bwMode="auto">
          <a:xfrm flipH="1">
            <a:off x="3496867" y="5645153"/>
            <a:ext cx="94655" cy="984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6" name="Line 282"/>
          <p:cNvSpPr>
            <a:spLocks noChangeShapeType="1"/>
          </p:cNvSpPr>
          <p:nvPr/>
        </p:nvSpPr>
        <p:spPr bwMode="auto">
          <a:xfrm flipH="1">
            <a:off x="3484365" y="5634037"/>
            <a:ext cx="57150" cy="762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7" name="Line 283"/>
          <p:cNvSpPr>
            <a:spLocks noChangeShapeType="1"/>
          </p:cNvSpPr>
          <p:nvPr/>
        </p:nvSpPr>
        <p:spPr bwMode="auto">
          <a:xfrm flipH="1">
            <a:off x="3529012" y="5661028"/>
            <a:ext cx="100013" cy="1031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8" name="Line 284"/>
          <p:cNvSpPr>
            <a:spLocks noChangeShapeType="1"/>
          </p:cNvSpPr>
          <p:nvPr/>
        </p:nvSpPr>
        <p:spPr bwMode="auto">
          <a:xfrm flipH="1">
            <a:off x="3562946" y="5661025"/>
            <a:ext cx="114300" cy="1143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49" name="Line 285"/>
          <p:cNvSpPr>
            <a:spLocks noChangeShapeType="1"/>
          </p:cNvSpPr>
          <p:nvPr/>
        </p:nvSpPr>
        <p:spPr bwMode="auto">
          <a:xfrm>
            <a:off x="3748683" y="5359400"/>
            <a:ext cx="0" cy="1444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0" name="Line 286"/>
          <p:cNvSpPr>
            <a:spLocks noChangeShapeType="1"/>
          </p:cNvSpPr>
          <p:nvPr/>
        </p:nvSpPr>
        <p:spPr bwMode="auto">
          <a:xfrm>
            <a:off x="3775472" y="5365750"/>
            <a:ext cx="0" cy="1651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1" name="Line 287"/>
          <p:cNvSpPr>
            <a:spLocks noChangeShapeType="1"/>
          </p:cNvSpPr>
          <p:nvPr/>
        </p:nvSpPr>
        <p:spPr bwMode="auto">
          <a:xfrm>
            <a:off x="3805833" y="5365753"/>
            <a:ext cx="0" cy="1682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2" name="Line 288"/>
          <p:cNvSpPr>
            <a:spLocks noChangeShapeType="1"/>
          </p:cNvSpPr>
          <p:nvPr/>
        </p:nvSpPr>
        <p:spPr bwMode="auto">
          <a:xfrm>
            <a:off x="3834408" y="5365753"/>
            <a:ext cx="0" cy="1555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3" name="Line 289"/>
          <p:cNvSpPr>
            <a:spLocks noChangeShapeType="1"/>
          </p:cNvSpPr>
          <p:nvPr/>
        </p:nvSpPr>
        <p:spPr bwMode="auto">
          <a:xfrm flipH="1">
            <a:off x="3839766" y="5365750"/>
            <a:ext cx="66080" cy="571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4" name="Line 290"/>
          <p:cNvSpPr>
            <a:spLocks noChangeShapeType="1"/>
          </p:cNvSpPr>
          <p:nvPr/>
        </p:nvSpPr>
        <p:spPr bwMode="auto">
          <a:xfrm flipH="1">
            <a:off x="3854053" y="5375275"/>
            <a:ext cx="108943"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5" name="Line 291"/>
          <p:cNvSpPr>
            <a:spLocks noChangeShapeType="1"/>
          </p:cNvSpPr>
          <p:nvPr/>
        </p:nvSpPr>
        <p:spPr bwMode="auto">
          <a:xfrm flipH="1">
            <a:off x="3868342" y="5387978"/>
            <a:ext cx="139303" cy="1174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6" name="Line 292"/>
          <p:cNvSpPr>
            <a:spLocks noChangeShapeType="1"/>
          </p:cNvSpPr>
          <p:nvPr/>
        </p:nvSpPr>
        <p:spPr bwMode="auto">
          <a:xfrm flipH="1">
            <a:off x="3891560" y="5407025"/>
            <a:ext cx="151804" cy="1317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7" name="Line 293"/>
          <p:cNvSpPr>
            <a:spLocks noChangeShapeType="1"/>
          </p:cNvSpPr>
          <p:nvPr/>
        </p:nvSpPr>
        <p:spPr bwMode="auto">
          <a:xfrm>
            <a:off x="3759401" y="5530853"/>
            <a:ext cx="94654" cy="984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8" name="Line 294"/>
          <p:cNvSpPr>
            <a:spLocks noChangeShapeType="1"/>
          </p:cNvSpPr>
          <p:nvPr/>
        </p:nvSpPr>
        <p:spPr bwMode="auto">
          <a:xfrm>
            <a:off x="3748685" y="5591175"/>
            <a:ext cx="80367" cy="698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59" name="Line 295"/>
          <p:cNvSpPr>
            <a:spLocks noChangeShapeType="1"/>
          </p:cNvSpPr>
          <p:nvPr/>
        </p:nvSpPr>
        <p:spPr bwMode="auto">
          <a:xfrm>
            <a:off x="3839767" y="5549900"/>
            <a:ext cx="51793" cy="682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0" name="Line 296"/>
          <p:cNvSpPr>
            <a:spLocks noChangeShapeType="1"/>
          </p:cNvSpPr>
          <p:nvPr/>
        </p:nvSpPr>
        <p:spPr bwMode="auto">
          <a:xfrm>
            <a:off x="3912991" y="5559425"/>
            <a:ext cx="13037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1" name="Line 297"/>
          <p:cNvSpPr>
            <a:spLocks noChangeShapeType="1"/>
          </p:cNvSpPr>
          <p:nvPr/>
        </p:nvSpPr>
        <p:spPr bwMode="auto">
          <a:xfrm>
            <a:off x="3950495" y="5518150"/>
            <a:ext cx="89297"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2" name="Line 298"/>
          <p:cNvSpPr>
            <a:spLocks noChangeShapeType="1"/>
          </p:cNvSpPr>
          <p:nvPr/>
        </p:nvSpPr>
        <p:spPr bwMode="auto">
          <a:xfrm>
            <a:off x="3986214" y="5476875"/>
            <a:ext cx="48221"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3" name="Line 299"/>
          <p:cNvSpPr>
            <a:spLocks noChangeShapeType="1"/>
          </p:cNvSpPr>
          <p:nvPr/>
        </p:nvSpPr>
        <p:spPr bwMode="auto">
          <a:xfrm>
            <a:off x="3907633" y="5597525"/>
            <a:ext cx="13930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4" name="Line 300"/>
          <p:cNvSpPr>
            <a:spLocks noChangeShapeType="1"/>
          </p:cNvSpPr>
          <p:nvPr/>
        </p:nvSpPr>
        <p:spPr bwMode="auto">
          <a:xfrm>
            <a:off x="4057650" y="5387975"/>
            <a:ext cx="0" cy="2032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5" name="Line 301"/>
          <p:cNvSpPr>
            <a:spLocks noChangeShapeType="1"/>
          </p:cNvSpPr>
          <p:nvPr/>
        </p:nvSpPr>
        <p:spPr bwMode="auto">
          <a:xfrm>
            <a:off x="4088013" y="5381625"/>
            <a:ext cx="3572"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6" name="Line 302"/>
          <p:cNvSpPr>
            <a:spLocks noChangeShapeType="1"/>
          </p:cNvSpPr>
          <p:nvPr/>
        </p:nvSpPr>
        <p:spPr bwMode="auto">
          <a:xfrm>
            <a:off x="4129088" y="5381625"/>
            <a:ext cx="0"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7" name="Line 303"/>
          <p:cNvSpPr>
            <a:spLocks noChangeShapeType="1"/>
          </p:cNvSpPr>
          <p:nvPr/>
        </p:nvSpPr>
        <p:spPr bwMode="auto">
          <a:xfrm>
            <a:off x="4166593" y="5381628"/>
            <a:ext cx="0" cy="2047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8" name="Line 304"/>
          <p:cNvSpPr>
            <a:spLocks noChangeShapeType="1"/>
          </p:cNvSpPr>
          <p:nvPr/>
        </p:nvSpPr>
        <p:spPr bwMode="auto">
          <a:xfrm flipV="1">
            <a:off x="4188026" y="5359403"/>
            <a:ext cx="58935" cy="476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69" name="Line 305"/>
          <p:cNvSpPr>
            <a:spLocks noChangeShapeType="1"/>
          </p:cNvSpPr>
          <p:nvPr/>
        </p:nvSpPr>
        <p:spPr bwMode="auto">
          <a:xfrm flipV="1">
            <a:off x="4189811" y="5375278"/>
            <a:ext cx="94655" cy="857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0" name="Line 306"/>
          <p:cNvSpPr>
            <a:spLocks noChangeShapeType="1"/>
          </p:cNvSpPr>
          <p:nvPr/>
        </p:nvSpPr>
        <p:spPr bwMode="auto">
          <a:xfrm flipV="1">
            <a:off x="4188026" y="5407028"/>
            <a:ext cx="123229" cy="1111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1" name="Line 307"/>
          <p:cNvSpPr>
            <a:spLocks noChangeShapeType="1"/>
          </p:cNvSpPr>
          <p:nvPr/>
        </p:nvSpPr>
        <p:spPr bwMode="auto">
          <a:xfrm flipV="1">
            <a:off x="4198741" y="5454650"/>
            <a:ext cx="126801" cy="1127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2" name="Line 308"/>
          <p:cNvSpPr>
            <a:spLocks noChangeShapeType="1"/>
          </p:cNvSpPr>
          <p:nvPr/>
        </p:nvSpPr>
        <p:spPr bwMode="auto">
          <a:xfrm>
            <a:off x="4243389" y="5559425"/>
            <a:ext cx="37505" cy="1127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3" name="Line 309"/>
          <p:cNvSpPr>
            <a:spLocks noChangeShapeType="1"/>
          </p:cNvSpPr>
          <p:nvPr/>
        </p:nvSpPr>
        <p:spPr bwMode="auto">
          <a:xfrm>
            <a:off x="4280894" y="5534028"/>
            <a:ext cx="42863" cy="1158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4" name="Line 310"/>
          <p:cNvSpPr>
            <a:spLocks noChangeShapeType="1"/>
          </p:cNvSpPr>
          <p:nvPr/>
        </p:nvSpPr>
        <p:spPr bwMode="auto">
          <a:xfrm>
            <a:off x="4305897" y="5503865"/>
            <a:ext cx="42863" cy="1301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5" name="Line 311"/>
          <p:cNvSpPr>
            <a:spLocks noChangeShapeType="1"/>
          </p:cNvSpPr>
          <p:nvPr/>
        </p:nvSpPr>
        <p:spPr bwMode="auto">
          <a:xfrm>
            <a:off x="4339830" y="5476878"/>
            <a:ext cx="48221" cy="1365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6" name="Line 312"/>
          <p:cNvSpPr>
            <a:spLocks noChangeShapeType="1"/>
          </p:cNvSpPr>
          <p:nvPr/>
        </p:nvSpPr>
        <p:spPr bwMode="auto">
          <a:xfrm>
            <a:off x="4348758" y="5351462"/>
            <a:ext cx="0" cy="1158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7" name="Line 313"/>
          <p:cNvSpPr>
            <a:spLocks noChangeShapeType="1"/>
          </p:cNvSpPr>
          <p:nvPr/>
        </p:nvSpPr>
        <p:spPr bwMode="auto">
          <a:xfrm>
            <a:off x="4386263" y="5354640"/>
            <a:ext cx="0" cy="15081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8" name="Line 314"/>
          <p:cNvSpPr>
            <a:spLocks noChangeShapeType="1"/>
          </p:cNvSpPr>
          <p:nvPr/>
        </p:nvSpPr>
        <p:spPr bwMode="auto">
          <a:xfrm>
            <a:off x="4414838" y="5354637"/>
            <a:ext cx="0" cy="16033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79" name="Line 315"/>
          <p:cNvSpPr>
            <a:spLocks noChangeShapeType="1"/>
          </p:cNvSpPr>
          <p:nvPr/>
        </p:nvSpPr>
        <p:spPr bwMode="auto">
          <a:xfrm>
            <a:off x="4445199" y="5351465"/>
            <a:ext cx="0" cy="16351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0" name="Line 316"/>
          <p:cNvSpPr>
            <a:spLocks noChangeShapeType="1"/>
          </p:cNvSpPr>
          <p:nvPr/>
        </p:nvSpPr>
        <p:spPr bwMode="auto">
          <a:xfrm>
            <a:off x="4402338" y="5549900"/>
            <a:ext cx="126801"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1" name="Line 317"/>
          <p:cNvSpPr>
            <a:spLocks noChangeShapeType="1"/>
          </p:cNvSpPr>
          <p:nvPr/>
        </p:nvSpPr>
        <p:spPr bwMode="auto">
          <a:xfrm>
            <a:off x="4402338" y="5602287"/>
            <a:ext cx="135731"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2" name="Line 318"/>
          <p:cNvSpPr>
            <a:spLocks noChangeShapeType="1"/>
          </p:cNvSpPr>
          <p:nvPr/>
        </p:nvSpPr>
        <p:spPr bwMode="auto">
          <a:xfrm flipV="1">
            <a:off x="4402338" y="5645150"/>
            <a:ext cx="126801" cy="47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3" name="Line 319"/>
          <p:cNvSpPr>
            <a:spLocks noChangeShapeType="1"/>
          </p:cNvSpPr>
          <p:nvPr/>
        </p:nvSpPr>
        <p:spPr bwMode="auto">
          <a:xfrm>
            <a:off x="4402338" y="5700712"/>
            <a:ext cx="132159"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4" name="Line 320"/>
          <p:cNvSpPr>
            <a:spLocks noChangeShapeType="1"/>
          </p:cNvSpPr>
          <p:nvPr/>
        </p:nvSpPr>
        <p:spPr bwMode="auto">
          <a:xfrm>
            <a:off x="4468417" y="5375278"/>
            <a:ext cx="82153" cy="1428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5" name="Line 321"/>
          <p:cNvSpPr>
            <a:spLocks noChangeShapeType="1"/>
          </p:cNvSpPr>
          <p:nvPr/>
        </p:nvSpPr>
        <p:spPr bwMode="auto">
          <a:xfrm>
            <a:off x="4452344" y="5422900"/>
            <a:ext cx="62507"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6" name="Line 322"/>
          <p:cNvSpPr>
            <a:spLocks noChangeShapeType="1"/>
          </p:cNvSpPr>
          <p:nvPr/>
        </p:nvSpPr>
        <p:spPr bwMode="auto">
          <a:xfrm>
            <a:off x="4514852" y="5354637"/>
            <a:ext cx="69652" cy="13493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7" name="Line 323"/>
          <p:cNvSpPr>
            <a:spLocks noChangeShapeType="1"/>
          </p:cNvSpPr>
          <p:nvPr/>
        </p:nvSpPr>
        <p:spPr bwMode="auto">
          <a:xfrm>
            <a:off x="4561285" y="5354637"/>
            <a:ext cx="62508" cy="1158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8" name="Line 324"/>
          <p:cNvSpPr>
            <a:spLocks noChangeShapeType="1"/>
          </p:cNvSpPr>
          <p:nvPr/>
        </p:nvSpPr>
        <p:spPr bwMode="auto">
          <a:xfrm flipV="1">
            <a:off x="4564856" y="5449887"/>
            <a:ext cx="128588" cy="1031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89" name="Line 325"/>
          <p:cNvSpPr>
            <a:spLocks noChangeShapeType="1"/>
          </p:cNvSpPr>
          <p:nvPr/>
        </p:nvSpPr>
        <p:spPr bwMode="auto">
          <a:xfrm flipV="1">
            <a:off x="4572002" y="5486403"/>
            <a:ext cx="139303" cy="1047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0" name="Line 326"/>
          <p:cNvSpPr>
            <a:spLocks noChangeShapeType="1"/>
          </p:cNvSpPr>
          <p:nvPr/>
        </p:nvSpPr>
        <p:spPr bwMode="auto">
          <a:xfrm flipV="1">
            <a:off x="4582718" y="5521325"/>
            <a:ext cx="148233"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1" name="Line 327"/>
          <p:cNvSpPr>
            <a:spLocks noChangeShapeType="1"/>
          </p:cNvSpPr>
          <p:nvPr/>
        </p:nvSpPr>
        <p:spPr bwMode="auto">
          <a:xfrm flipV="1">
            <a:off x="4648796" y="5559428"/>
            <a:ext cx="112514" cy="793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2" name="Line 328"/>
          <p:cNvSpPr>
            <a:spLocks noChangeShapeType="1"/>
          </p:cNvSpPr>
          <p:nvPr/>
        </p:nvSpPr>
        <p:spPr bwMode="auto">
          <a:xfrm>
            <a:off x="4602362" y="5351465"/>
            <a:ext cx="0" cy="555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3" name="Line 329"/>
          <p:cNvSpPr>
            <a:spLocks noChangeShapeType="1"/>
          </p:cNvSpPr>
          <p:nvPr/>
        </p:nvSpPr>
        <p:spPr bwMode="auto">
          <a:xfrm>
            <a:off x="4630937" y="5351465"/>
            <a:ext cx="0" cy="920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4" name="Line 330"/>
          <p:cNvSpPr>
            <a:spLocks noChangeShapeType="1"/>
          </p:cNvSpPr>
          <p:nvPr/>
        </p:nvSpPr>
        <p:spPr bwMode="auto">
          <a:xfrm>
            <a:off x="4664869" y="5365753"/>
            <a:ext cx="0" cy="841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5" name="Line 331"/>
          <p:cNvSpPr>
            <a:spLocks noChangeShapeType="1"/>
          </p:cNvSpPr>
          <p:nvPr/>
        </p:nvSpPr>
        <p:spPr bwMode="auto">
          <a:xfrm>
            <a:off x="4704159" y="5359400"/>
            <a:ext cx="0"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6" name="Line 332"/>
          <p:cNvSpPr>
            <a:spLocks noChangeShapeType="1"/>
          </p:cNvSpPr>
          <p:nvPr/>
        </p:nvSpPr>
        <p:spPr bwMode="auto">
          <a:xfrm>
            <a:off x="4766668" y="5359400"/>
            <a:ext cx="0" cy="1444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7" name="Line 333"/>
          <p:cNvSpPr>
            <a:spLocks noChangeShapeType="1"/>
          </p:cNvSpPr>
          <p:nvPr/>
        </p:nvSpPr>
        <p:spPr bwMode="auto">
          <a:xfrm>
            <a:off x="4800600" y="5365750"/>
            <a:ext cx="0" cy="1651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8" name="Line 334"/>
          <p:cNvSpPr>
            <a:spLocks noChangeShapeType="1"/>
          </p:cNvSpPr>
          <p:nvPr/>
        </p:nvSpPr>
        <p:spPr bwMode="auto">
          <a:xfrm>
            <a:off x="4827390" y="5365753"/>
            <a:ext cx="0" cy="1682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199" name="Line 335"/>
          <p:cNvSpPr>
            <a:spLocks noChangeShapeType="1"/>
          </p:cNvSpPr>
          <p:nvPr/>
        </p:nvSpPr>
        <p:spPr bwMode="auto">
          <a:xfrm>
            <a:off x="4857750" y="5365753"/>
            <a:ext cx="0" cy="1555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0" name="Line 336"/>
          <p:cNvSpPr>
            <a:spLocks noChangeShapeType="1"/>
          </p:cNvSpPr>
          <p:nvPr/>
        </p:nvSpPr>
        <p:spPr bwMode="auto">
          <a:xfrm flipH="1">
            <a:off x="4863108" y="5365750"/>
            <a:ext cx="64294" cy="571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1" name="Line 337"/>
          <p:cNvSpPr>
            <a:spLocks noChangeShapeType="1"/>
          </p:cNvSpPr>
          <p:nvPr/>
        </p:nvSpPr>
        <p:spPr bwMode="auto">
          <a:xfrm flipH="1">
            <a:off x="4879183" y="5375275"/>
            <a:ext cx="105371"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2" name="Line 338"/>
          <p:cNvSpPr>
            <a:spLocks noChangeShapeType="1"/>
          </p:cNvSpPr>
          <p:nvPr/>
        </p:nvSpPr>
        <p:spPr bwMode="auto">
          <a:xfrm flipH="1">
            <a:off x="4891683" y="5387978"/>
            <a:ext cx="141089" cy="1174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3" name="Line 339"/>
          <p:cNvSpPr>
            <a:spLocks noChangeShapeType="1"/>
          </p:cNvSpPr>
          <p:nvPr/>
        </p:nvSpPr>
        <p:spPr bwMode="auto">
          <a:xfrm flipH="1">
            <a:off x="4914901" y="5407025"/>
            <a:ext cx="150019" cy="1317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4" name="Line 340"/>
          <p:cNvSpPr>
            <a:spLocks noChangeShapeType="1"/>
          </p:cNvSpPr>
          <p:nvPr/>
        </p:nvSpPr>
        <p:spPr bwMode="auto">
          <a:xfrm>
            <a:off x="4934548" y="5559425"/>
            <a:ext cx="13037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5" name="Line 341"/>
          <p:cNvSpPr>
            <a:spLocks noChangeShapeType="1"/>
          </p:cNvSpPr>
          <p:nvPr/>
        </p:nvSpPr>
        <p:spPr bwMode="auto">
          <a:xfrm>
            <a:off x="4973838" y="5518150"/>
            <a:ext cx="89297"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6" name="Line 342"/>
          <p:cNvSpPr>
            <a:spLocks noChangeShapeType="1"/>
          </p:cNvSpPr>
          <p:nvPr/>
        </p:nvSpPr>
        <p:spPr bwMode="auto">
          <a:xfrm>
            <a:off x="5007769" y="5476875"/>
            <a:ext cx="50006"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7" name="Line 343"/>
          <p:cNvSpPr>
            <a:spLocks noChangeShapeType="1"/>
          </p:cNvSpPr>
          <p:nvPr/>
        </p:nvSpPr>
        <p:spPr bwMode="auto">
          <a:xfrm>
            <a:off x="4929189" y="5597525"/>
            <a:ext cx="13930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8" name="Line 344"/>
          <p:cNvSpPr>
            <a:spLocks noChangeShapeType="1"/>
          </p:cNvSpPr>
          <p:nvPr/>
        </p:nvSpPr>
        <p:spPr bwMode="auto">
          <a:xfrm>
            <a:off x="5080993" y="5387975"/>
            <a:ext cx="0" cy="2032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09" name="Line 345"/>
          <p:cNvSpPr>
            <a:spLocks noChangeShapeType="1"/>
          </p:cNvSpPr>
          <p:nvPr/>
        </p:nvSpPr>
        <p:spPr bwMode="auto">
          <a:xfrm>
            <a:off x="5109569" y="5381625"/>
            <a:ext cx="5357"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0" name="Line 346"/>
          <p:cNvSpPr>
            <a:spLocks noChangeShapeType="1"/>
          </p:cNvSpPr>
          <p:nvPr/>
        </p:nvSpPr>
        <p:spPr bwMode="auto">
          <a:xfrm>
            <a:off x="5152430" y="5381625"/>
            <a:ext cx="0"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1" name="Line 347"/>
          <p:cNvSpPr>
            <a:spLocks noChangeShapeType="1"/>
          </p:cNvSpPr>
          <p:nvPr/>
        </p:nvSpPr>
        <p:spPr bwMode="auto">
          <a:xfrm>
            <a:off x="5186363" y="5381628"/>
            <a:ext cx="0" cy="2047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2" name="Line 348"/>
          <p:cNvSpPr>
            <a:spLocks noChangeShapeType="1"/>
          </p:cNvSpPr>
          <p:nvPr/>
        </p:nvSpPr>
        <p:spPr bwMode="auto">
          <a:xfrm flipV="1">
            <a:off x="6068615" y="5367340"/>
            <a:ext cx="58937" cy="4921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3" name="Line 349"/>
          <p:cNvSpPr>
            <a:spLocks noChangeShapeType="1"/>
          </p:cNvSpPr>
          <p:nvPr/>
        </p:nvSpPr>
        <p:spPr bwMode="auto">
          <a:xfrm flipV="1">
            <a:off x="6073975" y="5383215"/>
            <a:ext cx="92869" cy="857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4" name="Line 350"/>
          <p:cNvSpPr>
            <a:spLocks noChangeShapeType="1"/>
          </p:cNvSpPr>
          <p:nvPr/>
        </p:nvSpPr>
        <p:spPr bwMode="auto">
          <a:xfrm flipV="1">
            <a:off x="6068616" y="5416553"/>
            <a:ext cx="123230" cy="1095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5" name="Line 351"/>
          <p:cNvSpPr>
            <a:spLocks noChangeShapeType="1"/>
          </p:cNvSpPr>
          <p:nvPr/>
        </p:nvSpPr>
        <p:spPr bwMode="auto">
          <a:xfrm flipV="1">
            <a:off x="6079331" y="5462587"/>
            <a:ext cx="130374" cy="1158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6" name="Line 352"/>
          <p:cNvSpPr>
            <a:spLocks noChangeShapeType="1"/>
          </p:cNvSpPr>
          <p:nvPr/>
        </p:nvSpPr>
        <p:spPr bwMode="auto">
          <a:xfrm>
            <a:off x="6122195" y="5567365"/>
            <a:ext cx="39291" cy="1111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7" name="Line 353"/>
          <p:cNvSpPr>
            <a:spLocks noChangeShapeType="1"/>
          </p:cNvSpPr>
          <p:nvPr/>
        </p:nvSpPr>
        <p:spPr bwMode="auto">
          <a:xfrm>
            <a:off x="6161484" y="5541962"/>
            <a:ext cx="42863" cy="1158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8" name="Line 354"/>
          <p:cNvSpPr>
            <a:spLocks noChangeShapeType="1"/>
          </p:cNvSpPr>
          <p:nvPr/>
        </p:nvSpPr>
        <p:spPr bwMode="auto">
          <a:xfrm>
            <a:off x="6190061" y="5511803"/>
            <a:ext cx="41077" cy="1301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19" name="Line 355"/>
          <p:cNvSpPr>
            <a:spLocks noChangeShapeType="1"/>
          </p:cNvSpPr>
          <p:nvPr/>
        </p:nvSpPr>
        <p:spPr bwMode="auto">
          <a:xfrm>
            <a:off x="6218634" y="5486403"/>
            <a:ext cx="51793" cy="1349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0" name="Line 356"/>
          <p:cNvSpPr>
            <a:spLocks noChangeShapeType="1"/>
          </p:cNvSpPr>
          <p:nvPr/>
        </p:nvSpPr>
        <p:spPr bwMode="auto">
          <a:xfrm>
            <a:off x="6231136" y="5359403"/>
            <a:ext cx="0" cy="1158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1" name="Line 357"/>
          <p:cNvSpPr>
            <a:spLocks noChangeShapeType="1"/>
          </p:cNvSpPr>
          <p:nvPr/>
        </p:nvSpPr>
        <p:spPr bwMode="auto">
          <a:xfrm>
            <a:off x="6266855" y="5362575"/>
            <a:ext cx="0" cy="1524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2" name="Line 358"/>
          <p:cNvSpPr>
            <a:spLocks noChangeShapeType="1"/>
          </p:cNvSpPr>
          <p:nvPr/>
        </p:nvSpPr>
        <p:spPr bwMode="auto">
          <a:xfrm>
            <a:off x="6315075" y="5362575"/>
            <a:ext cx="0" cy="1571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3" name="Line 359"/>
          <p:cNvSpPr>
            <a:spLocks noChangeShapeType="1"/>
          </p:cNvSpPr>
          <p:nvPr/>
        </p:nvSpPr>
        <p:spPr bwMode="auto">
          <a:xfrm>
            <a:off x="6350794" y="5359403"/>
            <a:ext cx="0" cy="1603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4" name="Line 360"/>
          <p:cNvSpPr>
            <a:spLocks noChangeShapeType="1"/>
          </p:cNvSpPr>
          <p:nvPr/>
        </p:nvSpPr>
        <p:spPr bwMode="auto">
          <a:xfrm>
            <a:off x="6391871" y="5359403"/>
            <a:ext cx="0" cy="1603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5" name="Line 361"/>
          <p:cNvSpPr>
            <a:spLocks noChangeShapeType="1"/>
          </p:cNvSpPr>
          <p:nvPr/>
        </p:nvSpPr>
        <p:spPr bwMode="auto">
          <a:xfrm>
            <a:off x="6415089" y="5383215"/>
            <a:ext cx="82153" cy="1428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6" name="Line 362"/>
          <p:cNvSpPr>
            <a:spLocks noChangeShapeType="1"/>
          </p:cNvSpPr>
          <p:nvPr/>
        </p:nvSpPr>
        <p:spPr bwMode="auto">
          <a:xfrm>
            <a:off x="6399016" y="5430837"/>
            <a:ext cx="62507"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7" name="Line 363"/>
          <p:cNvSpPr>
            <a:spLocks noChangeShapeType="1"/>
          </p:cNvSpPr>
          <p:nvPr/>
        </p:nvSpPr>
        <p:spPr bwMode="auto">
          <a:xfrm>
            <a:off x="6461524" y="5362578"/>
            <a:ext cx="69652" cy="1349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8" name="Line 364"/>
          <p:cNvSpPr>
            <a:spLocks noChangeShapeType="1"/>
          </p:cNvSpPr>
          <p:nvPr/>
        </p:nvSpPr>
        <p:spPr bwMode="auto">
          <a:xfrm>
            <a:off x="6507958" y="5362578"/>
            <a:ext cx="60722" cy="1174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29" name="Line 365"/>
          <p:cNvSpPr>
            <a:spLocks noChangeShapeType="1"/>
          </p:cNvSpPr>
          <p:nvPr/>
        </p:nvSpPr>
        <p:spPr bwMode="auto">
          <a:xfrm flipV="1">
            <a:off x="6513316" y="5459412"/>
            <a:ext cx="125016" cy="1031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0" name="Line 366"/>
          <p:cNvSpPr>
            <a:spLocks noChangeShapeType="1"/>
          </p:cNvSpPr>
          <p:nvPr/>
        </p:nvSpPr>
        <p:spPr bwMode="auto">
          <a:xfrm flipV="1">
            <a:off x="6516888" y="5494340"/>
            <a:ext cx="139303" cy="1063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1" name="Line 367"/>
          <p:cNvSpPr>
            <a:spLocks noChangeShapeType="1"/>
          </p:cNvSpPr>
          <p:nvPr/>
        </p:nvSpPr>
        <p:spPr bwMode="auto">
          <a:xfrm flipV="1">
            <a:off x="6525817" y="5530850"/>
            <a:ext cx="153591" cy="1079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2" name="Line 368"/>
          <p:cNvSpPr>
            <a:spLocks noChangeShapeType="1"/>
          </p:cNvSpPr>
          <p:nvPr/>
        </p:nvSpPr>
        <p:spPr bwMode="auto">
          <a:xfrm flipV="1">
            <a:off x="6595468" y="5567365"/>
            <a:ext cx="108942" cy="809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3" name="Line 369"/>
          <p:cNvSpPr>
            <a:spLocks noChangeShapeType="1"/>
          </p:cNvSpPr>
          <p:nvPr/>
        </p:nvSpPr>
        <p:spPr bwMode="auto">
          <a:xfrm>
            <a:off x="6547247" y="5359400"/>
            <a:ext cx="0" cy="571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4" name="Line 370"/>
          <p:cNvSpPr>
            <a:spLocks noChangeShapeType="1"/>
          </p:cNvSpPr>
          <p:nvPr/>
        </p:nvSpPr>
        <p:spPr bwMode="auto">
          <a:xfrm>
            <a:off x="6577608" y="5359400"/>
            <a:ext cx="0" cy="936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5" name="Line 371"/>
          <p:cNvSpPr>
            <a:spLocks noChangeShapeType="1"/>
          </p:cNvSpPr>
          <p:nvPr/>
        </p:nvSpPr>
        <p:spPr bwMode="auto">
          <a:xfrm>
            <a:off x="6607969" y="5373690"/>
            <a:ext cx="0" cy="857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6" name="Line 372"/>
          <p:cNvSpPr>
            <a:spLocks noChangeShapeType="1"/>
          </p:cNvSpPr>
          <p:nvPr/>
        </p:nvSpPr>
        <p:spPr bwMode="auto">
          <a:xfrm>
            <a:off x="6649046" y="5367337"/>
            <a:ext cx="0"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7" name="Line 373"/>
          <p:cNvSpPr>
            <a:spLocks noChangeShapeType="1"/>
          </p:cNvSpPr>
          <p:nvPr/>
        </p:nvSpPr>
        <p:spPr bwMode="auto">
          <a:xfrm>
            <a:off x="6715125" y="5367340"/>
            <a:ext cx="0" cy="1444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8" name="Line 374"/>
          <p:cNvSpPr>
            <a:spLocks noChangeShapeType="1"/>
          </p:cNvSpPr>
          <p:nvPr/>
        </p:nvSpPr>
        <p:spPr bwMode="auto">
          <a:xfrm>
            <a:off x="6749058" y="5373687"/>
            <a:ext cx="0" cy="16510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39" name="Line 375"/>
          <p:cNvSpPr>
            <a:spLocks noChangeShapeType="1"/>
          </p:cNvSpPr>
          <p:nvPr/>
        </p:nvSpPr>
        <p:spPr bwMode="auto">
          <a:xfrm>
            <a:off x="6774062" y="5373690"/>
            <a:ext cx="0" cy="1682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0" name="Line 376"/>
          <p:cNvSpPr>
            <a:spLocks noChangeShapeType="1"/>
          </p:cNvSpPr>
          <p:nvPr/>
        </p:nvSpPr>
        <p:spPr bwMode="auto">
          <a:xfrm>
            <a:off x="6804422" y="5373690"/>
            <a:ext cx="0" cy="1571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1" name="Line 377"/>
          <p:cNvSpPr>
            <a:spLocks noChangeShapeType="1"/>
          </p:cNvSpPr>
          <p:nvPr/>
        </p:nvSpPr>
        <p:spPr bwMode="auto">
          <a:xfrm>
            <a:off x="6816924" y="5514975"/>
            <a:ext cx="62507" cy="428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2" name="Line 378"/>
          <p:cNvSpPr>
            <a:spLocks noChangeShapeType="1"/>
          </p:cNvSpPr>
          <p:nvPr/>
        </p:nvSpPr>
        <p:spPr bwMode="auto">
          <a:xfrm>
            <a:off x="6797280" y="5546725"/>
            <a:ext cx="75009" cy="492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3" name="Line 379"/>
          <p:cNvSpPr>
            <a:spLocks noChangeShapeType="1"/>
          </p:cNvSpPr>
          <p:nvPr/>
        </p:nvSpPr>
        <p:spPr bwMode="auto">
          <a:xfrm>
            <a:off x="6756204" y="5553078"/>
            <a:ext cx="96441" cy="650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4" name="Line 380"/>
          <p:cNvSpPr>
            <a:spLocks noChangeShapeType="1"/>
          </p:cNvSpPr>
          <p:nvPr/>
        </p:nvSpPr>
        <p:spPr bwMode="auto">
          <a:xfrm>
            <a:off x="6722269" y="5567362"/>
            <a:ext cx="114300" cy="777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5" name="Line 381"/>
          <p:cNvSpPr>
            <a:spLocks noChangeShapeType="1"/>
          </p:cNvSpPr>
          <p:nvPr/>
        </p:nvSpPr>
        <p:spPr bwMode="auto">
          <a:xfrm>
            <a:off x="5547122" y="5378453"/>
            <a:ext cx="0" cy="8572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6" name="Line 382"/>
          <p:cNvSpPr>
            <a:spLocks noChangeShapeType="1"/>
          </p:cNvSpPr>
          <p:nvPr/>
        </p:nvSpPr>
        <p:spPr bwMode="auto">
          <a:xfrm>
            <a:off x="5582841" y="5373687"/>
            <a:ext cx="0" cy="952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7" name="Line 383"/>
          <p:cNvSpPr>
            <a:spLocks noChangeShapeType="1"/>
          </p:cNvSpPr>
          <p:nvPr/>
        </p:nvSpPr>
        <p:spPr bwMode="auto">
          <a:xfrm>
            <a:off x="5638205" y="5373687"/>
            <a:ext cx="0" cy="1412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8" name="Line 384"/>
          <p:cNvSpPr>
            <a:spLocks noChangeShapeType="1"/>
          </p:cNvSpPr>
          <p:nvPr/>
        </p:nvSpPr>
        <p:spPr bwMode="auto">
          <a:xfrm>
            <a:off x="5666780" y="5378450"/>
            <a:ext cx="0" cy="16351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49" name="Line 385"/>
          <p:cNvSpPr>
            <a:spLocks noChangeShapeType="1"/>
          </p:cNvSpPr>
          <p:nvPr/>
        </p:nvSpPr>
        <p:spPr bwMode="auto">
          <a:xfrm>
            <a:off x="5693569" y="5378450"/>
            <a:ext cx="0" cy="1698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0" name="Line 386"/>
          <p:cNvSpPr>
            <a:spLocks noChangeShapeType="1"/>
          </p:cNvSpPr>
          <p:nvPr/>
        </p:nvSpPr>
        <p:spPr bwMode="auto">
          <a:xfrm>
            <a:off x="5725716" y="5378453"/>
            <a:ext cx="0" cy="1603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1" name="Line 387"/>
          <p:cNvSpPr>
            <a:spLocks noChangeShapeType="1"/>
          </p:cNvSpPr>
          <p:nvPr/>
        </p:nvSpPr>
        <p:spPr bwMode="auto">
          <a:xfrm flipH="1">
            <a:off x="5729288" y="5378453"/>
            <a:ext cx="66080" cy="5873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2" name="Line 388"/>
          <p:cNvSpPr>
            <a:spLocks noChangeShapeType="1"/>
          </p:cNvSpPr>
          <p:nvPr/>
        </p:nvSpPr>
        <p:spPr bwMode="auto">
          <a:xfrm flipH="1">
            <a:off x="5741791" y="5389565"/>
            <a:ext cx="108942" cy="93663"/>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3" name="Line 389"/>
          <p:cNvSpPr>
            <a:spLocks noChangeShapeType="1"/>
          </p:cNvSpPr>
          <p:nvPr/>
        </p:nvSpPr>
        <p:spPr bwMode="auto">
          <a:xfrm flipH="1">
            <a:off x="5757864" y="5400675"/>
            <a:ext cx="139303" cy="119062"/>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4" name="Line 390"/>
          <p:cNvSpPr>
            <a:spLocks noChangeShapeType="1"/>
          </p:cNvSpPr>
          <p:nvPr/>
        </p:nvSpPr>
        <p:spPr bwMode="auto">
          <a:xfrm flipH="1">
            <a:off x="5782868" y="5421315"/>
            <a:ext cx="148233" cy="130175"/>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5" name="Line 391"/>
          <p:cNvSpPr>
            <a:spLocks noChangeShapeType="1"/>
          </p:cNvSpPr>
          <p:nvPr/>
        </p:nvSpPr>
        <p:spPr bwMode="auto">
          <a:xfrm>
            <a:off x="5800725" y="5573712"/>
            <a:ext cx="13037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6" name="Line 392"/>
          <p:cNvSpPr>
            <a:spLocks noChangeShapeType="1"/>
          </p:cNvSpPr>
          <p:nvPr/>
        </p:nvSpPr>
        <p:spPr bwMode="auto">
          <a:xfrm>
            <a:off x="5840017" y="5530850"/>
            <a:ext cx="89297"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7" name="Line 393"/>
          <p:cNvSpPr>
            <a:spLocks noChangeShapeType="1"/>
          </p:cNvSpPr>
          <p:nvPr/>
        </p:nvSpPr>
        <p:spPr bwMode="auto">
          <a:xfrm>
            <a:off x="5875735" y="5489575"/>
            <a:ext cx="46434"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8" name="Line 394"/>
          <p:cNvSpPr>
            <a:spLocks noChangeShapeType="1"/>
          </p:cNvSpPr>
          <p:nvPr/>
        </p:nvSpPr>
        <p:spPr bwMode="auto">
          <a:xfrm>
            <a:off x="5797155" y="5610225"/>
            <a:ext cx="139303" cy="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59" name="Line 395"/>
          <p:cNvSpPr>
            <a:spLocks noChangeShapeType="1"/>
          </p:cNvSpPr>
          <p:nvPr/>
        </p:nvSpPr>
        <p:spPr bwMode="auto">
          <a:xfrm>
            <a:off x="5947172" y="5400678"/>
            <a:ext cx="0" cy="204787"/>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0" name="Line 396"/>
          <p:cNvSpPr>
            <a:spLocks noChangeShapeType="1"/>
          </p:cNvSpPr>
          <p:nvPr/>
        </p:nvSpPr>
        <p:spPr bwMode="auto">
          <a:xfrm>
            <a:off x="5977535" y="5395912"/>
            <a:ext cx="3572"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1" name="Line 397"/>
          <p:cNvSpPr>
            <a:spLocks noChangeShapeType="1"/>
          </p:cNvSpPr>
          <p:nvPr/>
        </p:nvSpPr>
        <p:spPr bwMode="auto">
          <a:xfrm>
            <a:off x="6018609" y="5395912"/>
            <a:ext cx="0" cy="209550"/>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2" name="Line 398"/>
          <p:cNvSpPr>
            <a:spLocks noChangeShapeType="1"/>
          </p:cNvSpPr>
          <p:nvPr/>
        </p:nvSpPr>
        <p:spPr bwMode="auto">
          <a:xfrm>
            <a:off x="6054328" y="5395912"/>
            <a:ext cx="0" cy="204788"/>
          </a:xfrm>
          <a:prstGeom prst="line">
            <a:avLst/>
          </a:prstGeom>
          <a:noFill/>
          <a:ln w="932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3" name="Text Box 399"/>
          <p:cNvSpPr txBox="1">
            <a:spLocks noChangeArrowheads="1"/>
          </p:cNvSpPr>
          <p:nvPr/>
        </p:nvSpPr>
        <p:spPr bwMode="auto">
          <a:xfrm>
            <a:off x="1660924" y="5759450"/>
            <a:ext cx="279677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19100" eaLnBrk="0" hangingPunct="0">
              <a:defRPr sz="2400">
                <a:solidFill>
                  <a:schemeClr val="tx1"/>
                </a:solidFill>
                <a:latin typeface="Times New Roman" pitchFamily="18" charset="0"/>
              </a:defRPr>
            </a:lvl1pPr>
            <a:lvl2pPr defTabSz="419100" eaLnBrk="0" hangingPunct="0">
              <a:defRPr sz="2400">
                <a:solidFill>
                  <a:schemeClr val="tx1"/>
                </a:solidFill>
                <a:latin typeface="Times New Roman" pitchFamily="18" charset="0"/>
              </a:defRPr>
            </a:lvl2pPr>
            <a:lvl3pPr defTabSz="419100" eaLnBrk="0" hangingPunct="0">
              <a:defRPr sz="2400">
                <a:solidFill>
                  <a:schemeClr val="tx1"/>
                </a:solidFill>
                <a:latin typeface="Times New Roman" pitchFamily="18" charset="0"/>
              </a:defRPr>
            </a:lvl3pPr>
            <a:lvl4pPr defTabSz="419100" eaLnBrk="0" hangingPunct="0">
              <a:defRPr sz="2400">
                <a:solidFill>
                  <a:schemeClr val="tx1"/>
                </a:solidFill>
                <a:latin typeface="Times New Roman" pitchFamily="18" charset="0"/>
              </a:defRPr>
            </a:lvl4pPr>
            <a:lvl5pPr defTabSz="419100" eaLnBrk="0" hangingPunct="0">
              <a:defRPr sz="2400">
                <a:solidFill>
                  <a:schemeClr val="tx1"/>
                </a:solidFill>
                <a:latin typeface="Times New Roman" pitchFamily="18" charset="0"/>
              </a:defRPr>
            </a:lvl5pPr>
            <a:lvl6pPr defTabSz="419100" eaLnBrk="0" fontAlgn="base" hangingPunct="0">
              <a:spcBef>
                <a:spcPct val="0"/>
              </a:spcBef>
              <a:spcAft>
                <a:spcPct val="0"/>
              </a:spcAft>
              <a:defRPr sz="2400">
                <a:solidFill>
                  <a:schemeClr val="tx1"/>
                </a:solidFill>
                <a:latin typeface="Times New Roman" pitchFamily="18" charset="0"/>
              </a:defRPr>
            </a:lvl6pPr>
            <a:lvl7pPr defTabSz="419100" eaLnBrk="0" fontAlgn="base" hangingPunct="0">
              <a:spcBef>
                <a:spcPct val="0"/>
              </a:spcBef>
              <a:spcAft>
                <a:spcPct val="0"/>
              </a:spcAft>
              <a:defRPr sz="2400">
                <a:solidFill>
                  <a:schemeClr val="tx1"/>
                </a:solidFill>
                <a:latin typeface="Times New Roman" pitchFamily="18" charset="0"/>
              </a:defRPr>
            </a:lvl7pPr>
            <a:lvl8pPr defTabSz="419100" eaLnBrk="0" fontAlgn="base" hangingPunct="0">
              <a:spcBef>
                <a:spcPct val="0"/>
              </a:spcBef>
              <a:spcAft>
                <a:spcPct val="0"/>
              </a:spcAft>
              <a:defRPr sz="2400">
                <a:solidFill>
                  <a:schemeClr val="tx1"/>
                </a:solidFill>
                <a:latin typeface="Times New Roman" pitchFamily="18" charset="0"/>
              </a:defRPr>
            </a:lvl8pPr>
            <a:lvl9pPr defTabSz="419100" eaLnBrk="0" fontAlgn="base" hangingPunct="0">
              <a:spcBef>
                <a:spcPct val="0"/>
              </a:spcBef>
              <a:spcAft>
                <a:spcPct val="0"/>
              </a:spcAft>
              <a:defRPr sz="2400">
                <a:solidFill>
                  <a:schemeClr val="tx1"/>
                </a:solidFill>
                <a:latin typeface="Times New Roman" pitchFamily="18" charset="0"/>
              </a:defRPr>
            </a:lvl9pPr>
          </a:lstStyle>
          <a:p>
            <a:pPr>
              <a:buClr>
                <a:srgbClr val="FFFFFF"/>
              </a:buClr>
              <a:buSzPct val="90000"/>
              <a:buFont typeface="Palatino" pitchFamily="18" charset="0"/>
              <a:buNone/>
            </a:pPr>
            <a:r>
              <a:rPr lang="en-US" sz="3200" b="1" dirty="0">
                <a:solidFill>
                  <a:schemeClr val="bg1"/>
                </a:solidFill>
                <a:latin typeface="Arial" charset="0"/>
              </a:rPr>
              <a:t>Subgrade</a:t>
            </a:r>
            <a:endParaRPr lang="en-US" dirty="0">
              <a:solidFill>
                <a:schemeClr val="bg1"/>
              </a:solidFill>
              <a:latin typeface="Arial" charset="0"/>
            </a:endParaRPr>
          </a:p>
        </p:txBody>
      </p:sp>
      <p:sp>
        <p:nvSpPr>
          <p:cNvPr id="1061264" name="Oval 400"/>
          <p:cNvSpPr>
            <a:spLocks noChangeArrowheads="1"/>
          </p:cNvSpPr>
          <p:nvPr/>
        </p:nvSpPr>
        <p:spPr bwMode="auto">
          <a:xfrm>
            <a:off x="6716911" y="3563940"/>
            <a:ext cx="985838" cy="4095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5" name="Freeform 401"/>
          <p:cNvSpPr>
            <a:spLocks/>
          </p:cNvSpPr>
          <p:nvPr/>
        </p:nvSpPr>
        <p:spPr bwMode="auto">
          <a:xfrm>
            <a:off x="5302449" y="2670178"/>
            <a:ext cx="857250" cy="327025"/>
          </a:xfrm>
          <a:custGeom>
            <a:avLst/>
            <a:gdLst>
              <a:gd name="T0" fmla="*/ 405 w 523"/>
              <a:gd name="T1" fmla="*/ 0 h 225"/>
              <a:gd name="T2" fmla="*/ 206 w 523"/>
              <a:gd name="T3" fmla="*/ 17 h 225"/>
              <a:gd name="T4" fmla="*/ 35 w 523"/>
              <a:gd name="T5" fmla="*/ 88 h 225"/>
              <a:gd name="T6" fmla="*/ 0 w 523"/>
              <a:gd name="T7" fmla="*/ 170 h 225"/>
              <a:gd name="T8" fmla="*/ 108 w 523"/>
              <a:gd name="T9" fmla="*/ 224 h 225"/>
              <a:gd name="T10" fmla="*/ 309 w 523"/>
              <a:gd name="T11" fmla="*/ 207 h 225"/>
              <a:gd name="T12" fmla="*/ 489 w 523"/>
              <a:gd name="T13" fmla="*/ 135 h 225"/>
              <a:gd name="T14" fmla="*/ 522 w 523"/>
              <a:gd name="T15" fmla="*/ 52 h 225"/>
              <a:gd name="T16" fmla="*/ 405 w 523"/>
              <a:gd name="T17" fmla="*/ 0 h 225"/>
              <a:gd name="T18" fmla="*/ 405 w 523"/>
              <a:gd name="T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225">
                <a:moveTo>
                  <a:pt x="405" y="0"/>
                </a:moveTo>
                <a:lnTo>
                  <a:pt x="206" y="17"/>
                </a:lnTo>
                <a:lnTo>
                  <a:pt x="35" y="88"/>
                </a:lnTo>
                <a:lnTo>
                  <a:pt x="0" y="170"/>
                </a:lnTo>
                <a:lnTo>
                  <a:pt x="108" y="224"/>
                </a:lnTo>
                <a:lnTo>
                  <a:pt x="309" y="207"/>
                </a:lnTo>
                <a:lnTo>
                  <a:pt x="489" y="135"/>
                </a:lnTo>
                <a:lnTo>
                  <a:pt x="522" y="52"/>
                </a:lnTo>
                <a:lnTo>
                  <a:pt x="405" y="0"/>
                </a:lnTo>
                <a:lnTo>
                  <a:pt x="405"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66" name="Oval 402"/>
          <p:cNvSpPr>
            <a:spLocks noChangeArrowheads="1"/>
          </p:cNvSpPr>
          <p:nvPr/>
        </p:nvSpPr>
        <p:spPr bwMode="auto">
          <a:xfrm>
            <a:off x="4434483" y="2651128"/>
            <a:ext cx="492919" cy="2317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7" name="Oval 403"/>
          <p:cNvSpPr>
            <a:spLocks noChangeArrowheads="1"/>
          </p:cNvSpPr>
          <p:nvPr/>
        </p:nvSpPr>
        <p:spPr bwMode="auto">
          <a:xfrm>
            <a:off x="4961334" y="2703515"/>
            <a:ext cx="344687" cy="284163"/>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8" name="Oval 404"/>
          <p:cNvSpPr>
            <a:spLocks noChangeArrowheads="1"/>
          </p:cNvSpPr>
          <p:nvPr/>
        </p:nvSpPr>
        <p:spPr bwMode="auto">
          <a:xfrm>
            <a:off x="5288161" y="3303587"/>
            <a:ext cx="591145" cy="33655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69" name="Oval 405"/>
          <p:cNvSpPr>
            <a:spLocks noChangeArrowheads="1"/>
          </p:cNvSpPr>
          <p:nvPr/>
        </p:nvSpPr>
        <p:spPr bwMode="auto">
          <a:xfrm>
            <a:off x="5306023" y="3652840"/>
            <a:ext cx="1066204" cy="3206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0" name="Oval 406"/>
          <p:cNvSpPr>
            <a:spLocks noChangeArrowheads="1"/>
          </p:cNvSpPr>
          <p:nvPr/>
        </p:nvSpPr>
        <p:spPr bwMode="auto">
          <a:xfrm>
            <a:off x="6352582" y="3592512"/>
            <a:ext cx="417909" cy="381000"/>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1" name="Freeform 407"/>
          <p:cNvSpPr>
            <a:spLocks/>
          </p:cNvSpPr>
          <p:nvPr/>
        </p:nvSpPr>
        <p:spPr bwMode="auto">
          <a:xfrm>
            <a:off x="5840015" y="3121025"/>
            <a:ext cx="835819" cy="493712"/>
          </a:xfrm>
          <a:custGeom>
            <a:avLst/>
            <a:gdLst>
              <a:gd name="T0" fmla="*/ 14 w 510"/>
              <a:gd name="T1" fmla="*/ 60 h 339"/>
              <a:gd name="T2" fmla="*/ 0 w 510"/>
              <a:gd name="T3" fmla="*/ 115 h 339"/>
              <a:gd name="T4" fmla="*/ 22 w 510"/>
              <a:gd name="T5" fmla="*/ 186 h 339"/>
              <a:gd name="T6" fmla="*/ 162 w 510"/>
              <a:gd name="T7" fmla="*/ 305 h 339"/>
              <a:gd name="T8" fmla="*/ 253 w 510"/>
              <a:gd name="T9" fmla="*/ 333 h 339"/>
              <a:gd name="T10" fmla="*/ 353 w 510"/>
              <a:gd name="T11" fmla="*/ 338 h 339"/>
              <a:gd name="T12" fmla="*/ 497 w 510"/>
              <a:gd name="T13" fmla="*/ 277 h 339"/>
              <a:gd name="T14" fmla="*/ 509 w 510"/>
              <a:gd name="T15" fmla="*/ 221 h 339"/>
              <a:gd name="T16" fmla="*/ 483 w 510"/>
              <a:gd name="T17" fmla="*/ 153 h 339"/>
              <a:gd name="T18" fmla="*/ 349 w 510"/>
              <a:gd name="T19" fmla="*/ 34 h 339"/>
              <a:gd name="T20" fmla="*/ 253 w 510"/>
              <a:gd name="T21" fmla="*/ 7 h 339"/>
              <a:gd name="T22" fmla="*/ 155 w 510"/>
              <a:gd name="T23" fmla="*/ 0 h 339"/>
              <a:gd name="T24" fmla="*/ 14 w 510"/>
              <a:gd name="T25" fmla="*/ 60 h 339"/>
              <a:gd name="T26" fmla="*/ 14 w 510"/>
              <a:gd name="T27" fmla="*/ 6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339">
                <a:moveTo>
                  <a:pt x="14" y="60"/>
                </a:moveTo>
                <a:lnTo>
                  <a:pt x="0" y="115"/>
                </a:lnTo>
                <a:lnTo>
                  <a:pt x="22" y="186"/>
                </a:lnTo>
                <a:lnTo>
                  <a:pt x="162" y="305"/>
                </a:lnTo>
                <a:lnTo>
                  <a:pt x="253" y="333"/>
                </a:lnTo>
                <a:lnTo>
                  <a:pt x="353" y="338"/>
                </a:lnTo>
                <a:lnTo>
                  <a:pt x="497" y="277"/>
                </a:lnTo>
                <a:lnTo>
                  <a:pt x="509" y="221"/>
                </a:lnTo>
                <a:lnTo>
                  <a:pt x="483" y="153"/>
                </a:lnTo>
                <a:lnTo>
                  <a:pt x="349" y="34"/>
                </a:lnTo>
                <a:lnTo>
                  <a:pt x="253" y="7"/>
                </a:lnTo>
                <a:lnTo>
                  <a:pt x="155" y="0"/>
                </a:lnTo>
                <a:lnTo>
                  <a:pt x="14" y="60"/>
                </a:lnTo>
                <a:lnTo>
                  <a:pt x="14" y="6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2" name="Freeform 408"/>
          <p:cNvSpPr>
            <a:spLocks/>
          </p:cNvSpPr>
          <p:nvPr/>
        </p:nvSpPr>
        <p:spPr bwMode="auto">
          <a:xfrm>
            <a:off x="6593681" y="3128962"/>
            <a:ext cx="830462" cy="396875"/>
          </a:xfrm>
          <a:custGeom>
            <a:avLst/>
            <a:gdLst>
              <a:gd name="T0" fmla="*/ 15 w 507"/>
              <a:gd name="T1" fmla="*/ 46 h 272"/>
              <a:gd name="T2" fmla="*/ 0 w 507"/>
              <a:gd name="T3" fmla="*/ 92 h 272"/>
              <a:gd name="T4" fmla="*/ 26 w 507"/>
              <a:gd name="T5" fmla="*/ 147 h 272"/>
              <a:gd name="T6" fmla="*/ 160 w 507"/>
              <a:gd name="T7" fmla="*/ 243 h 272"/>
              <a:gd name="T8" fmla="*/ 256 w 507"/>
              <a:gd name="T9" fmla="*/ 265 h 272"/>
              <a:gd name="T10" fmla="*/ 353 w 507"/>
              <a:gd name="T11" fmla="*/ 271 h 272"/>
              <a:gd name="T12" fmla="*/ 491 w 507"/>
              <a:gd name="T13" fmla="*/ 220 h 272"/>
              <a:gd name="T14" fmla="*/ 506 w 507"/>
              <a:gd name="T15" fmla="*/ 175 h 272"/>
              <a:gd name="T16" fmla="*/ 484 w 507"/>
              <a:gd name="T17" fmla="*/ 120 h 272"/>
              <a:gd name="T18" fmla="*/ 346 w 507"/>
              <a:gd name="T19" fmla="*/ 25 h 272"/>
              <a:gd name="T20" fmla="*/ 252 w 507"/>
              <a:gd name="T21" fmla="*/ 3 h 272"/>
              <a:gd name="T22" fmla="*/ 152 w 507"/>
              <a:gd name="T23" fmla="*/ 0 h 272"/>
              <a:gd name="T24" fmla="*/ 15 w 507"/>
              <a:gd name="T25" fmla="*/ 46 h 272"/>
              <a:gd name="T26" fmla="*/ 15 w 507"/>
              <a:gd name="T2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272">
                <a:moveTo>
                  <a:pt x="15" y="46"/>
                </a:moveTo>
                <a:lnTo>
                  <a:pt x="0" y="92"/>
                </a:lnTo>
                <a:lnTo>
                  <a:pt x="26" y="147"/>
                </a:lnTo>
                <a:lnTo>
                  <a:pt x="160" y="243"/>
                </a:lnTo>
                <a:lnTo>
                  <a:pt x="256" y="265"/>
                </a:lnTo>
                <a:lnTo>
                  <a:pt x="353" y="271"/>
                </a:lnTo>
                <a:lnTo>
                  <a:pt x="491" y="220"/>
                </a:lnTo>
                <a:lnTo>
                  <a:pt x="506" y="175"/>
                </a:lnTo>
                <a:lnTo>
                  <a:pt x="484" y="120"/>
                </a:lnTo>
                <a:lnTo>
                  <a:pt x="346" y="25"/>
                </a:lnTo>
                <a:lnTo>
                  <a:pt x="252" y="3"/>
                </a:lnTo>
                <a:lnTo>
                  <a:pt x="152" y="0"/>
                </a:lnTo>
                <a:lnTo>
                  <a:pt x="15" y="46"/>
                </a:lnTo>
                <a:lnTo>
                  <a:pt x="15" y="46"/>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3" name="Oval 409"/>
          <p:cNvSpPr>
            <a:spLocks noChangeArrowheads="1"/>
          </p:cNvSpPr>
          <p:nvPr/>
        </p:nvSpPr>
        <p:spPr bwMode="auto">
          <a:xfrm>
            <a:off x="6011467" y="2776537"/>
            <a:ext cx="725091" cy="33178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4" name="Oval 410"/>
          <p:cNvSpPr>
            <a:spLocks noChangeArrowheads="1"/>
          </p:cNvSpPr>
          <p:nvPr/>
        </p:nvSpPr>
        <p:spPr bwMode="auto">
          <a:xfrm>
            <a:off x="4622008" y="3389312"/>
            <a:ext cx="684015" cy="56673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5" name="Freeform 411"/>
          <p:cNvSpPr>
            <a:spLocks/>
          </p:cNvSpPr>
          <p:nvPr/>
        </p:nvSpPr>
        <p:spPr bwMode="auto">
          <a:xfrm>
            <a:off x="6668693" y="2711450"/>
            <a:ext cx="1119783" cy="381000"/>
          </a:xfrm>
          <a:custGeom>
            <a:avLst/>
            <a:gdLst>
              <a:gd name="T0" fmla="*/ 153 w 683"/>
              <a:gd name="T1" fmla="*/ 0 h 262"/>
              <a:gd name="T2" fmla="*/ 411 w 683"/>
              <a:gd name="T3" fmla="*/ 22 h 262"/>
              <a:gd name="T4" fmla="*/ 638 w 683"/>
              <a:gd name="T5" fmla="*/ 104 h 262"/>
              <a:gd name="T6" fmla="*/ 682 w 683"/>
              <a:gd name="T7" fmla="*/ 200 h 262"/>
              <a:gd name="T8" fmla="*/ 536 w 683"/>
              <a:gd name="T9" fmla="*/ 261 h 262"/>
              <a:gd name="T10" fmla="*/ 279 w 683"/>
              <a:gd name="T11" fmla="*/ 243 h 262"/>
              <a:gd name="T12" fmla="*/ 44 w 683"/>
              <a:gd name="T13" fmla="*/ 159 h 262"/>
              <a:gd name="T14" fmla="*/ 0 w 683"/>
              <a:gd name="T15" fmla="*/ 62 h 262"/>
              <a:gd name="T16" fmla="*/ 153 w 683"/>
              <a:gd name="T17" fmla="*/ 0 h 262"/>
              <a:gd name="T18" fmla="*/ 153 w 683"/>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262">
                <a:moveTo>
                  <a:pt x="153" y="0"/>
                </a:moveTo>
                <a:lnTo>
                  <a:pt x="411" y="22"/>
                </a:lnTo>
                <a:lnTo>
                  <a:pt x="638" y="104"/>
                </a:lnTo>
                <a:lnTo>
                  <a:pt x="682" y="200"/>
                </a:lnTo>
                <a:lnTo>
                  <a:pt x="536" y="261"/>
                </a:lnTo>
                <a:lnTo>
                  <a:pt x="279" y="243"/>
                </a:lnTo>
                <a:lnTo>
                  <a:pt x="44" y="159"/>
                </a:lnTo>
                <a:lnTo>
                  <a:pt x="0" y="62"/>
                </a:lnTo>
                <a:lnTo>
                  <a:pt x="153" y="0"/>
                </a:lnTo>
                <a:lnTo>
                  <a:pt x="153" y="0"/>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6" name="Freeform 412"/>
          <p:cNvSpPr>
            <a:spLocks/>
          </p:cNvSpPr>
          <p:nvPr/>
        </p:nvSpPr>
        <p:spPr bwMode="auto">
          <a:xfrm>
            <a:off x="4675586" y="2982912"/>
            <a:ext cx="925116" cy="381000"/>
          </a:xfrm>
          <a:custGeom>
            <a:avLst/>
            <a:gdLst>
              <a:gd name="T0" fmla="*/ 546 w 565"/>
              <a:gd name="T1" fmla="*/ 45 h 261"/>
              <a:gd name="T2" fmla="*/ 564 w 565"/>
              <a:gd name="T3" fmla="*/ 89 h 261"/>
              <a:gd name="T4" fmla="*/ 541 w 565"/>
              <a:gd name="T5" fmla="*/ 141 h 261"/>
              <a:gd name="T6" fmla="*/ 385 w 565"/>
              <a:gd name="T7" fmla="*/ 232 h 261"/>
              <a:gd name="T8" fmla="*/ 284 w 565"/>
              <a:gd name="T9" fmla="*/ 254 h 261"/>
              <a:gd name="T10" fmla="*/ 176 w 565"/>
              <a:gd name="T11" fmla="*/ 260 h 261"/>
              <a:gd name="T12" fmla="*/ 17 w 565"/>
              <a:gd name="T13" fmla="*/ 212 h 261"/>
              <a:gd name="T14" fmla="*/ 0 w 565"/>
              <a:gd name="T15" fmla="*/ 170 h 261"/>
              <a:gd name="T16" fmla="*/ 29 w 565"/>
              <a:gd name="T17" fmla="*/ 116 h 261"/>
              <a:gd name="T18" fmla="*/ 177 w 565"/>
              <a:gd name="T19" fmla="*/ 27 h 261"/>
              <a:gd name="T20" fmla="*/ 284 w 565"/>
              <a:gd name="T21" fmla="*/ 5 h 261"/>
              <a:gd name="T22" fmla="*/ 393 w 565"/>
              <a:gd name="T23" fmla="*/ 0 h 261"/>
              <a:gd name="T24" fmla="*/ 546 w 565"/>
              <a:gd name="T25" fmla="*/ 45 h 261"/>
              <a:gd name="T26" fmla="*/ 546 w 565"/>
              <a:gd name="T27" fmla="*/ 4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5" h="261">
                <a:moveTo>
                  <a:pt x="546" y="45"/>
                </a:moveTo>
                <a:lnTo>
                  <a:pt x="564" y="89"/>
                </a:lnTo>
                <a:lnTo>
                  <a:pt x="541" y="141"/>
                </a:lnTo>
                <a:lnTo>
                  <a:pt x="385" y="232"/>
                </a:lnTo>
                <a:lnTo>
                  <a:pt x="284" y="254"/>
                </a:lnTo>
                <a:lnTo>
                  <a:pt x="176" y="260"/>
                </a:lnTo>
                <a:lnTo>
                  <a:pt x="17" y="212"/>
                </a:lnTo>
                <a:lnTo>
                  <a:pt x="0" y="170"/>
                </a:lnTo>
                <a:lnTo>
                  <a:pt x="29" y="116"/>
                </a:lnTo>
                <a:lnTo>
                  <a:pt x="177" y="27"/>
                </a:lnTo>
                <a:lnTo>
                  <a:pt x="284" y="5"/>
                </a:lnTo>
                <a:lnTo>
                  <a:pt x="393" y="0"/>
                </a:lnTo>
                <a:lnTo>
                  <a:pt x="546" y="45"/>
                </a:lnTo>
                <a:lnTo>
                  <a:pt x="546" y="45"/>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7" name="Oval 413"/>
          <p:cNvSpPr>
            <a:spLocks noChangeArrowheads="1"/>
          </p:cNvSpPr>
          <p:nvPr/>
        </p:nvSpPr>
        <p:spPr bwMode="auto">
          <a:xfrm>
            <a:off x="4202313" y="3497262"/>
            <a:ext cx="525066" cy="45878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78" name="Freeform 414"/>
          <p:cNvSpPr>
            <a:spLocks/>
          </p:cNvSpPr>
          <p:nvPr/>
        </p:nvSpPr>
        <p:spPr bwMode="auto">
          <a:xfrm>
            <a:off x="4029075" y="2943225"/>
            <a:ext cx="716162" cy="577850"/>
          </a:xfrm>
          <a:custGeom>
            <a:avLst/>
            <a:gdLst>
              <a:gd name="T0" fmla="*/ 0 w 436"/>
              <a:gd name="T1" fmla="*/ 371 h 397"/>
              <a:gd name="T2" fmla="*/ 44 w 436"/>
              <a:gd name="T3" fmla="*/ 396 h 397"/>
              <a:gd name="T4" fmla="*/ 116 w 436"/>
              <a:gd name="T5" fmla="*/ 389 h 397"/>
              <a:gd name="T6" fmla="*/ 290 w 436"/>
              <a:gd name="T7" fmla="*/ 305 h 397"/>
              <a:gd name="T8" fmla="*/ 364 w 436"/>
              <a:gd name="T9" fmla="*/ 233 h 397"/>
              <a:gd name="T10" fmla="*/ 420 w 436"/>
              <a:gd name="T11" fmla="*/ 156 h 397"/>
              <a:gd name="T12" fmla="*/ 435 w 436"/>
              <a:gd name="T13" fmla="*/ 27 h 397"/>
              <a:gd name="T14" fmla="*/ 392 w 436"/>
              <a:gd name="T15" fmla="*/ 0 h 397"/>
              <a:gd name="T16" fmla="*/ 320 w 436"/>
              <a:gd name="T17" fmla="*/ 2 h 397"/>
              <a:gd name="T18" fmla="*/ 145 w 436"/>
              <a:gd name="T19" fmla="*/ 90 h 397"/>
              <a:gd name="T20" fmla="*/ 72 w 436"/>
              <a:gd name="T21" fmla="*/ 162 h 397"/>
              <a:gd name="T22" fmla="*/ 18 w 436"/>
              <a:gd name="T23" fmla="*/ 242 h 397"/>
              <a:gd name="T24" fmla="*/ 0 w 436"/>
              <a:gd name="T25" fmla="*/ 371 h 397"/>
              <a:gd name="T26" fmla="*/ 0 w 436"/>
              <a:gd name="T27" fmla="*/ 37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397">
                <a:moveTo>
                  <a:pt x="0" y="371"/>
                </a:moveTo>
                <a:lnTo>
                  <a:pt x="44" y="396"/>
                </a:lnTo>
                <a:lnTo>
                  <a:pt x="116" y="389"/>
                </a:lnTo>
                <a:lnTo>
                  <a:pt x="290" y="305"/>
                </a:lnTo>
                <a:lnTo>
                  <a:pt x="364" y="233"/>
                </a:lnTo>
                <a:lnTo>
                  <a:pt x="420" y="156"/>
                </a:lnTo>
                <a:lnTo>
                  <a:pt x="435" y="27"/>
                </a:lnTo>
                <a:lnTo>
                  <a:pt x="392" y="0"/>
                </a:lnTo>
                <a:lnTo>
                  <a:pt x="320" y="2"/>
                </a:lnTo>
                <a:lnTo>
                  <a:pt x="145" y="90"/>
                </a:lnTo>
                <a:lnTo>
                  <a:pt x="72" y="162"/>
                </a:lnTo>
                <a:lnTo>
                  <a:pt x="18" y="242"/>
                </a:lnTo>
                <a:lnTo>
                  <a:pt x="0" y="371"/>
                </a:lnTo>
                <a:lnTo>
                  <a:pt x="0" y="371"/>
                </a:lnTo>
              </a:path>
            </a:pathLst>
          </a:custGeom>
          <a:gradFill rotWithShape="0">
            <a:gsLst>
              <a:gs pos="0">
                <a:schemeClr val="folHlink"/>
              </a:gs>
              <a:gs pos="100000">
                <a:schemeClr val="bg1"/>
              </a:gs>
            </a:gsLst>
            <a:lin ang="5400000" scaled="1"/>
          </a:gradFill>
          <a:ln w="47109"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279" name="Oval 415"/>
          <p:cNvSpPr>
            <a:spLocks noChangeArrowheads="1"/>
          </p:cNvSpPr>
          <p:nvPr/>
        </p:nvSpPr>
        <p:spPr bwMode="auto">
          <a:xfrm>
            <a:off x="8622506" y="3692525"/>
            <a:ext cx="759024" cy="322262"/>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80" name="Oval 416"/>
          <p:cNvSpPr>
            <a:spLocks noChangeArrowheads="1"/>
          </p:cNvSpPr>
          <p:nvPr/>
        </p:nvSpPr>
        <p:spPr bwMode="auto">
          <a:xfrm>
            <a:off x="7940278" y="3427412"/>
            <a:ext cx="685800" cy="566738"/>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81" name="Oval 417"/>
          <p:cNvSpPr>
            <a:spLocks noChangeArrowheads="1"/>
          </p:cNvSpPr>
          <p:nvPr/>
        </p:nvSpPr>
        <p:spPr bwMode="auto">
          <a:xfrm>
            <a:off x="7706321" y="3722690"/>
            <a:ext cx="346472" cy="282575"/>
          </a:xfrm>
          <a:prstGeom prst="ellipse">
            <a:avLst/>
          </a:prstGeom>
          <a:gradFill rotWithShape="0">
            <a:gsLst>
              <a:gs pos="0">
                <a:schemeClr val="folHlink"/>
              </a:gs>
              <a:gs pos="100000">
                <a:schemeClr val="bg1"/>
              </a:gs>
            </a:gsLst>
            <a:lin ang="5400000" scaled="1"/>
          </a:gradFill>
          <a:ln w="47109">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282" name="Text Box 418"/>
          <p:cNvSpPr txBox="1">
            <a:spLocks noChangeArrowheads="1"/>
          </p:cNvSpPr>
          <p:nvPr/>
        </p:nvSpPr>
        <p:spPr bwMode="blackWhite">
          <a:xfrm>
            <a:off x="4972051" y="2738438"/>
            <a:ext cx="1880593" cy="1000125"/>
          </a:xfrm>
          <a:prstGeom prst="rect">
            <a:avLst/>
          </a:prstGeom>
          <a:solidFill>
            <a:schemeClr val="folHlink"/>
          </a:solidFill>
          <a:ln>
            <a:noFill/>
          </a:ln>
          <a:effectLst>
            <a:outerShdw dist="35921" dir="2700000" algn="ctr" rotWithShape="0">
              <a:schemeClr val="bg1"/>
            </a:outerShdw>
          </a:effectLst>
          <a:extLst>
            <a:ext uri="{91240B29-F687-4F45-9708-019B960494DF}">
              <a14:hiddenLine xmlns:a14="http://schemas.microsoft.com/office/drawing/2010/main" w="47109">
                <a:solidFill>
                  <a:schemeClr val="bg2"/>
                </a:solidFill>
                <a:miter lim="800000"/>
                <a:headEnd/>
                <a:tailEnd/>
              </a14:hiddenLine>
            </a:ext>
          </a:extLst>
        </p:spPr>
        <p:txBody>
          <a:bodyPr lIns="0" tIns="0" rIns="0" bIns="0"/>
          <a:lstStyle>
            <a:lvl1pPr defTabSz="419100" eaLnBrk="0" hangingPunct="0">
              <a:defRPr sz="2400">
                <a:solidFill>
                  <a:schemeClr val="tx1"/>
                </a:solidFill>
                <a:latin typeface="Times New Roman" pitchFamily="18" charset="0"/>
              </a:defRPr>
            </a:lvl1pPr>
            <a:lvl2pPr defTabSz="419100" eaLnBrk="0" hangingPunct="0">
              <a:defRPr sz="2400">
                <a:solidFill>
                  <a:schemeClr val="tx1"/>
                </a:solidFill>
                <a:latin typeface="Times New Roman" pitchFamily="18" charset="0"/>
              </a:defRPr>
            </a:lvl2pPr>
            <a:lvl3pPr defTabSz="419100" eaLnBrk="0" hangingPunct="0">
              <a:defRPr sz="2400">
                <a:solidFill>
                  <a:schemeClr val="tx1"/>
                </a:solidFill>
                <a:latin typeface="Times New Roman" pitchFamily="18" charset="0"/>
              </a:defRPr>
            </a:lvl3pPr>
            <a:lvl4pPr defTabSz="419100" eaLnBrk="0" hangingPunct="0">
              <a:defRPr sz="2400">
                <a:solidFill>
                  <a:schemeClr val="tx1"/>
                </a:solidFill>
                <a:latin typeface="Times New Roman" pitchFamily="18" charset="0"/>
              </a:defRPr>
            </a:lvl4pPr>
            <a:lvl5pPr defTabSz="419100" eaLnBrk="0" hangingPunct="0">
              <a:defRPr sz="2400">
                <a:solidFill>
                  <a:schemeClr val="tx1"/>
                </a:solidFill>
                <a:latin typeface="Times New Roman" pitchFamily="18" charset="0"/>
              </a:defRPr>
            </a:lvl5pPr>
            <a:lvl6pPr defTabSz="419100" eaLnBrk="0" fontAlgn="base" hangingPunct="0">
              <a:spcBef>
                <a:spcPct val="0"/>
              </a:spcBef>
              <a:spcAft>
                <a:spcPct val="0"/>
              </a:spcAft>
              <a:defRPr sz="2400">
                <a:solidFill>
                  <a:schemeClr val="tx1"/>
                </a:solidFill>
                <a:latin typeface="Times New Roman" pitchFamily="18" charset="0"/>
              </a:defRPr>
            </a:lvl6pPr>
            <a:lvl7pPr defTabSz="419100" eaLnBrk="0" fontAlgn="base" hangingPunct="0">
              <a:spcBef>
                <a:spcPct val="0"/>
              </a:spcBef>
              <a:spcAft>
                <a:spcPct val="0"/>
              </a:spcAft>
              <a:defRPr sz="2400">
                <a:solidFill>
                  <a:schemeClr val="tx1"/>
                </a:solidFill>
                <a:latin typeface="Times New Roman" pitchFamily="18" charset="0"/>
              </a:defRPr>
            </a:lvl7pPr>
            <a:lvl8pPr defTabSz="419100" eaLnBrk="0" fontAlgn="base" hangingPunct="0">
              <a:spcBef>
                <a:spcPct val="0"/>
              </a:spcBef>
              <a:spcAft>
                <a:spcPct val="0"/>
              </a:spcAft>
              <a:defRPr sz="2400">
                <a:solidFill>
                  <a:schemeClr val="tx1"/>
                </a:solidFill>
                <a:latin typeface="Times New Roman" pitchFamily="18" charset="0"/>
              </a:defRPr>
            </a:lvl8pPr>
            <a:lvl9pPr defTabSz="419100" eaLnBrk="0" fontAlgn="base" hangingPunct="0">
              <a:spcBef>
                <a:spcPct val="0"/>
              </a:spcBef>
              <a:spcAft>
                <a:spcPct val="0"/>
              </a:spcAft>
              <a:defRPr sz="2400">
                <a:solidFill>
                  <a:schemeClr val="tx1"/>
                </a:solidFill>
                <a:latin typeface="Times New Roman" pitchFamily="18" charset="0"/>
              </a:defRPr>
            </a:lvl9pPr>
          </a:lstStyle>
          <a:p>
            <a:pPr algn="ctr">
              <a:buClr>
                <a:srgbClr val="FFFFFF"/>
              </a:buClr>
              <a:buSzPct val="90000"/>
              <a:buFont typeface="Palatino" pitchFamily="18" charset="0"/>
              <a:buNone/>
            </a:pPr>
            <a:r>
              <a:rPr lang="en-US" sz="3200" b="1" dirty="0" smtClean="0">
                <a:solidFill>
                  <a:schemeClr val="tx2"/>
                </a:solidFill>
                <a:latin typeface="Arial" charset="0"/>
              </a:rPr>
              <a:t>ASCRL 3” – 3.5”</a:t>
            </a:r>
            <a:endParaRPr lang="en-US" dirty="0">
              <a:solidFill>
                <a:schemeClr val="tx2"/>
              </a:solidFill>
              <a:latin typeface="Arial" charset="0"/>
            </a:endParaRPr>
          </a:p>
        </p:txBody>
      </p:sp>
      <p:sp>
        <p:nvSpPr>
          <p:cNvPr id="420" name="Rectangle 2"/>
          <p:cNvSpPr>
            <a:spLocks noGrp="1" noChangeArrowheads="1"/>
          </p:cNvSpPr>
          <p:nvPr>
            <p:ph type="title"/>
          </p:nvPr>
        </p:nvSpPr>
        <p:spPr>
          <a:xfrm>
            <a:off x="-25400" y="-12700"/>
            <a:ext cx="8674100" cy="1384300"/>
          </a:xfrm>
        </p:spPr>
        <p:txBody>
          <a:bodyPr/>
          <a:lstStyle/>
          <a:p>
            <a:r>
              <a:rPr lang="en-US" sz="4000" dirty="0" smtClean="0"/>
              <a:t>Asphalt Stabilized Crack-Relief Layer (ASCRL)</a:t>
            </a:r>
            <a:endParaRPr lang="en-US" sz="4000" dirty="0"/>
          </a:p>
        </p:txBody>
      </p:sp>
    </p:spTree>
    <p:extLst>
      <p:ext uri="{BB962C8B-B14F-4D97-AF65-F5344CB8AC3E}">
        <p14:creationId xmlns:p14="http://schemas.microsoft.com/office/powerpoint/2010/main" val="1491409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400" y="-12700"/>
            <a:ext cx="8674100" cy="1155700"/>
          </a:xfrm>
        </p:spPr>
        <p:txBody>
          <a:bodyPr/>
          <a:lstStyle/>
          <a:p>
            <a:r>
              <a:rPr lang="en-US" sz="4000" dirty="0" smtClean="0"/>
              <a:t>Asphalt Stabilized Crack-Relief Layer (ASCRL)</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447800"/>
            <a:ext cx="3640946"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985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400" y="-12700"/>
            <a:ext cx="8674100" cy="1155700"/>
          </a:xfrm>
        </p:spPr>
        <p:txBody>
          <a:bodyPr/>
          <a:lstStyle/>
          <a:p>
            <a:r>
              <a:rPr lang="en-US" sz="4000" dirty="0" smtClean="0"/>
              <a:t>Asphalt Stabilized Crack-Relief Layer (ASCRL)</a:t>
            </a:r>
            <a:endParaRPr lang="en-US" sz="4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1" y="2204224"/>
            <a:ext cx="9845417"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889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0" y="2133600"/>
            <a:ext cx="10287000" cy="40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eaLnBrk="1" hangingPunct="1">
              <a:lnSpc>
                <a:spcPct val="90000"/>
              </a:lnSpc>
              <a:spcBef>
                <a:spcPct val="20000"/>
              </a:spcBef>
              <a:buClr>
                <a:schemeClr val="tx1"/>
              </a:buClr>
              <a:buSzPct val="90000"/>
              <a:buFontTx/>
              <a:buChar char="–"/>
            </a:pPr>
            <a:endParaRPr lang="en-US" sz="2800">
              <a:latin typeface="Times New Roman" pitchFamily="18" charset="0"/>
            </a:endParaRPr>
          </a:p>
        </p:txBody>
      </p:sp>
      <p:sp>
        <p:nvSpPr>
          <p:cNvPr id="111620" name="Rectangle 4"/>
          <p:cNvSpPr>
            <a:spLocks noChangeArrowheads="1"/>
          </p:cNvSpPr>
          <p:nvPr/>
        </p:nvSpPr>
        <p:spPr bwMode="auto">
          <a:xfrm>
            <a:off x="857250" y="1143000"/>
            <a:ext cx="5143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effectLst>
                  <a:outerShdw blurRad="38100" dist="38100" dir="2700000" algn="tl">
                    <a:srgbClr val="000000"/>
                  </a:outerShdw>
                </a:effectLst>
                <a:latin typeface="Times New Roman" pitchFamily="18" charset="0"/>
              </a:rPr>
              <a:t>PMS Process</a:t>
            </a:r>
          </a:p>
        </p:txBody>
      </p:sp>
      <p:sp>
        <p:nvSpPr>
          <p:cNvPr id="111663" name="Line 47"/>
          <p:cNvSpPr>
            <a:spLocks noChangeShapeType="1"/>
          </p:cNvSpPr>
          <p:nvPr/>
        </p:nvSpPr>
        <p:spPr bwMode="auto">
          <a:xfrm>
            <a:off x="2657475" y="2403475"/>
            <a:ext cx="19288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64" name="Rectangle 48"/>
          <p:cNvSpPr>
            <a:spLocks noChangeArrowheads="1"/>
          </p:cNvSpPr>
          <p:nvPr/>
        </p:nvSpPr>
        <p:spPr bwMode="auto">
          <a:xfrm>
            <a:off x="817959" y="1920875"/>
            <a:ext cx="1493044" cy="1030288"/>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65" name="Text Box 49"/>
          <p:cNvSpPr txBox="1">
            <a:spLocks noChangeArrowheads="1"/>
          </p:cNvSpPr>
          <p:nvPr/>
        </p:nvSpPr>
        <p:spPr bwMode="auto">
          <a:xfrm>
            <a:off x="771525" y="2016125"/>
            <a:ext cx="14237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2000" b="1">
                <a:solidFill>
                  <a:srgbClr val="FFFFFF"/>
                </a:solidFill>
              </a:rPr>
              <a:t>Pavement</a:t>
            </a:r>
          </a:p>
          <a:p>
            <a:pPr>
              <a:lnSpc>
                <a:spcPct val="80000"/>
              </a:lnSpc>
            </a:pPr>
            <a:r>
              <a:rPr lang="en-US" sz="2000" b="1">
                <a:solidFill>
                  <a:srgbClr val="FFFFFF"/>
                </a:solidFill>
              </a:rPr>
              <a:t>     Data</a:t>
            </a:r>
          </a:p>
          <a:p>
            <a:pPr>
              <a:lnSpc>
                <a:spcPct val="80000"/>
              </a:lnSpc>
            </a:pPr>
            <a:r>
              <a:rPr lang="en-US" sz="2000" b="1">
                <a:solidFill>
                  <a:srgbClr val="FFFFFF"/>
                </a:solidFill>
              </a:rPr>
              <a:t>Collection</a:t>
            </a:r>
            <a:endParaRPr lang="en-US" sz="2000" b="1">
              <a:solidFill>
                <a:srgbClr val="FFFFFF"/>
              </a:solidFill>
              <a:latin typeface="Times New Roman" pitchFamily="18" charset="0"/>
            </a:endParaRPr>
          </a:p>
        </p:txBody>
      </p:sp>
      <p:sp>
        <p:nvSpPr>
          <p:cNvPr id="111666" name="Text Box 50"/>
          <p:cNvSpPr txBox="1">
            <a:spLocks noChangeArrowheads="1"/>
          </p:cNvSpPr>
          <p:nvPr/>
        </p:nvSpPr>
        <p:spPr bwMode="auto">
          <a:xfrm>
            <a:off x="2677121" y="2227266"/>
            <a:ext cx="14526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2000" b="1">
                <a:solidFill>
                  <a:srgbClr val="FFFFFF"/>
                </a:solidFill>
              </a:rPr>
              <a:t>   Project</a:t>
            </a:r>
          </a:p>
          <a:p>
            <a:pPr>
              <a:lnSpc>
                <a:spcPct val="80000"/>
              </a:lnSpc>
            </a:pPr>
            <a:r>
              <a:rPr lang="en-US" sz="2000" b="1">
                <a:solidFill>
                  <a:srgbClr val="FFFFFF"/>
                </a:solidFill>
              </a:rPr>
              <a:t>evaluation</a:t>
            </a:r>
          </a:p>
        </p:txBody>
      </p:sp>
      <p:sp>
        <p:nvSpPr>
          <p:cNvPr id="111667" name="Rectangle 51"/>
          <p:cNvSpPr>
            <a:spLocks noChangeArrowheads="1"/>
          </p:cNvSpPr>
          <p:nvPr/>
        </p:nvSpPr>
        <p:spPr bwMode="auto">
          <a:xfrm>
            <a:off x="4695232" y="1901826"/>
            <a:ext cx="1716285" cy="1046163"/>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68" name="Rectangle 52"/>
          <p:cNvSpPr>
            <a:spLocks noChangeArrowheads="1"/>
          </p:cNvSpPr>
          <p:nvPr/>
        </p:nvSpPr>
        <p:spPr bwMode="auto">
          <a:xfrm>
            <a:off x="4650582" y="2035177"/>
            <a:ext cx="16081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2000" b="1">
                <a:solidFill>
                  <a:srgbClr val="FFFFFF"/>
                </a:solidFill>
              </a:rPr>
              <a:t>    Select</a:t>
            </a:r>
          </a:p>
          <a:p>
            <a:pPr>
              <a:lnSpc>
                <a:spcPct val="80000"/>
              </a:lnSpc>
            </a:pPr>
            <a:r>
              <a:rPr lang="en-US" sz="2000" b="1">
                <a:solidFill>
                  <a:srgbClr val="FFFFFF"/>
                </a:solidFill>
              </a:rPr>
              <a:t>   feasible</a:t>
            </a:r>
          </a:p>
          <a:p>
            <a:pPr>
              <a:lnSpc>
                <a:spcPct val="80000"/>
              </a:lnSpc>
            </a:pPr>
            <a:r>
              <a:rPr lang="en-US" sz="2000" b="1">
                <a:solidFill>
                  <a:srgbClr val="FFFFFF"/>
                </a:solidFill>
              </a:rPr>
              <a:t>alternatives</a:t>
            </a:r>
          </a:p>
        </p:txBody>
      </p:sp>
      <p:sp>
        <p:nvSpPr>
          <p:cNvPr id="111669" name="Rectangle 53"/>
          <p:cNvSpPr>
            <a:spLocks noChangeArrowheads="1"/>
          </p:cNvSpPr>
          <p:nvPr/>
        </p:nvSpPr>
        <p:spPr bwMode="auto">
          <a:xfrm>
            <a:off x="6902649" y="1914526"/>
            <a:ext cx="2178844" cy="1020763"/>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70" name="Rectangle 54"/>
          <p:cNvSpPr>
            <a:spLocks noChangeArrowheads="1"/>
          </p:cNvSpPr>
          <p:nvPr/>
        </p:nvSpPr>
        <p:spPr bwMode="auto">
          <a:xfrm>
            <a:off x="6852643" y="2064604"/>
            <a:ext cx="23199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sz="2000" b="1" dirty="0">
                <a:solidFill>
                  <a:srgbClr val="FFFFFF"/>
                </a:solidFill>
              </a:rPr>
              <a:t>Reconstruction</a:t>
            </a:r>
          </a:p>
          <a:p>
            <a:pPr>
              <a:lnSpc>
                <a:spcPct val="80000"/>
              </a:lnSpc>
            </a:pPr>
            <a:r>
              <a:rPr lang="en-US" sz="2000" b="1" dirty="0" smtClean="0">
                <a:solidFill>
                  <a:srgbClr val="FFFFFF"/>
                </a:solidFill>
              </a:rPr>
              <a:t>Rehabilitation</a:t>
            </a:r>
            <a:endParaRPr lang="en-US" sz="2000" b="1" dirty="0">
              <a:solidFill>
                <a:srgbClr val="FFFFFF"/>
              </a:solidFill>
            </a:endParaRPr>
          </a:p>
          <a:p>
            <a:pPr>
              <a:lnSpc>
                <a:spcPct val="80000"/>
              </a:lnSpc>
            </a:pPr>
            <a:r>
              <a:rPr lang="en-US" sz="2000" b="1" dirty="0" smtClean="0">
                <a:solidFill>
                  <a:srgbClr val="FFFFFF"/>
                </a:solidFill>
              </a:rPr>
              <a:t>Resurfacing</a:t>
            </a:r>
            <a:endParaRPr lang="en-US" sz="2000" b="1" dirty="0">
              <a:solidFill>
                <a:srgbClr val="FFFFFF"/>
              </a:solidFill>
            </a:endParaRPr>
          </a:p>
        </p:txBody>
      </p:sp>
      <p:sp>
        <p:nvSpPr>
          <p:cNvPr id="111671" name="Rectangle 55"/>
          <p:cNvSpPr>
            <a:spLocks noChangeArrowheads="1"/>
          </p:cNvSpPr>
          <p:nvPr/>
        </p:nvSpPr>
        <p:spPr bwMode="auto">
          <a:xfrm>
            <a:off x="7011591" y="4298953"/>
            <a:ext cx="15071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2000" b="1">
                <a:solidFill>
                  <a:srgbClr val="FFFFFF"/>
                </a:solidFill>
              </a:rPr>
              <a:t>Life - cycle</a:t>
            </a:r>
          </a:p>
          <a:p>
            <a:pPr>
              <a:lnSpc>
                <a:spcPct val="80000"/>
              </a:lnSpc>
            </a:pPr>
            <a:r>
              <a:rPr lang="en-US" sz="2000" b="1">
                <a:solidFill>
                  <a:srgbClr val="FFFFFF"/>
                </a:solidFill>
              </a:rPr>
              <a:t>    costs</a:t>
            </a:r>
          </a:p>
        </p:txBody>
      </p:sp>
      <p:sp>
        <p:nvSpPr>
          <p:cNvPr id="111672" name="Rectangle 56"/>
          <p:cNvSpPr>
            <a:spLocks noChangeArrowheads="1"/>
          </p:cNvSpPr>
          <p:nvPr/>
        </p:nvSpPr>
        <p:spPr bwMode="auto">
          <a:xfrm>
            <a:off x="7041954" y="5041903"/>
            <a:ext cx="1594842" cy="931863"/>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73" name="Rectangle 57"/>
          <p:cNvSpPr>
            <a:spLocks noChangeArrowheads="1"/>
          </p:cNvSpPr>
          <p:nvPr/>
        </p:nvSpPr>
        <p:spPr bwMode="auto">
          <a:xfrm>
            <a:off x="6999091" y="5080002"/>
            <a:ext cx="1409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2000" b="1">
                <a:solidFill>
                  <a:srgbClr val="FFFFFF"/>
                </a:solidFill>
              </a:rPr>
              <a:t>    Non-</a:t>
            </a:r>
          </a:p>
          <a:p>
            <a:pPr>
              <a:lnSpc>
                <a:spcPct val="80000"/>
              </a:lnSpc>
            </a:pPr>
            <a:r>
              <a:rPr lang="en-US" sz="2000" b="1">
                <a:solidFill>
                  <a:srgbClr val="FFFFFF"/>
                </a:solidFill>
              </a:rPr>
              <a:t> monetary</a:t>
            </a:r>
          </a:p>
          <a:p>
            <a:pPr>
              <a:lnSpc>
                <a:spcPct val="80000"/>
              </a:lnSpc>
            </a:pPr>
            <a:r>
              <a:rPr lang="en-US" sz="2000" b="1">
                <a:solidFill>
                  <a:srgbClr val="FFFFFF"/>
                </a:solidFill>
              </a:rPr>
              <a:t>   factors</a:t>
            </a:r>
          </a:p>
        </p:txBody>
      </p:sp>
      <p:sp>
        <p:nvSpPr>
          <p:cNvPr id="111674" name="Rectangle 58"/>
          <p:cNvSpPr>
            <a:spLocks noChangeArrowheads="1"/>
          </p:cNvSpPr>
          <p:nvPr/>
        </p:nvSpPr>
        <p:spPr bwMode="auto">
          <a:xfrm>
            <a:off x="4695232" y="4271966"/>
            <a:ext cx="1889522" cy="1679575"/>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75" name="Rectangle 59"/>
          <p:cNvSpPr>
            <a:spLocks noChangeArrowheads="1"/>
          </p:cNvSpPr>
          <p:nvPr/>
        </p:nvSpPr>
        <p:spPr bwMode="auto">
          <a:xfrm>
            <a:off x="4734521" y="4554539"/>
            <a:ext cx="160813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sz="2000" b="1">
                <a:solidFill>
                  <a:srgbClr val="FFFFFF"/>
                </a:solidFill>
              </a:rPr>
              <a:t>    Select</a:t>
            </a:r>
          </a:p>
          <a:p>
            <a:pPr>
              <a:lnSpc>
                <a:spcPct val="90000"/>
              </a:lnSpc>
            </a:pPr>
            <a:r>
              <a:rPr lang="en-US" sz="2000" b="1">
                <a:solidFill>
                  <a:srgbClr val="FFFFFF"/>
                </a:solidFill>
              </a:rPr>
              <a:t>  preferred</a:t>
            </a:r>
          </a:p>
          <a:p>
            <a:pPr>
              <a:lnSpc>
                <a:spcPct val="90000"/>
              </a:lnSpc>
            </a:pPr>
            <a:r>
              <a:rPr lang="en-US" sz="2000" b="1">
                <a:solidFill>
                  <a:srgbClr val="FFFFFF"/>
                </a:solidFill>
              </a:rPr>
              <a:t>alternatives</a:t>
            </a:r>
          </a:p>
        </p:txBody>
      </p:sp>
      <p:sp>
        <p:nvSpPr>
          <p:cNvPr id="111676" name="Rectangle 60"/>
          <p:cNvSpPr>
            <a:spLocks noChangeArrowheads="1"/>
          </p:cNvSpPr>
          <p:nvPr/>
        </p:nvSpPr>
        <p:spPr bwMode="auto">
          <a:xfrm>
            <a:off x="1807369" y="4430713"/>
            <a:ext cx="1885950" cy="684212"/>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77" name="Rectangle 61"/>
          <p:cNvSpPr>
            <a:spLocks noChangeArrowheads="1"/>
          </p:cNvSpPr>
          <p:nvPr/>
        </p:nvSpPr>
        <p:spPr bwMode="auto">
          <a:xfrm>
            <a:off x="2100264" y="4440240"/>
            <a:ext cx="1181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sz="2000" b="1">
                <a:solidFill>
                  <a:srgbClr val="FFFFFF"/>
                </a:solidFill>
              </a:rPr>
              <a:t>Detailed</a:t>
            </a:r>
          </a:p>
          <a:p>
            <a:pPr>
              <a:lnSpc>
                <a:spcPct val="90000"/>
              </a:lnSpc>
            </a:pPr>
            <a:r>
              <a:rPr lang="en-US" sz="2000" b="1">
                <a:solidFill>
                  <a:srgbClr val="FFFFFF"/>
                </a:solidFill>
              </a:rPr>
              <a:t> PS &amp; E</a:t>
            </a:r>
          </a:p>
        </p:txBody>
      </p:sp>
      <p:sp>
        <p:nvSpPr>
          <p:cNvPr id="111678" name="Rectangle 62"/>
          <p:cNvSpPr>
            <a:spLocks noChangeArrowheads="1"/>
          </p:cNvSpPr>
          <p:nvPr/>
        </p:nvSpPr>
        <p:spPr bwMode="auto">
          <a:xfrm>
            <a:off x="1809155" y="5486403"/>
            <a:ext cx="1898451" cy="682625"/>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79" name="Rectangle 63"/>
          <p:cNvSpPr>
            <a:spLocks noChangeArrowheads="1"/>
          </p:cNvSpPr>
          <p:nvPr/>
        </p:nvSpPr>
        <p:spPr bwMode="auto">
          <a:xfrm>
            <a:off x="1755578" y="5621339"/>
            <a:ext cx="1781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FFFF"/>
                </a:solidFill>
              </a:rPr>
              <a:t>Construction</a:t>
            </a:r>
          </a:p>
        </p:txBody>
      </p:sp>
      <p:sp>
        <p:nvSpPr>
          <p:cNvPr id="111680" name="Rectangle 64"/>
          <p:cNvSpPr>
            <a:spLocks noChangeArrowheads="1"/>
          </p:cNvSpPr>
          <p:nvPr/>
        </p:nvSpPr>
        <p:spPr bwMode="auto">
          <a:xfrm>
            <a:off x="7041954" y="4249741"/>
            <a:ext cx="1594842" cy="681037"/>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1" name="Rectangle 65"/>
          <p:cNvSpPr>
            <a:spLocks noChangeArrowheads="1"/>
          </p:cNvSpPr>
          <p:nvPr/>
        </p:nvSpPr>
        <p:spPr bwMode="auto">
          <a:xfrm>
            <a:off x="1650208" y="3740151"/>
            <a:ext cx="2068195"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2400" b="1">
                <a:solidFill>
                  <a:srgbClr val="FFFFFF"/>
                </a:solidFill>
              </a:rPr>
              <a:t>    Monitor</a:t>
            </a:r>
          </a:p>
          <a:p>
            <a:pPr>
              <a:lnSpc>
                <a:spcPct val="80000"/>
              </a:lnSpc>
            </a:pPr>
            <a:r>
              <a:rPr lang="en-US" sz="2400" b="1">
                <a:solidFill>
                  <a:srgbClr val="FFFFFF"/>
                </a:solidFill>
              </a:rPr>
              <a:t>Performance</a:t>
            </a:r>
          </a:p>
        </p:txBody>
      </p:sp>
      <p:sp>
        <p:nvSpPr>
          <p:cNvPr id="111682" name="Rectangle 66"/>
          <p:cNvSpPr>
            <a:spLocks noChangeArrowheads="1"/>
          </p:cNvSpPr>
          <p:nvPr/>
        </p:nvSpPr>
        <p:spPr bwMode="auto">
          <a:xfrm>
            <a:off x="4275536" y="3957638"/>
            <a:ext cx="4984552" cy="2519362"/>
          </a:xfrm>
          <a:prstGeom prst="rect">
            <a:avLst/>
          </a:prstGeom>
          <a:noFill/>
          <a:ln w="50800">
            <a:solidFill>
              <a:srgbClr val="FF9900"/>
            </a:solidFill>
            <a:prstDash val="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3" name="Freeform 67"/>
          <p:cNvSpPr>
            <a:spLocks/>
          </p:cNvSpPr>
          <p:nvPr/>
        </p:nvSpPr>
        <p:spPr bwMode="auto">
          <a:xfrm>
            <a:off x="1042988" y="2940053"/>
            <a:ext cx="742950" cy="2843213"/>
          </a:xfrm>
          <a:custGeom>
            <a:avLst/>
            <a:gdLst>
              <a:gd name="T0" fmla="*/ 439 w 439"/>
              <a:gd name="T1" fmla="*/ 1909 h 1920"/>
              <a:gd name="T2" fmla="*/ 185 w 439"/>
              <a:gd name="T3" fmla="*/ 1864 h 1920"/>
              <a:gd name="T4" fmla="*/ 3 w 439"/>
              <a:gd name="T5" fmla="*/ 1573 h 1920"/>
              <a:gd name="T6" fmla="*/ 167 w 439"/>
              <a:gd name="T7" fmla="*/ 700 h 1920"/>
              <a:gd name="T8" fmla="*/ 76 w 439"/>
              <a:gd name="T9" fmla="*/ 0 h 1920"/>
            </a:gdLst>
            <a:ahLst/>
            <a:cxnLst>
              <a:cxn ang="0">
                <a:pos x="T0" y="T1"/>
              </a:cxn>
              <a:cxn ang="0">
                <a:pos x="T2" y="T3"/>
              </a:cxn>
              <a:cxn ang="0">
                <a:pos x="T4" y="T5"/>
              </a:cxn>
              <a:cxn ang="0">
                <a:pos x="T6" y="T7"/>
              </a:cxn>
              <a:cxn ang="0">
                <a:pos x="T8" y="T9"/>
              </a:cxn>
            </a:cxnLst>
            <a:rect l="0" t="0" r="r" b="b"/>
            <a:pathLst>
              <a:path w="439" h="1920">
                <a:moveTo>
                  <a:pt x="439" y="1909"/>
                </a:moveTo>
                <a:cubicBezTo>
                  <a:pt x="348" y="1914"/>
                  <a:pt x="258" y="1920"/>
                  <a:pt x="185" y="1864"/>
                </a:cubicBezTo>
                <a:cubicBezTo>
                  <a:pt x="112" y="1808"/>
                  <a:pt x="6" y="1767"/>
                  <a:pt x="3" y="1573"/>
                </a:cubicBezTo>
                <a:cubicBezTo>
                  <a:pt x="0" y="1379"/>
                  <a:pt x="155" y="962"/>
                  <a:pt x="167" y="700"/>
                </a:cubicBezTo>
                <a:cubicBezTo>
                  <a:pt x="179" y="438"/>
                  <a:pt x="91" y="117"/>
                  <a:pt x="76" y="0"/>
                </a:cubicBezTo>
              </a:path>
            </a:pathLst>
          </a:custGeom>
          <a:noFill/>
          <a:ln w="25400" cap="flat" cmpd="sng">
            <a:solidFill>
              <a:schemeClr val="fo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4" name="Freeform 68"/>
          <p:cNvSpPr>
            <a:spLocks/>
          </p:cNvSpPr>
          <p:nvPr/>
        </p:nvSpPr>
        <p:spPr bwMode="auto">
          <a:xfrm>
            <a:off x="755454" y="2963863"/>
            <a:ext cx="1044773" cy="3035300"/>
          </a:xfrm>
          <a:custGeom>
            <a:avLst/>
            <a:gdLst>
              <a:gd name="T0" fmla="*/ 611 w 611"/>
              <a:gd name="T1" fmla="*/ 2036 h 2036"/>
              <a:gd name="T2" fmla="*/ 275 w 611"/>
              <a:gd name="T3" fmla="*/ 1973 h 2036"/>
              <a:gd name="T4" fmla="*/ 29 w 611"/>
              <a:gd name="T5" fmla="*/ 1664 h 2036"/>
              <a:gd name="T6" fmla="*/ 102 w 611"/>
              <a:gd name="T7" fmla="*/ 1109 h 2036"/>
              <a:gd name="T8" fmla="*/ 184 w 611"/>
              <a:gd name="T9" fmla="*/ 673 h 2036"/>
              <a:gd name="T10" fmla="*/ 111 w 611"/>
              <a:gd name="T11" fmla="*/ 0 h 2036"/>
            </a:gdLst>
            <a:ahLst/>
            <a:cxnLst>
              <a:cxn ang="0">
                <a:pos x="T0" y="T1"/>
              </a:cxn>
              <a:cxn ang="0">
                <a:pos x="T2" y="T3"/>
              </a:cxn>
              <a:cxn ang="0">
                <a:pos x="T4" y="T5"/>
              </a:cxn>
              <a:cxn ang="0">
                <a:pos x="T6" y="T7"/>
              </a:cxn>
              <a:cxn ang="0">
                <a:pos x="T8" y="T9"/>
              </a:cxn>
              <a:cxn ang="0">
                <a:pos x="T10" y="T11"/>
              </a:cxn>
            </a:cxnLst>
            <a:rect l="0" t="0" r="r" b="b"/>
            <a:pathLst>
              <a:path w="611" h="2036">
                <a:moveTo>
                  <a:pt x="611" y="2036"/>
                </a:moveTo>
                <a:cubicBezTo>
                  <a:pt x="555" y="2024"/>
                  <a:pt x="372" y="2035"/>
                  <a:pt x="275" y="1973"/>
                </a:cubicBezTo>
                <a:cubicBezTo>
                  <a:pt x="178" y="1911"/>
                  <a:pt x="58" y="1808"/>
                  <a:pt x="29" y="1664"/>
                </a:cubicBezTo>
                <a:cubicBezTo>
                  <a:pt x="0" y="1520"/>
                  <a:pt x="76" y="1274"/>
                  <a:pt x="102" y="1109"/>
                </a:cubicBezTo>
                <a:cubicBezTo>
                  <a:pt x="128" y="944"/>
                  <a:pt x="183" y="858"/>
                  <a:pt x="184" y="673"/>
                </a:cubicBezTo>
                <a:cubicBezTo>
                  <a:pt x="185" y="488"/>
                  <a:pt x="126" y="140"/>
                  <a:pt x="111" y="0"/>
                </a:cubicBezTo>
              </a:path>
            </a:pathLst>
          </a:custGeom>
          <a:noFill/>
          <a:ln w="25400" cap="flat" cmpd="sng">
            <a:solidFill>
              <a:schemeClr val="fo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5" name="Freeform 69"/>
          <p:cNvSpPr>
            <a:spLocks/>
          </p:cNvSpPr>
          <p:nvPr/>
        </p:nvSpPr>
        <p:spPr bwMode="auto">
          <a:xfrm>
            <a:off x="900114" y="2990852"/>
            <a:ext cx="905471" cy="2917825"/>
          </a:xfrm>
          <a:custGeom>
            <a:avLst/>
            <a:gdLst>
              <a:gd name="T0" fmla="*/ 542 w 542"/>
              <a:gd name="T1" fmla="*/ 1985 h 2001"/>
              <a:gd name="T2" fmla="*/ 270 w 542"/>
              <a:gd name="T3" fmla="*/ 1939 h 2001"/>
              <a:gd name="T4" fmla="*/ 15 w 542"/>
              <a:gd name="T5" fmla="*/ 1612 h 2001"/>
              <a:gd name="T6" fmla="*/ 177 w 542"/>
              <a:gd name="T7" fmla="*/ 700 h 2001"/>
              <a:gd name="T8" fmla="*/ 86 w 542"/>
              <a:gd name="T9" fmla="*/ 0 h 2001"/>
            </a:gdLst>
            <a:ahLst/>
            <a:cxnLst>
              <a:cxn ang="0">
                <a:pos x="T0" y="T1"/>
              </a:cxn>
              <a:cxn ang="0">
                <a:pos x="T2" y="T3"/>
              </a:cxn>
              <a:cxn ang="0">
                <a:pos x="T4" y="T5"/>
              </a:cxn>
              <a:cxn ang="0">
                <a:pos x="T6" y="T7"/>
              </a:cxn>
              <a:cxn ang="0">
                <a:pos x="T8" y="T9"/>
              </a:cxn>
            </a:cxnLst>
            <a:rect l="0" t="0" r="r" b="b"/>
            <a:pathLst>
              <a:path w="542" h="2001">
                <a:moveTo>
                  <a:pt x="542" y="1985"/>
                </a:moveTo>
                <a:cubicBezTo>
                  <a:pt x="497" y="1977"/>
                  <a:pt x="358" y="2001"/>
                  <a:pt x="270" y="1939"/>
                </a:cubicBezTo>
                <a:cubicBezTo>
                  <a:pt x="182" y="1877"/>
                  <a:pt x="30" y="1818"/>
                  <a:pt x="15" y="1612"/>
                </a:cubicBezTo>
                <a:cubicBezTo>
                  <a:pt x="0" y="1406"/>
                  <a:pt x="165" y="969"/>
                  <a:pt x="177" y="700"/>
                </a:cubicBezTo>
                <a:cubicBezTo>
                  <a:pt x="189" y="431"/>
                  <a:pt x="101" y="117"/>
                  <a:pt x="86" y="0"/>
                </a:cubicBezTo>
              </a:path>
            </a:pathLst>
          </a:custGeom>
          <a:noFill/>
          <a:ln w="25400" cap="flat" cmpd="sng">
            <a:solidFill>
              <a:srgbClr val="FFCC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6" name="Line 70"/>
          <p:cNvSpPr>
            <a:spLocks noChangeShapeType="1"/>
          </p:cNvSpPr>
          <p:nvPr/>
        </p:nvSpPr>
        <p:spPr bwMode="auto">
          <a:xfrm flipV="1">
            <a:off x="925117" y="5526088"/>
            <a:ext cx="182166" cy="133350"/>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7" name="Line 71"/>
          <p:cNvSpPr>
            <a:spLocks noChangeShapeType="1"/>
          </p:cNvSpPr>
          <p:nvPr/>
        </p:nvSpPr>
        <p:spPr bwMode="auto">
          <a:xfrm>
            <a:off x="819747" y="5022850"/>
            <a:ext cx="257175" cy="26988"/>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8" name="Line 72"/>
          <p:cNvSpPr>
            <a:spLocks noChangeShapeType="1"/>
          </p:cNvSpPr>
          <p:nvPr/>
        </p:nvSpPr>
        <p:spPr bwMode="auto">
          <a:xfrm>
            <a:off x="941191" y="4559300"/>
            <a:ext cx="257175" cy="26988"/>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9" name="Line 73"/>
          <p:cNvSpPr>
            <a:spLocks noChangeShapeType="1"/>
          </p:cNvSpPr>
          <p:nvPr/>
        </p:nvSpPr>
        <p:spPr bwMode="auto">
          <a:xfrm>
            <a:off x="1062634" y="4002088"/>
            <a:ext cx="258960" cy="0"/>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0" name="Line 74"/>
          <p:cNvSpPr>
            <a:spLocks noChangeShapeType="1"/>
          </p:cNvSpPr>
          <p:nvPr/>
        </p:nvSpPr>
        <p:spPr bwMode="auto">
          <a:xfrm flipV="1">
            <a:off x="9102924" y="4657728"/>
            <a:ext cx="319682"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1" name="Rectangle 75"/>
          <p:cNvSpPr>
            <a:spLocks noChangeArrowheads="1"/>
          </p:cNvSpPr>
          <p:nvPr/>
        </p:nvSpPr>
        <p:spPr bwMode="auto">
          <a:xfrm>
            <a:off x="2744988" y="1901826"/>
            <a:ext cx="1548407" cy="1046163"/>
          </a:xfrm>
          <a:prstGeom prst="rect">
            <a:avLst/>
          </a:prstGeom>
          <a:noFill/>
          <a:ln w="28575">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2" name="AutoShape 76"/>
          <p:cNvSpPr>
            <a:spLocks noChangeArrowheads="1"/>
          </p:cNvSpPr>
          <p:nvPr/>
        </p:nvSpPr>
        <p:spPr bwMode="auto">
          <a:xfrm>
            <a:off x="2244924" y="2301878"/>
            <a:ext cx="619720" cy="258763"/>
          </a:xfrm>
          <a:prstGeom prst="rightArrow">
            <a:avLst>
              <a:gd name="adj1" fmla="val 61796"/>
              <a:gd name="adj2" fmla="val 82699"/>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3" name="AutoShape 77"/>
          <p:cNvSpPr>
            <a:spLocks noChangeArrowheads="1"/>
          </p:cNvSpPr>
          <p:nvPr/>
        </p:nvSpPr>
        <p:spPr bwMode="auto">
          <a:xfrm>
            <a:off x="4189810" y="2339975"/>
            <a:ext cx="617934" cy="260350"/>
          </a:xfrm>
          <a:prstGeom prst="rightArrow">
            <a:avLst>
              <a:gd name="adj1" fmla="val 61796"/>
              <a:gd name="adj2" fmla="val 81958"/>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4" name="AutoShape 78"/>
          <p:cNvSpPr>
            <a:spLocks noChangeArrowheads="1"/>
          </p:cNvSpPr>
          <p:nvPr/>
        </p:nvSpPr>
        <p:spPr bwMode="auto">
          <a:xfrm>
            <a:off x="6343652" y="2339978"/>
            <a:ext cx="619721" cy="258763"/>
          </a:xfrm>
          <a:prstGeom prst="rightArrow">
            <a:avLst>
              <a:gd name="adj1" fmla="val 61796"/>
              <a:gd name="adj2" fmla="val 82699"/>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5" name="AutoShape 79"/>
          <p:cNvSpPr>
            <a:spLocks noChangeArrowheads="1"/>
          </p:cNvSpPr>
          <p:nvPr/>
        </p:nvSpPr>
        <p:spPr bwMode="auto">
          <a:xfrm flipH="1" flipV="1">
            <a:off x="8534998" y="5386388"/>
            <a:ext cx="960834" cy="260350"/>
          </a:xfrm>
          <a:prstGeom prst="rightArrow">
            <a:avLst>
              <a:gd name="adj1" fmla="val 61796"/>
              <a:gd name="adj2" fmla="val 127438"/>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6" name="AutoShape 80"/>
          <p:cNvSpPr>
            <a:spLocks noChangeArrowheads="1"/>
          </p:cNvSpPr>
          <p:nvPr/>
        </p:nvSpPr>
        <p:spPr bwMode="auto">
          <a:xfrm flipH="1" flipV="1">
            <a:off x="8534998" y="4483103"/>
            <a:ext cx="960834" cy="258763"/>
          </a:xfrm>
          <a:prstGeom prst="rightArrow">
            <a:avLst>
              <a:gd name="adj1" fmla="val 61796"/>
              <a:gd name="adj2" fmla="val 128219"/>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7" name="AutoShape 81"/>
          <p:cNvSpPr>
            <a:spLocks noChangeArrowheads="1"/>
          </p:cNvSpPr>
          <p:nvPr/>
        </p:nvSpPr>
        <p:spPr bwMode="auto">
          <a:xfrm flipH="1" flipV="1">
            <a:off x="6474024" y="4483103"/>
            <a:ext cx="619720" cy="258763"/>
          </a:xfrm>
          <a:prstGeom prst="rightArrow">
            <a:avLst>
              <a:gd name="adj1" fmla="val 61796"/>
              <a:gd name="adj2" fmla="val 82699"/>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8" name="AutoShape 82"/>
          <p:cNvSpPr>
            <a:spLocks noChangeArrowheads="1"/>
          </p:cNvSpPr>
          <p:nvPr/>
        </p:nvSpPr>
        <p:spPr bwMode="auto">
          <a:xfrm flipH="1" flipV="1">
            <a:off x="6474024" y="5392738"/>
            <a:ext cx="619720" cy="258762"/>
          </a:xfrm>
          <a:prstGeom prst="rightArrow">
            <a:avLst>
              <a:gd name="adj1" fmla="val 61796"/>
              <a:gd name="adj2" fmla="val 82699"/>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9" name="AutoShape 83"/>
          <p:cNvSpPr>
            <a:spLocks noChangeArrowheads="1"/>
          </p:cNvSpPr>
          <p:nvPr/>
        </p:nvSpPr>
        <p:spPr bwMode="auto">
          <a:xfrm flipH="1" flipV="1">
            <a:off x="3570092" y="4622803"/>
            <a:ext cx="1201935" cy="258763"/>
          </a:xfrm>
          <a:prstGeom prst="rightArrow">
            <a:avLst>
              <a:gd name="adj1" fmla="val 60676"/>
              <a:gd name="adj2" fmla="val 98060"/>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0" name="AutoShape 84"/>
          <p:cNvSpPr>
            <a:spLocks noChangeArrowheads="1"/>
          </p:cNvSpPr>
          <p:nvPr/>
        </p:nvSpPr>
        <p:spPr bwMode="auto">
          <a:xfrm rot="-5400000" flipH="1" flipV="1">
            <a:off x="2486820" y="5164337"/>
            <a:ext cx="541338" cy="296466"/>
          </a:xfrm>
          <a:prstGeom prst="rightArrow">
            <a:avLst>
              <a:gd name="adj1" fmla="val 61796"/>
              <a:gd name="adj2" fmla="val 79801"/>
            </a:avLst>
          </a:prstGeom>
          <a:solidFill>
            <a:schemeClr val="folHlink"/>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1" name="Line 85"/>
          <p:cNvSpPr>
            <a:spLocks noChangeShapeType="1"/>
          </p:cNvSpPr>
          <p:nvPr/>
        </p:nvSpPr>
        <p:spPr bwMode="auto">
          <a:xfrm>
            <a:off x="9095782" y="2557463"/>
            <a:ext cx="480417" cy="0"/>
          </a:xfrm>
          <a:prstGeom prst="line">
            <a:avLst/>
          </a:prstGeom>
          <a:noFill/>
          <a:ln w="762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2" name="Line 86"/>
          <p:cNvSpPr>
            <a:spLocks noChangeShapeType="1"/>
          </p:cNvSpPr>
          <p:nvPr/>
        </p:nvSpPr>
        <p:spPr bwMode="auto">
          <a:xfrm>
            <a:off x="9495830" y="2452688"/>
            <a:ext cx="0" cy="3149600"/>
          </a:xfrm>
          <a:prstGeom prst="line">
            <a:avLst/>
          </a:prstGeom>
          <a:noFill/>
          <a:ln w="762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3" name="Line 87"/>
          <p:cNvSpPr>
            <a:spLocks noChangeShapeType="1"/>
          </p:cNvSpPr>
          <p:nvPr/>
        </p:nvSpPr>
        <p:spPr bwMode="auto">
          <a:xfrm>
            <a:off x="9576197" y="2452688"/>
            <a:ext cx="0" cy="3149600"/>
          </a:xfrm>
          <a:prstGeom prst="line">
            <a:avLst/>
          </a:prstGeom>
          <a:noFill/>
          <a:ln w="762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4" name="Line 88"/>
          <p:cNvSpPr>
            <a:spLocks noChangeShapeType="1"/>
          </p:cNvSpPr>
          <p:nvPr/>
        </p:nvSpPr>
        <p:spPr bwMode="auto">
          <a:xfrm>
            <a:off x="9095782" y="2487613"/>
            <a:ext cx="480417" cy="0"/>
          </a:xfrm>
          <a:prstGeom prst="line">
            <a:avLst/>
          </a:prstGeom>
          <a:noFill/>
          <a:ln w="762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2"/>
          <p:cNvSpPr>
            <a:spLocks noGrp="1" noChangeArrowheads="1"/>
          </p:cNvSpPr>
          <p:nvPr>
            <p:ph type="title"/>
          </p:nvPr>
        </p:nvSpPr>
        <p:spPr>
          <a:xfrm>
            <a:off x="0" y="0"/>
            <a:ext cx="8572500" cy="1066800"/>
          </a:xfrm>
        </p:spPr>
        <p:txBody>
          <a:bodyPr/>
          <a:lstStyle/>
          <a:p>
            <a:r>
              <a:rPr lang="en-US" sz="4000" dirty="0" smtClean="0">
                <a:latin typeface="Times New Roman" pitchFamily="18" charset="0"/>
              </a:rPr>
              <a:t>Decision </a:t>
            </a:r>
            <a:r>
              <a:rPr lang="en-US" sz="4000" dirty="0">
                <a:latin typeface="Times New Roman" pitchFamily="18" charset="0"/>
              </a:rPr>
              <a:t>Making </a:t>
            </a:r>
            <a:r>
              <a:rPr lang="en-US" sz="4000" dirty="0" smtClean="0">
                <a:latin typeface="Times New Roman" pitchFamily="18" charset="0"/>
              </a:rPr>
              <a:t>Process</a:t>
            </a:r>
            <a:endParaRPr lang="en-US" sz="3600" dirty="0">
              <a:latin typeface="Times New Roman" pitchFamily="18" charset="0"/>
            </a:endParaRPr>
          </a:p>
        </p:txBody>
      </p:sp>
    </p:spTree>
    <p:extLst>
      <p:ext uri="{BB962C8B-B14F-4D97-AF65-F5344CB8AC3E}">
        <p14:creationId xmlns:p14="http://schemas.microsoft.com/office/powerpoint/2010/main" val="8925610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400" y="-12700"/>
            <a:ext cx="8674100" cy="1155700"/>
          </a:xfrm>
        </p:spPr>
        <p:txBody>
          <a:bodyPr/>
          <a:lstStyle/>
          <a:p>
            <a:r>
              <a:rPr lang="en-US" sz="4000" dirty="0" smtClean="0"/>
              <a:t>Asphalt Stabilized Crack-Relief Layer (ASCRL)</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1" y="1914525"/>
            <a:ext cx="8242539"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5604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400" y="-12700"/>
            <a:ext cx="8674100" cy="1155700"/>
          </a:xfrm>
        </p:spPr>
        <p:txBody>
          <a:bodyPr/>
          <a:lstStyle/>
          <a:p>
            <a:r>
              <a:rPr lang="en-US" sz="4000" dirty="0" smtClean="0"/>
              <a:t>Asphalt Stabilized Crack-Relief Layer (ASCRL)</a:t>
            </a:r>
            <a:endParaRPr lang="en-US" sz="4000" dirty="0"/>
          </a:p>
        </p:txBody>
      </p:sp>
      <p:sp>
        <p:nvSpPr>
          <p:cNvPr id="2" name="Rectangle 1"/>
          <p:cNvSpPr/>
          <p:nvPr/>
        </p:nvSpPr>
        <p:spPr>
          <a:xfrm>
            <a:off x="1257300" y="1752600"/>
            <a:ext cx="7391400" cy="4278094"/>
          </a:xfrm>
          <a:prstGeom prst="rect">
            <a:avLst/>
          </a:prstGeom>
        </p:spPr>
        <p:txBody>
          <a:bodyPr wrap="square">
            <a:spAutoFit/>
          </a:bodyPr>
          <a:lstStyle/>
          <a:p>
            <a:r>
              <a:rPr lang="en-US" sz="2800" b="1" dirty="0">
                <a:solidFill>
                  <a:schemeClr val="bg1"/>
                </a:solidFill>
              </a:rPr>
              <a:t>Mix </a:t>
            </a:r>
            <a:r>
              <a:rPr lang="en-US" sz="2800" b="1" dirty="0" smtClean="0">
                <a:solidFill>
                  <a:schemeClr val="bg1"/>
                </a:solidFill>
              </a:rPr>
              <a:t>Design</a:t>
            </a:r>
          </a:p>
          <a:p>
            <a:endParaRPr lang="en-US" sz="2800" dirty="0">
              <a:solidFill>
                <a:schemeClr val="bg1"/>
              </a:solidFill>
            </a:endParaRPr>
          </a:p>
          <a:p>
            <a:pPr marL="800100" lvl="1" indent="-342900">
              <a:buFont typeface="Arial" pitchFamily="34" charset="0"/>
              <a:buChar char="•"/>
            </a:pPr>
            <a:r>
              <a:rPr lang="en-US" sz="2400" dirty="0">
                <a:solidFill>
                  <a:schemeClr val="bg1"/>
                </a:solidFill>
              </a:rPr>
              <a:t>Asphalt Binder – PG 64-28 with 0.5% liquid antistrip </a:t>
            </a:r>
            <a:r>
              <a:rPr lang="en-US" sz="2400" dirty="0" smtClean="0">
                <a:solidFill>
                  <a:schemeClr val="bg1"/>
                </a:solidFill>
              </a:rPr>
              <a:t>additive</a:t>
            </a:r>
          </a:p>
          <a:p>
            <a:pPr lvl="1"/>
            <a:endParaRPr lang="en-US" sz="1200" dirty="0">
              <a:solidFill>
                <a:schemeClr val="bg1"/>
              </a:solidFill>
            </a:endParaRPr>
          </a:p>
          <a:p>
            <a:pPr marL="800100" lvl="1" indent="-342900">
              <a:buFont typeface="Arial" pitchFamily="34" charset="0"/>
              <a:buChar char="•"/>
            </a:pPr>
            <a:r>
              <a:rPr lang="en-US" sz="2400" dirty="0">
                <a:solidFill>
                  <a:schemeClr val="bg1"/>
                </a:solidFill>
              </a:rPr>
              <a:t>Asphalt content – 3 to 4 </a:t>
            </a:r>
            <a:r>
              <a:rPr lang="en-US" sz="2400" dirty="0" smtClean="0">
                <a:solidFill>
                  <a:schemeClr val="bg1"/>
                </a:solidFill>
              </a:rPr>
              <a:t>%</a:t>
            </a:r>
          </a:p>
          <a:p>
            <a:pPr lvl="1"/>
            <a:endParaRPr lang="en-US" sz="1200" dirty="0">
              <a:solidFill>
                <a:schemeClr val="bg1"/>
              </a:solidFill>
            </a:endParaRPr>
          </a:p>
          <a:p>
            <a:pPr marL="800100" lvl="1" indent="-342900">
              <a:buFont typeface="Arial" pitchFamily="34" charset="0"/>
              <a:buChar char="•"/>
            </a:pPr>
            <a:r>
              <a:rPr lang="en-US" sz="2400" dirty="0">
                <a:solidFill>
                  <a:schemeClr val="bg1"/>
                </a:solidFill>
              </a:rPr>
              <a:t>Surface Coating – 100 % without excessive draindown (max </a:t>
            </a:r>
            <a:r>
              <a:rPr lang="en-US" sz="2400" dirty="0" smtClean="0">
                <a:solidFill>
                  <a:schemeClr val="bg1"/>
                </a:solidFill>
              </a:rPr>
              <a:t>0.30 %)</a:t>
            </a:r>
          </a:p>
          <a:p>
            <a:pPr lvl="1"/>
            <a:r>
              <a:rPr lang="en-US" sz="1200" dirty="0" smtClean="0">
                <a:solidFill>
                  <a:schemeClr val="bg1"/>
                </a:solidFill>
              </a:rPr>
              <a:t> </a:t>
            </a:r>
            <a:endParaRPr lang="en-US" sz="1200" dirty="0">
              <a:solidFill>
                <a:schemeClr val="bg1"/>
              </a:solidFill>
            </a:endParaRPr>
          </a:p>
          <a:p>
            <a:pPr marL="800100" lvl="1" indent="-342900">
              <a:buFont typeface="Arial" pitchFamily="34" charset="0"/>
              <a:buChar char="•"/>
            </a:pPr>
            <a:r>
              <a:rPr lang="en-US" sz="2400" dirty="0" smtClean="0">
                <a:solidFill>
                  <a:schemeClr val="bg1"/>
                </a:solidFill>
              </a:rPr>
              <a:t>Minimum </a:t>
            </a:r>
            <a:r>
              <a:rPr lang="en-US" sz="2400" dirty="0">
                <a:solidFill>
                  <a:schemeClr val="bg1"/>
                </a:solidFill>
              </a:rPr>
              <a:t>Asphalt film thickness - 9.0 </a:t>
            </a:r>
            <a:r>
              <a:rPr lang="en-US" sz="2400" dirty="0" smtClean="0">
                <a:solidFill>
                  <a:schemeClr val="bg1"/>
                </a:solidFill>
              </a:rPr>
              <a:t>microns</a:t>
            </a:r>
          </a:p>
          <a:p>
            <a:pPr lvl="1"/>
            <a:endParaRPr lang="en-US" sz="1200" dirty="0" smtClean="0">
              <a:solidFill>
                <a:schemeClr val="bg1"/>
              </a:solidFill>
            </a:endParaRPr>
          </a:p>
          <a:p>
            <a:pPr marL="800100" lvl="1" indent="-342900">
              <a:buFont typeface="Arial" pitchFamily="34" charset="0"/>
              <a:buChar char="•"/>
            </a:pPr>
            <a:r>
              <a:rPr lang="en-US" sz="2400" dirty="0" smtClean="0">
                <a:solidFill>
                  <a:schemeClr val="bg1"/>
                </a:solidFill>
              </a:rPr>
              <a:t>Moisture </a:t>
            </a:r>
            <a:r>
              <a:rPr lang="en-US" sz="2400" dirty="0">
                <a:solidFill>
                  <a:schemeClr val="bg1"/>
                </a:solidFill>
              </a:rPr>
              <a:t>sensitivity (AASHTO T283) </a:t>
            </a:r>
          </a:p>
        </p:txBody>
      </p:sp>
    </p:spTree>
    <p:extLst>
      <p:ext uri="{BB962C8B-B14F-4D97-AF65-F5344CB8AC3E}">
        <p14:creationId xmlns:p14="http://schemas.microsoft.com/office/powerpoint/2010/main" val="39791289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400" y="-12700"/>
            <a:ext cx="8674100" cy="1155700"/>
          </a:xfrm>
        </p:spPr>
        <p:txBody>
          <a:bodyPr/>
          <a:lstStyle/>
          <a:p>
            <a:r>
              <a:rPr lang="en-US" sz="4000" dirty="0" smtClean="0"/>
              <a:t>Asphalt Stabilized Crack-Relief Layer (ASCRL)</a:t>
            </a:r>
            <a:endParaRPr lang="en-US" sz="4000" dirty="0"/>
          </a:p>
        </p:txBody>
      </p:sp>
      <p:sp>
        <p:nvSpPr>
          <p:cNvPr id="2" name="Rectangle 1"/>
          <p:cNvSpPr/>
          <p:nvPr/>
        </p:nvSpPr>
        <p:spPr>
          <a:xfrm>
            <a:off x="1257300" y="1600200"/>
            <a:ext cx="7391400" cy="4016484"/>
          </a:xfrm>
          <a:prstGeom prst="rect">
            <a:avLst/>
          </a:prstGeom>
        </p:spPr>
        <p:txBody>
          <a:bodyPr wrap="square">
            <a:spAutoFit/>
          </a:bodyPr>
          <a:lstStyle/>
          <a:p>
            <a:r>
              <a:rPr lang="en-US" sz="2800" b="1" dirty="0">
                <a:solidFill>
                  <a:schemeClr val="bg1"/>
                </a:solidFill>
              </a:rPr>
              <a:t>Construction </a:t>
            </a:r>
            <a:endParaRPr lang="en-US" sz="2800" b="1" dirty="0" smtClean="0">
              <a:solidFill>
                <a:schemeClr val="bg1"/>
              </a:solidFill>
            </a:endParaRPr>
          </a:p>
          <a:p>
            <a:endParaRPr lang="en-US" sz="2800" dirty="0">
              <a:solidFill>
                <a:schemeClr val="bg1"/>
              </a:solidFill>
            </a:endParaRPr>
          </a:p>
          <a:p>
            <a:pPr marL="800100" lvl="1" indent="-342900">
              <a:buFont typeface="Arial" pitchFamily="34" charset="0"/>
              <a:buChar char="•"/>
            </a:pPr>
            <a:r>
              <a:rPr lang="en-US" sz="2400" dirty="0">
                <a:solidFill>
                  <a:schemeClr val="bg1"/>
                </a:solidFill>
              </a:rPr>
              <a:t>Placed in a single </a:t>
            </a:r>
            <a:r>
              <a:rPr lang="en-US" sz="2400" dirty="0" smtClean="0">
                <a:solidFill>
                  <a:schemeClr val="bg1"/>
                </a:solidFill>
              </a:rPr>
              <a:t>layer</a:t>
            </a:r>
          </a:p>
          <a:p>
            <a:pPr lvl="1"/>
            <a:endParaRPr lang="en-US" sz="1200" dirty="0">
              <a:solidFill>
                <a:schemeClr val="bg1"/>
              </a:solidFill>
            </a:endParaRPr>
          </a:p>
          <a:p>
            <a:pPr marL="800100" lvl="1" indent="-342900">
              <a:buFont typeface="Arial" pitchFamily="34" charset="0"/>
              <a:buChar char="•"/>
            </a:pPr>
            <a:r>
              <a:rPr lang="en-US" sz="2400" dirty="0">
                <a:solidFill>
                  <a:schemeClr val="bg1"/>
                </a:solidFill>
              </a:rPr>
              <a:t>Compaction – steel – wheeled tandem roller (1.0 ton per foot of drum length) </a:t>
            </a:r>
            <a:endParaRPr lang="en-US" sz="2400" dirty="0" smtClean="0">
              <a:solidFill>
                <a:schemeClr val="bg1"/>
              </a:solidFill>
            </a:endParaRPr>
          </a:p>
          <a:p>
            <a:pPr lvl="1"/>
            <a:r>
              <a:rPr lang="en-US" sz="1200" dirty="0" smtClean="0">
                <a:solidFill>
                  <a:schemeClr val="bg1"/>
                </a:solidFill>
              </a:rPr>
              <a:t> </a:t>
            </a:r>
            <a:endParaRPr lang="en-US" sz="1200" dirty="0">
              <a:solidFill>
                <a:schemeClr val="bg1"/>
              </a:solidFill>
            </a:endParaRPr>
          </a:p>
          <a:p>
            <a:pPr marL="1257300" lvl="2" indent="-342900">
              <a:buFont typeface="Arial" pitchFamily="34" charset="0"/>
              <a:buChar char="•"/>
            </a:pPr>
            <a:r>
              <a:rPr lang="en-US" dirty="0" smtClean="0">
                <a:solidFill>
                  <a:schemeClr val="bg1"/>
                </a:solidFill>
              </a:rPr>
              <a:t>Static </a:t>
            </a:r>
            <a:r>
              <a:rPr lang="en-US" dirty="0">
                <a:solidFill>
                  <a:schemeClr val="bg1"/>
                </a:solidFill>
              </a:rPr>
              <a:t>mode only </a:t>
            </a:r>
            <a:endParaRPr lang="en-US" dirty="0" smtClean="0">
              <a:solidFill>
                <a:schemeClr val="bg1"/>
              </a:solidFill>
            </a:endParaRPr>
          </a:p>
          <a:p>
            <a:pPr lvl="2"/>
            <a:endParaRPr lang="en-US" sz="1200" dirty="0" smtClean="0">
              <a:solidFill>
                <a:schemeClr val="bg1"/>
              </a:solidFill>
            </a:endParaRPr>
          </a:p>
          <a:p>
            <a:pPr marL="1257300" lvl="2" indent="-342900">
              <a:buFont typeface="Arial" pitchFamily="34" charset="0"/>
              <a:buChar char="•"/>
            </a:pPr>
            <a:r>
              <a:rPr lang="en-US" dirty="0" smtClean="0">
                <a:solidFill>
                  <a:schemeClr val="bg1"/>
                </a:solidFill>
              </a:rPr>
              <a:t>Minimum </a:t>
            </a:r>
            <a:r>
              <a:rPr lang="en-US" dirty="0">
                <a:solidFill>
                  <a:schemeClr val="bg1"/>
                </a:solidFill>
              </a:rPr>
              <a:t>of three passes </a:t>
            </a:r>
            <a:r>
              <a:rPr lang="en-US" dirty="0" smtClean="0">
                <a:solidFill>
                  <a:schemeClr val="bg1"/>
                </a:solidFill>
              </a:rPr>
              <a:t>(down </a:t>
            </a:r>
            <a:r>
              <a:rPr lang="en-US" dirty="0">
                <a:solidFill>
                  <a:schemeClr val="bg1"/>
                </a:solidFill>
              </a:rPr>
              <a:t>and </a:t>
            </a:r>
            <a:r>
              <a:rPr lang="en-US" dirty="0" smtClean="0">
                <a:solidFill>
                  <a:schemeClr val="bg1"/>
                </a:solidFill>
              </a:rPr>
              <a:t>back)</a:t>
            </a:r>
          </a:p>
          <a:p>
            <a:pPr lvl="2"/>
            <a:endParaRPr lang="en-US" sz="1100" dirty="0" smtClean="0">
              <a:solidFill>
                <a:schemeClr val="bg1"/>
              </a:solidFill>
            </a:endParaRPr>
          </a:p>
          <a:p>
            <a:pPr marL="1257300" lvl="2" indent="-342900">
              <a:buFont typeface="Arial" pitchFamily="34" charset="0"/>
              <a:buChar char="•"/>
            </a:pPr>
            <a:r>
              <a:rPr lang="en-US" dirty="0">
                <a:solidFill>
                  <a:schemeClr val="bg1"/>
                </a:solidFill>
              </a:rPr>
              <a:t>Compaction test strip may be required (minimize breakage of </a:t>
            </a:r>
            <a:r>
              <a:rPr lang="en-US" dirty="0" err="1">
                <a:solidFill>
                  <a:schemeClr val="bg1"/>
                </a:solidFill>
              </a:rPr>
              <a:t>Agg</a:t>
            </a:r>
            <a:r>
              <a:rPr lang="en-US" dirty="0">
                <a:solidFill>
                  <a:schemeClr val="bg1"/>
                </a:solidFill>
              </a:rPr>
              <a:t>.)</a:t>
            </a:r>
          </a:p>
        </p:txBody>
      </p:sp>
    </p:spTree>
    <p:extLst>
      <p:ext uri="{BB962C8B-B14F-4D97-AF65-F5344CB8AC3E}">
        <p14:creationId xmlns:p14="http://schemas.microsoft.com/office/powerpoint/2010/main" val="1034252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400" y="-12700"/>
            <a:ext cx="8674100" cy="1155700"/>
          </a:xfrm>
        </p:spPr>
        <p:txBody>
          <a:bodyPr/>
          <a:lstStyle/>
          <a:p>
            <a:r>
              <a:rPr lang="en-US" sz="4000" dirty="0" smtClean="0"/>
              <a:t>Asphalt Stabilized Crack-Relief Layer (ASCRL)</a:t>
            </a:r>
            <a:endParaRPr lang="en-US" sz="4000" dirty="0"/>
          </a:p>
        </p:txBody>
      </p:sp>
      <p:graphicFrame>
        <p:nvGraphicFramePr>
          <p:cNvPr id="9" name="Group 86"/>
          <p:cNvGraphicFramePr>
            <a:graphicFrameLocks noGrp="1"/>
          </p:cNvGraphicFramePr>
          <p:nvPr>
            <p:extLst>
              <p:ext uri="{D42A27DB-BD31-4B8C-83A1-F6EECF244321}">
                <p14:modId xmlns:p14="http://schemas.microsoft.com/office/powerpoint/2010/main" val="974522306"/>
              </p:ext>
            </p:extLst>
          </p:nvPr>
        </p:nvGraphicFramePr>
        <p:xfrm>
          <a:off x="1219201" y="2514602"/>
          <a:ext cx="6477000" cy="1600201"/>
        </p:xfrm>
        <a:graphic>
          <a:graphicData uri="http://schemas.openxmlformats.org/drawingml/2006/table">
            <a:tbl>
              <a:tblPr/>
              <a:tblGrid>
                <a:gridCol w="2219325"/>
                <a:gridCol w="1987550"/>
                <a:gridCol w="2270125"/>
              </a:tblGrid>
              <a:tr h="9604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dirty="0" smtClean="0">
                          <a:ln>
                            <a:noFill/>
                          </a:ln>
                          <a:solidFill>
                            <a:srgbClr val="FFFF00"/>
                          </a:solidFill>
                          <a:effectLst/>
                          <a:latin typeface="Times New Roman" pitchFamily="18" charset="0"/>
                        </a:rPr>
                        <a:t>Project</a:t>
                      </a:r>
                    </a:p>
                  </a:txBody>
                  <a:tcPr marL="45720" marR="45720"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FF00"/>
                          </a:solidFill>
                          <a:effectLst/>
                          <a:latin typeface="Times New Roman" pitchFamily="18" charset="0"/>
                        </a:rPr>
                        <a:t># of Jobs</a:t>
                      </a:r>
                    </a:p>
                  </a:txBody>
                  <a:tcPr marL="45720" marR="45720"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dirty="0" smtClean="0">
                          <a:ln>
                            <a:noFill/>
                          </a:ln>
                          <a:solidFill>
                            <a:srgbClr val="FFFF00"/>
                          </a:solidFill>
                          <a:effectLst/>
                          <a:latin typeface="Times New Roman" pitchFamily="18" charset="0"/>
                        </a:rPr>
                        <a:t>Length (miles)</a:t>
                      </a:r>
                    </a:p>
                  </a:txBody>
                  <a:tcPr marL="45720" marR="45720"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dirty="0" smtClean="0">
                          <a:ln>
                            <a:noFill/>
                          </a:ln>
                          <a:solidFill>
                            <a:srgbClr val="FFFF00"/>
                          </a:solidFill>
                          <a:effectLst/>
                          <a:latin typeface="Times New Roman" pitchFamily="18" charset="0"/>
                        </a:rPr>
                        <a:t>ASCRL</a:t>
                      </a:r>
                    </a:p>
                  </a:txBody>
                  <a:tcPr marL="45720" marR="45720"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dirty="0" smtClean="0">
                          <a:ln>
                            <a:noFill/>
                          </a:ln>
                          <a:solidFill>
                            <a:srgbClr val="FFFF00"/>
                          </a:solidFill>
                          <a:effectLst/>
                          <a:latin typeface="Times New Roman" pitchFamily="18" charset="0"/>
                        </a:rPr>
                        <a:t>25</a:t>
                      </a:r>
                    </a:p>
                  </a:txBody>
                  <a:tcPr marL="45720" marR="45720"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dirty="0" smtClean="0">
                          <a:ln>
                            <a:noFill/>
                          </a:ln>
                          <a:solidFill>
                            <a:srgbClr val="FFFF00"/>
                          </a:solidFill>
                          <a:effectLst/>
                          <a:latin typeface="Times New Roman" pitchFamily="18" charset="0"/>
                        </a:rPr>
                        <a:t>105</a:t>
                      </a:r>
                    </a:p>
                  </a:txBody>
                  <a:tcPr marL="45720" marR="45720"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0" name="Text Box 87"/>
          <p:cNvSpPr txBox="1">
            <a:spLocks noChangeArrowheads="1"/>
          </p:cNvSpPr>
          <p:nvPr/>
        </p:nvSpPr>
        <p:spPr bwMode="auto">
          <a:xfrm>
            <a:off x="533400" y="16764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u="sng" dirty="0">
                <a:solidFill>
                  <a:schemeClr val="bg1"/>
                </a:solidFill>
                <a:latin typeface="Times New Roman" pitchFamily="18" charset="0"/>
              </a:rPr>
              <a:t>MDOT Projects to Date</a:t>
            </a:r>
          </a:p>
        </p:txBody>
      </p:sp>
      <p:sp>
        <p:nvSpPr>
          <p:cNvPr id="11" name="Rectangle 3"/>
          <p:cNvSpPr>
            <a:spLocks noChangeArrowheads="1"/>
          </p:cNvSpPr>
          <p:nvPr/>
        </p:nvSpPr>
        <p:spPr bwMode="auto">
          <a:xfrm>
            <a:off x="1181101" y="4419600"/>
            <a:ext cx="7848600" cy="193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buClr>
                <a:schemeClr val="accent2"/>
              </a:buClr>
              <a:buSzPct val="80000"/>
            </a:pPr>
            <a:r>
              <a:rPr lang="en-US" sz="2800" dirty="0" smtClean="0">
                <a:solidFill>
                  <a:schemeClr val="bg1"/>
                </a:solidFill>
                <a:latin typeface="Times New Roman" pitchFamily="18" charset="0"/>
              </a:rPr>
              <a:t>Started in 2001</a:t>
            </a:r>
          </a:p>
          <a:p>
            <a:pPr marL="914400" lvl="1" indent="-457200">
              <a:buClr>
                <a:schemeClr val="accent2"/>
              </a:buClr>
              <a:buSzPct val="80000"/>
              <a:buFont typeface="Arial" pitchFamily="34" charset="0"/>
              <a:buChar char="•"/>
            </a:pPr>
            <a:r>
              <a:rPr lang="en-US" sz="2800" dirty="0" smtClean="0">
                <a:solidFill>
                  <a:schemeClr val="bg1"/>
                </a:solidFill>
                <a:latin typeface="Times New Roman" pitchFamily="18" charset="0"/>
              </a:rPr>
              <a:t>All are performing very well</a:t>
            </a:r>
            <a:endParaRPr lang="en-US" sz="2800" dirty="0">
              <a:solidFill>
                <a:schemeClr val="bg1"/>
              </a:solidFill>
              <a:latin typeface="Times New Roman" pitchFamily="18" charset="0"/>
            </a:endParaRPr>
          </a:p>
          <a:p>
            <a:pPr marL="742950" lvl="1" indent="-285750" eaLnBrk="1" hangingPunct="1">
              <a:lnSpc>
                <a:spcPct val="90000"/>
              </a:lnSpc>
              <a:spcBef>
                <a:spcPct val="20000"/>
              </a:spcBef>
              <a:buClr>
                <a:schemeClr val="tx1"/>
              </a:buClr>
              <a:buSzPct val="90000"/>
              <a:buFontTx/>
              <a:buChar char="–"/>
            </a:pPr>
            <a:endParaRPr lang="en-US" sz="2800" dirty="0">
              <a:solidFill>
                <a:schemeClr val="bg1"/>
              </a:solidFill>
              <a:latin typeface="Times New Roman" pitchFamily="18" charset="0"/>
            </a:endParaRPr>
          </a:p>
        </p:txBody>
      </p:sp>
    </p:spTree>
    <p:extLst>
      <p:ext uri="{BB962C8B-B14F-4D97-AF65-F5344CB8AC3E}">
        <p14:creationId xmlns:p14="http://schemas.microsoft.com/office/powerpoint/2010/main" val="19430067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400" y="-12700"/>
            <a:ext cx="8674100" cy="1155700"/>
          </a:xfrm>
        </p:spPr>
        <p:txBody>
          <a:bodyPr/>
          <a:lstStyle/>
          <a:p>
            <a:r>
              <a:rPr lang="en-US" sz="4000" dirty="0" smtClean="0"/>
              <a:t>Asphalt Stabilized Crack-Relief Layer (ASCRL)</a:t>
            </a:r>
            <a:endParaRPr lang="en-US" sz="4000" dirty="0"/>
          </a:p>
        </p:txBody>
      </p:sp>
      <p:sp>
        <p:nvSpPr>
          <p:cNvPr id="10" name="Text Box 87"/>
          <p:cNvSpPr txBox="1">
            <a:spLocks noChangeArrowheads="1"/>
          </p:cNvSpPr>
          <p:nvPr/>
        </p:nvSpPr>
        <p:spPr bwMode="auto">
          <a:xfrm>
            <a:off x="2628901" y="5406059"/>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smtClean="0">
                <a:latin typeface="Times New Roman" pitchFamily="18" charset="0"/>
              </a:rPr>
              <a:t>M-21, Before Construction</a:t>
            </a:r>
          </a:p>
        </p:txBody>
      </p:sp>
      <p:pic>
        <p:nvPicPr>
          <p:cNvPr id="2051" name="Picture 3" descr="M21 Detmers to Lincoln_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1600200"/>
            <a:ext cx="4937126"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437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400" y="-12700"/>
            <a:ext cx="8674100" cy="1155700"/>
          </a:xfrm>
        </p:spPr>
        <p:txBody>
          <a:bodyPr/>
          <a:lstStyle/>
          <a:p>
            <a:r>
              <a:rPr lang="en-US" sz="4000" dirty="0" smtClean="0"/>
              <a:t>Asphalt Stabilized Crack-Relief Layer (ASCRL)</a:t>
            </a:r>
            <a:endParaRPr lang="en-US" sz="4000" dirty="0"/>
          </a:p>
        </p:txBody>
      </p:sp>
      <p:sp>
        <p:nvSpPr>
          <p:cNvPr id="10" name="Text Box 87"/>
          <p:cNvSpPr txBox="1">
            <a:spLocks noChangeArrowheads="1"/>
          </p:cNvSpPr>
          <p:nvPr/>
        </p:nvSpPr>
        <p:spPr bwMode="auto">
          <a:xfrm>
            <a:off x="2476500" y="5406059"/>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smtClean="0">
                <a:latin typeface="Times New Roman" pitchFamily="18" charset="0"/>
              </a:rPr>
              <a:t>M-21, 3 years old</a:t>
            </a:r>
            <a:endParaRPr lang="en-US" sz="2400" b="1" dirty="0">
              <a:latin typeface="Times New Roman" pitchFamily="18" charset="0"/>
            </a:endParaRPr>
          </a:p>
        </p:txBody>
      </p:sp>
      <p:pic>
        <p:nvPicPr>
          <p:cNvPr id="2050" name="Picture 2" descr="M21 Hawley to Detmers_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1" y="1676402"/>
            <a:ext cx="4937126"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6941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1858"/>
            <a:ext cx="8572500" cy="1369741"/>
          </a:xfrm>
          <a:ln/>
        </p:spPr>
        <p:txBody>
          <a:bodyPr/>
          <a:lstStyle/>
          <a:p>
            <a:r>
              <a:rPr lang="en-US" altLang="en-US" sz="4000" dirty="0"/>
              <a:t>Sawing and Sealing Joints</a:t>
            </a:r>
          </a:p>
        </p:txBody>
      </p:sp>
      <p:sp>
        <p:nvSpPr>
          <p:cNvPr id="107523" name="Rectangle 3"/>
          <p:cNvSpPr>
            <a:spLocks noGrp="1" noChangeArrowheads="1"/>
          </p:cNvSpPr>
          <p:nvPr>
            <p:ph type="body" idx="1"/>
          </p:nvPr>
        </p:nvSpPr>
        <p:spPr>
          <a:xfrm>
            <a:off x="771525" y="1866900"/>
            <a:ext cx="9172575" cy="4114800"/>
          </a:xfrm>
        </p:spPr>
        <p:txBody>
          <a:bodyPr/>
          <a:lstStyle/>
          <a:p>
            <a:pPr>
              <a:spcBef>
                <a:spcPct val="0"/>
              </a:spcBef>
            </a:pPr>
            <a:r>
              <a:rPr lang="en-US" altLang="en-US" sz="3200"/>
              <a:t>Concede appearance of reflection cracking</a:t>
            </a:r>
          </a:p>
          <a:p>
            <a:pPr>
              <a:spcBef>
                <a:spcPct val="0"/>
              </a:spcBef>
            </a:pPr>
            <a:r>
              <a:rPr lang="en-US" altLang="en-US" sz="3200"/>
              <a:t>Objective: control rate of deterioration</a:t>
            </a:r>
          </a:p>
          <a:p>
            <a:pPr>
              <a:spcBef>
                <a:spcPct val="0"/>
              </a:spcBef>
            </a:pPr>
            <a:r>
              <a:rPr lang="en-US" altLang="en-US" sz="3200"/>
              <a:t>Reduces spalling of reflection cracks</a:t>
            </a:r>
          </a:p>
          <a:p>
            <a:pPr>
              <a:spcBef>
                <a:spcPct val="0"/>
              </a:spcBef>
            </a:pPr>
            <a:r>
              <a:rPr lang="en-US" altLang="en-US" sz="3200"/>
              <a:t>Candidates should have well-defined joints</a:t>
            </a:r>
          </a:p>
          <a:p>
            <a:pPr>
              <a:spcBef>
                <a:spcPct val="0"/>
              </a:spcBef>
            </a:pPr>
            <a:r>
              <a:rPr lang="en-US" altLang="en-US" sz="3200"/>
              <a:t>Sawcut must be directly above underlying joint</a:t>
            </a:r>
          </a:p>
        </p:txBody>
      </p:sp>
    </p:spTree>
    <p:extLst>
      <p:ext uri="{BB962C8B-B14F-4D97-AF65-F5344CB8AC3E}">
        <p14:creationId xmlns:p14="http://schemas.microsoft.com/office/powerpoint/2010/main" val="18331144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3231" y="0"/>
            <a:ext cx="8473477" cy="1219200"/>
          </a:xfrm>
          <a:ln/>
        </p:spPr>
        <p:txBody>
          <a:bodyPr/>
          <a:lstStyle/>
          <a:p>
            <a:r>
              <a:rPr lang="en-US" altLang="en-US" sz="4000" dirty="0"/>
              <a:t>Sawing and Sealing Joints</a:t>
            </a:r>
          </a:p>
        </p:txBody>
      </p:sp>
      <p:sp>
        <p:nvSpPr>
          <p:cNvPr id="109571" name="Freeform 3"/>
          <p:cNvSpPr>
            <a:spLocks/>
          </p:cNvSpPr>
          <p:nvPr/>
        </p:nvSpPr>
        <p:spPr bwMode="auto">
          <a:xfrm>
            <a:off x="5098853" y="2486025"/>
            <a:ext cx="4073723" cy="1428750"/>
          </a:xfrm>
          <a:custGeom>
            <a:avLst/>
            <a:gdLst>
              <a:gd name="T0" fmla="*/ 2237 w 2383"/>
              <a:gd name="T1" fmla="*/ 0 h 1026"/>
              <a:gd name="T2" fmla="*/ 2237 w 2383"/>
              <a:gd name="T3" fmla="*/ 423 h 1026"/>
              <a:gd name="T4" fmla="*/ 2101 w 2383"/>
              <a:gd name="T5" fmla="*/ 423 h 1026"/>
              <a:gd name="T6" fmla="*/ 2383 w 2383"/>
              <a:gd name="T7" fmla="*/ 571 h 1026"/>
              <a:gd name="T8" fmla="*/ 2237 w 2383"/>
              <a:gd name="T9" fmla="*/ 571 h 1026"/>
              <a:gd name="T10" fmla="*/ 2237 w 2383"/>
              <a:gd name="T11" fmla="*/ 1026 h 1026"/>
              <a:gd name="T12" fmla="*/ 218 w 2383"/>
              <a:gd name="T13" fmla="*/ 1026 h 1026"/>
              <a:gd name="T14" fmla="*/ 0 w 2383"/>
              <a:gd name="T15" fmla="*/ 878 h 1026"/>
              <a:gd name="T16" fmla="*/ 182 w 2383"/>
              <a:gd name="T17" fmla="*/ 751 h 1026"/>
              <a:gd name="T18" fmla="*/ 73 w 2383"/>
              <a:gd name="T19" fmla="*/ 613 h 1026"/>
              <a:gd name="T20" fmla="*/ 164 w 2383"/>
              <a:gd name="T21" fmla="*/ 508 h 1026"/>
              <a:gd name="T22" fmla="*/ 164 w 2383"/>
              <a:gd name="T23" fmla="*/ 254 h 1026"/>
              <a:gd name="T24" fmla="*/ 373 w 2383"/>
              <a:gd name="T25" fmla="*/ 252 h 1026"/>
              <a:gd name="T26" fmla="*/ 373 w 2383"/>
              <a:gd name="T27" fmla="*/ 0 h 1026"/>
              <a:gd name="T28" fmla="*/ 2237 w 2383"/>
              <a:gd name="T29"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3" h="1026">
                <a:moveTo>
                  <a:pt x="2237" y="0"/>
                </a:moveTo>
                <a:lnTo>
                  <a:pt x="2237" y="423"/>
                </a:lnTo>
                <a:lnTo>
                  <a:pt x="2101" y="423"/>
                </a:lnTo>
                <a:lnTo>
                  <a:pt x="2383" y="571"/>
                </a:lnTo>
                <a:lnTo>
                  <a:pt x="2237" y="571"/>
                </a:lnTo>
                <a:lnTo>
                  <a:pt x="2237" y="1026"/>
                </a:lnTo>
                <a:lnTo>
                  <a:pt x="218" y="1026"/>
                </a:lnTo>
                <a:lnTo>
                  <a:pt x="0" y="878"/>
                </a:lnTo>
                <a:lnTo>
                  <a:pt x="182" y="751"/>
                </a:lnTo>
                <a:lnTo>
                  <a:pt x="73" y="613"/>
                </a:lnTo>
                <a:lnTo>
                  <a:pt x="164" y="508"/>
                </a:lnTo>
                <a:lnTo>
                  <a:pt x="164" y="254"/>
                </a:lnTo>
                <a:lnTo>
                  <a:pt x="373" y="252"/>
                </a:lnTo>
                <a:lnTo>
                  <a:pt x="373" y="0"/>
                </a:lnTo>
                <a:lnTo>
                  <a:pt x="2237" y="0"/>
                </a:lnTo>
                <a:close/>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2" name="Freeform 4"/>
          <p:cNvSpPr>
            <a:spLocks/>
          </p:cNvSpPr>
          <p:nvPr/>
        </p:nvSpPr>
        <p:spPr bwMode="auto">
          <a:xfrm>
            <a:off x="5223868" y="3914776"/>
            <a:ext cx="3948707" cy="1427163"/>
          </a:xfrm>
          <a:custGeom>
            <a:avLst/>
            <a:gdLst>
              <a:gd name="T0" fmla="*/ 1428 w 1524"/>
              <a:gd name="T1" fmla="*/ 0 h 1164"/>
              <a:gd name="T2" fmla="*/ 1428 w 1524"/>
              <a:gd name="T3" fmla="*/ 480 h 1164"/>
              <a:gd name="T4" fmla="*/ 1338 w 1524"/>
              <a:gd name="T5" fmla="*/ 480 h 1164"/>
              <a:gd name="T6" fmla="*/ 1524 w 1524"/>
              <a:gd name="T7" fmla="*/ 648 h 1164"/>
              <a:gd name="T8" fmla="*/ 1428 w 1524"/>
              <a:gd name="T9" fmla="*/ 648 h 1164"/>
              <a:gd name="T10" fmla="*/ 1428 w 1524"/>
              <a:gd name="T11" fmla="*/ 1164 h 1164"/>
              <a:gd name="T12" fmla="*/ 96 w 1524"/>
              <a:gd name="T13" fmla="*/ 1164 h 1164"/>
              <a:gd name="T14" fmla="*/ 24 w 1524"/>
              <a:gd name="T15" fmla="*/ 972 h 1164"/>
              <a:gd name="T16" fmla="*/ 12 w 1524"/>
              <a:gd name="T17" fmla="*/ 840 h 1164"/>
              <a:gd name="T18" fmla="*/ 12 w 1524"/>
              <a:gd name="T19" fmla="*/ 696 h 1164"/>
              <a:gd name="T20" fmla="*/ 0 w 1524"/>
              <a:gd name="T21" fmla="*/ 468 h 1164"/>
              <a:gd name="T22" fmla="*/ 84 w 1524"/>
              <a:gd name="T23" fmla="*/ 312 h 1164"/>
              <a:gd name="T24" fmla="*/ 0 w 1524"/>
              <a:gd name="T25" fmla="*/ 132 h 1164"/>
              <a:gd name="T26" fmla="*/ 72 w 1524"/>
              <a:gd name="T27" fmla="*/ 0 h 1164"/>
              <a:gd name="T28" fmla="*/ 1428 w 1524"/>
              <a:gd name="T29"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4" h="1164">
                <a:moveTo>
                  <a:pt x="1428" y="0"/>
                </a:moveTo>
                <a:lnTo>
                  <a:pt x="1428" y="480"/>
                </a:lnTo>
                <a:lnTo>
                  <a:pt x="1338" y="480"/>
                </a:lnTo>
                <a:lnTo>
                  <a:pt x="1524" y="648"/>
                </a:lnTo>
                <a:lnTo>
                  <a:pt x="1428" y="648"/>
                </a:lnTo>
                <a:lnTo>
                  <a:pt x="1428" y="1164"/>
                </a:lnTo>
                <a:lnTo>
                  <a:pt x="96" y="1164"/>
                </a:lnTo>
                <a:lnTo>
                  <a:pt x="24" y="972"/>
                </a:lnTo>
                <a:lnTo>
                  <a:pt x="12" y="840"/>
                </a:lnTo>
                <a:lnTo>
                  <a:pt x="12" y="696"/>
                </a:lnTo>
                <a:lnTo>
                  <a:pt x="0" y="468"/>
                </a:lnTo>
                <a:lnTo>
                  <a:pt x="84" y="312"/>
                </a:lnTo>
                <a:lnTo>
                  <a:pt x="0" y="132"/>
                </a:lnTo>
                <a:lnTo>
                  <a:pt x="72" y="0"/>
                </a:lnTo>
                <a:lnTo>
                  <a:pt x="1428" y="0"/>
                </a:lnTo>
                <a:close/>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9573" name="Group 5"/>
          <p:cNvGrpSpPr>
            <a:grpSpLocks/>
          </p:cNvGrpSpPr>
          <p:nvPr/>
        </p:nvGrpSpPr>
        <p:grpSpPr bwMode="auto">
          <a:xfrm>
            <a:off x="1037631" y="2486026"/>
            <a:ext cx="4059435" cy="2513013"/>
            <a:chOff x="1661" y="989"/>
            <a:chExt cx="1567" cy="1993"/>
          </a:xfrm>
        </p:grpSpPr>
        <p:sp>
          <p:nvSpPr>
            <p:cNvPr id="109574" name="Freeform 6"/>
            <p:cNvSpPr>
              <a:spLocks/>
            </p:cNvSpPr>
            <p:nvPr/>
          </p:nvSpPr>
          <p:spPr bwMode="auto">
            <a:xfrm>
              <a:off x="1661" y="989"/>
              <a:ext cx="1555" cy="997"/>
            </a:xfrm>
            <a:custGeom>
              <a:avLst/>
              <a:gdLst>
                <a:gd name="T0" fmla="*/ 96 w 1555"/>
                <a:gd name="T1" fmla="*/ 1164 h 1165"/>
                <a:gd name="T2" fmla="*/ 96 w 1555"/>
                <a:gd name="T3" fmla="*/ 684 h 1165"/>
                <a:gd name="T4" fmla="*/ 186 w 1555"/>
                <a:gd name="T5" fmla="*/ 684 h 1165"/>
                <a:gd name="T6" fmla="*/ 0 w 1555"/>
                <a:gd name="T7" fmla="*/ 516 h 1165"/>
                <a:gd name="T8" fmla="*/ 96 w 1555"/>
                <a:gd name="T9" fmla="*/ 516 h 1165"/>
                <a:gd name="T10" fmla="*/ 96 w 1555"/>
                <a:gd name="T11" fmla="*/ 0 h 1165"/>
                <a:gd name="T12" fmla="*/ 1483 w 1555"/>
                <a:gd name="T13" fmla="*/ 1 h 1165"/>
                <a:gd name="T14" fmla="*/ 1483 w 1555"/>
                <a:gd name="T15" fmla="*/ 163 h 1165"/>
                <a:gd name="T16" fmla="*/ 1483 w 1555"/>
                <a:gd name="T17" fmla="*/ 265 h 1165"/>
                <a:gd name="T18" fmla="*/ 1483 w 1555"/>
                <a:gd name="T19" fmla="*/ 325 h 1165"/>
                <a:gd name="T20" fmla="*/ 1483 w 1555"/>
                <a:gd name="T21" fmla="*/ 445 h 1165"/>
                <a:gd name="T22" fmla="*/ 1483 w 1555"/>
                <a:gd name="T23" fmla="*/ 799 h 1165"/>
                <a:gd name="T24" fmla="*/ 1555 w 1555"/>
                <a:gd name="T25" fmla="*/ 985 h 1165"/>
                <a:gd name="T26" fmla="*/ 1495 w 1555"/>
                <a:gd name="T27" fmla="*/ 1165 h 1165"/>
                <a:gd name="T28" fmla="*/ 1230 w 1555"/>
                <a:gd name="T29" fmla="*/ 1164 h 1165"/>
                <a:gd name="T30" fmla="*/ 883 w 1555"/>
                <a:gd name="T31" fmla="*/ 1165 h 1165"/>
                <a:gd name="T32" fmla="*/ 96 w 1555"/>
                <a:gd name="T33" fmla="*/ 116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5" h="1165">
                  <a:moveTo>
                    <a:pt x="96" y="1164"/>
                  </a:moveTo>
                  <a:lnTo>
                    <a:pt x="96" y="684"/>
                  </a:lnTo>
                  <a:lnTo>
                    <a:pt x="186" y="684"/>
                  </a:lnTo>
                  <a:lnTo>
                    <a:pt x="0" y="516"/>
                  </a:lnTo>
                  <a:lnTo>
                    <a:pt x="96" y="516"/>
                  </a:lnTo>
                  <a:lnTo>
                    <a:pt x="96" y="0"/>
                  </a:lnTo>
                  <a:lnTo>
                    <a:pt x="1483" y="1"/>
                  </a:lnTo>
                  <a:lnTo>
                    <a:pt x="1483" y="163"/>
                  </a:lnTo>
                  <a:lnTo>
                    <a:pt x="1483" y="265"/>
                  </a:lnTo>
                  <a:lnTo>
                    <a:pt x="1483" y="325"/>
                  </a:lnTo>
                  <a:lnTo>
                    <a:pt x="1483" y="445"/>
                  </a:lnTo>
                  <a:lnTo>
                    <a:pt x="1483" y="799"/>
                  </a:lnTo>
                  <a:lnTo>
                    <a:pt x="1555" y="985"/>
                  </a:lnTo>
                  <a:lnTo>
                    <a:pt x="1495" y="1165"/>
                  </a:lnTo>
                  <a:lnTo>
                    <a:pt x="1230" y="1164"/>
                  </a:lnTo>
                  <a:lnTo>
                    <a:pt x="883" y="1165"/>
                  </a:lnTo>
                  <a:lnTo>
                    <a:pt x="96" y="1164"/>
                  </a:lnTo>
                  <a:close/>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5" name="Freeform 7"/>
            <p:cNvSpPr>
              <a:spLocks/>
            </p:cNvSpPr>
            <p:nvPr/>
          </p:nvSpPr>
          <p:spPr bwMode="auto">
            <a:xfrm>
              <a:off x="1661" y="1985"/>
              <a:ext cx="1567" cy="997"/>
            </a:xfrm>
            <a:custGeom>
              <a:avLst/>
              <a:gdLst>
                <a:gd name="T0" fmla="*/ 97 w 1567"/>
                <a:gd name="T1" fmla="*/ 996 h 997"/>
                <a:gd name="T2" fmla="*/ 97 w 1567"/>
                <a:gd name="T3" fmla="*/ 585 h 997"/>
                <a:gd name="T4" fmla="*/ 187 w 1567"/>
                <a:gd name="T5" fmla="*/ 585 h 997"/>
                <a:gd name="T6" fmla="*/ 0 w 1567"/>
                <a:gd name="T7" fmla="*/ 442 h 997"/>
                <a:gd name="T8" fmla="*/ 97 w 1567"/>
                <a:gd name="T9" fmla="*/ 442 h 997"/>
                <a:gd name="T10" fmla="*/ 97 w 1567"/>
                <a:gd name="T11" fmla="*/ 0 h 997"/>
                <a:gd name="T12" fmla="*/ 1494 w 1567"/>
                <a:gd name="T13" fmla="*/ 1 h 997"/>
                <a:gd name="T14" fmla="*/ 1567 w 1567"/>
                <a:gd name="T15" fmla="*/ 157 h 997"/>
                <a:gd name="T16" fmla="*/ 1525 w 1567"/>
                <a:gd name="T17" fmla="*/ 259 h 997"/>
                <a:gd name="T18" fmla="*/ 1513 w 1567"/>
                <a:gd name="T19" fmla="*/ 337 h 997"/>
                <a:gd name="T20" fmla="*/ 1495 w 1567"/>
                <a:gd name="T21" fmla="*/ 499 h 997"/>
                <a:gd name="T22" fmla="*/ 1494 w 1567"/>
                <a:gd name="T23" fmla="*/ 684 h 997"/>
                <a:gd name="T24" fmla="*/ 1567 w 1567"/>
                <a:gd name="T25" fmla="*/ 799 h 997"/>
                <a:gd name="T26" fmla="*/ 1513 w 1567"/>
                <a:gd name="T27" fmla="*/ 859 h 997"/>
                <a:gd name="T28" fmla="*/ 1507 w 1567"/>
                <a:gd name="T29" fmla="*/ 997 h 997"/>
                <a:gd name="T30" fmla="*/ 1239 w 1567"/>
                <a:gd name="T31" fmla="*/ 996 h 997"/>
                <a:gd name="T32" fmla="*/ 890 w 1567"/>
                <a:gd name="T33" fmla="*/ 997 h 997"/>
                <a:gd name="T34" fmla="*/ 97 w 1567"/>
                <a:gd name="T35" fmla="*/ 996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7" h="997">
                  <a:moveTo>
                    <a:pt x="97" y="996"/>
                  </a:moveTo>
                  <a:lnTo>
                    <a:pt x="97" y="585"/>
                  </a:lnTo>
                  <a:lnTo>
                    <a:pt x="187" y="585"/>
                  </a:lnTo>
                  <a:lnTo>
                    <a:pt x="0" y="442"/>
                  </a:lnTo>
                  <a:lnTo>
                    <a:pt x="97" y="442"/>
                  </a:lnTo>
                  <a:lnTo>
                    <a:pt x="97" y="0"/>
                  </a:lnTo>
                  <a:lnTo>
                    <a:pt x="1494" y="1"/>
                  </a:lnTo>
                  <a:lnTo>
                    <a:pt x="1567" y="157"/>
                  </a:lnTo>
                  <a:lnTo>
                    <a:pt x="1525" y="259"/>
                  </a:lnTo>
                  <a:lnTo>
                    <a:pt x="1513" y="337"/>
                  </a:lnTo>
                  <a:lnTo>
                    <a:pt x="1495" y="499"/>
                  </a:lnTo>
                  <a:lnTo>
                    <a:pt x="1494" y="684"/>
                  </a:lnTo>
                  <a:lnTo>
                    <a:pt x="1567" y="799"/>
                  </a:lnTo>
                  <a:lnTo>
                    <a:pt x="1513" y="859"/>
                  </a:lnTo>
                  <a:lnTo>
                    <a:pt x="1507" y="997"/>
                  </a:lnTo>
                  <a:lnTo>
                    <a:pt x="1239" y="996"/>
                  </a:lnTo>
                  <a:lnTo>
                    <a:pt x="890" y="997"/>
                  </a:lnTo>
                  <a:lnTo>
                    <a:pt x="97" y="996"/>
                  </a:lnTo>
                  <a:close/>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9576" name="Rectangle 8"/>
          <p:cNvSpPr>
            <a:spLocks noChangeArrowheads="1"/>
          </p:cNvSpPr>
          <p:nvPr/>
        </p:nvSpPr>
        <p:spPr bwMode="auto">
          <a:xfrm>
            <a:off x="1268016" y="2351088"/>
            <a:ext cx="3618309" cy="144462"/>
          </a:xfrm>
          <a:prstGeom prst="rect">
            <a:avLst/>
          </a:prstGeom>
          <a:solidFill>
            <a:srgbClr val="006600"/>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7" name="Rectangle 9"/>
          <p:cNvSpPr>
            <a:spLocks noChangeArrowheads="1"/>
          </p:cNvSpPr>
          <p:nvPr/>
        </p:nvSpPr>
        <p:spPr bwMode="auto">
          <a:xfrm>
            <a:off x="5706072" y="2362200"/>
            <a:ext cx="3230760" cy="133350"/>
          </a:xfrm>
          <a:prstGeom prst="rect">
            <a:avLst/>
          </a:prstGeom>
          <a:solidFill>
            <a:srgbClr val="006600"/>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8" name="Rectangle 10"/>
          <p:cNvSpPr>
            <a:spLocks noChangeArrowheads="1"/>
          </p:cNvSpPr>
          <p:nvPr/>
        </p:nvSpPr>
        <p:spPr bwMode="auto">
          <a:xfrm>
            <a:off x="4875610" y="2544763"/>
            <a:ext cx="860822" cy="292100"/>
          </a:xfrm>
          <a:prstGeom prst="rect">
            <a:avLst/>
          </a:prstGeom>
          <a:solidFill>
            <a:srgbClr val="006600"/>
          </a:solidFill>
          <a:ln w="38100">
            <a:solidFill>
              <a:srgbClr val="00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9" name="Line 11"/>
          <p:cNvSpPr>
            <a:spLocks noChangeShapeType="1"/>
          </p:cNvSpPr>
          <p:nvPr/>
        </p:nvSpPr>
        <p:spPr bwMode="auto">
          <a:xfrm flipH="1">
            <a:off x="4875609" y="3187700"/>
            <a:ext cx="501849" cy="0"/>
          </a:xfrm>
          <a:prstGeom prst="line">
            <a:avLst/>
          </a:prstGeom>
          <a:noFill/>
          <a:ln w="381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0" name="Text Box 12"/>
          <p:cNvSpPr txBox="1">
            <a:spLocks noChangeArrowheads="1"/>
          </p:cNvSpPr>
          <p:nvPr/>
        </p:nvSpPr>
        <p:spPr bwMode="auto">
          <a:xfrm>
            <a:off x="1343025" y="3281363"/>
            <a:ext cx="25635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Reflection crack</a:t>
            </a:r>
          </a:p>
        </p:txBody>
      </p:sp>
      <p:sp>
        <p:nvSpPr>
          <p:cNvPr id="109581" name="Text Box 13"/>
          <p:cNvSpPr txBox="1">
            <a:spLocks noChangeArrowheads="1"/>
          </p:cNvSpPr>
          <p:nvPr/>
        </p:nvSpPr>
        <p:spPr bwMode="auto">
          <a:xfrm>
            <a:off x="2348509" y="2638425"/>
            <a:ext cx="1314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Overlay</a:t>
            </a:r>
          </a:p>
        </p:txBody>
      </p:sp>
      <p:sp>
        <p:nvSpPr>
          <p:cNvPr id="109582" name="Text Box 14"/>
          <p:cNvSpPr txBox="1">
            <a:spLocks noChangeArrowheads="1"/>
          </p:cNvSpPr>
          <p:nvPr/>
        </p:nvSpPr>
        <p:spPr bwMode="auto">
          <a:xfrm>
            <a:off x="1714500" y="4092575"/>
            <a:ext cx="2218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Old pavement</a:t>
            </a:r>
          </a:p>
        </p:txBody>
      </p:sp>
      <p:sp>
        <p:nvSpPr>
          <p:cNvPr id="109583" name="Text Box 15"/>
          <p:cNvSpPr txBox="1">
            <a:spLocks noChangeArrowheads="1"/>
          </p:cNvSpPr>
          <p:nvPr/>
        </p:nvSpPr>
        <p:spPr bwMode="auto">
          <a:xfrm>
            <a:off x="5747147" y="2462213"/>
            <a:ext cx="1279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Sealant</a:t>
            </a:r>
          </a:p>
        </p:txBody>
      </p:sp>
      <p:sp>
        <p:nvSpPr>
          <p:cNvPr id="109584" name="Text Box 16"/>
          <p:cNvSpPr txBox="1">
            <a:spLocks noChangeArrowheads="1"/>
          </p:cNvSpPr>
          <p:nvPr/>
        </p:nvSpPr>
        <p:spPr bwMode="auto">
          <a:xfrm>
            <a:off x="6123980" y="3146426"/>
            <a:ext cx="2114681"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altLang="en-US" sz="2400" b="1"/>
              <a:t>Initial sawcut</a:t>
            </a:r>
          </a:p>
          <a:p>
            <a:pPr eaLnBrk="0" hangingPunct="0">
              <a:lnSpc>
                <a:spcPct val="80000"/>
              </a:lnSpc>
            </a:pPr>
            <a:r>
              <a:rPr lang="en-US" altLang="en-US" sz="2400" b="1"/>
              <a:t>1/3 depth</a:t>
            </a:r>
          </a:p>
        </p:txBody>
      </p:sp>
      <p:sp>
        <p:nvSpPr>
          <p:cNvPr id="109585" name="Text Box 17"/>
          <p:cNvSpPr txBox="1">
            <a:spLocks noChangeArrowheads="1"/>
          </p:cNvSpPr>
          <p:nvPr/>
        </p:nvSpPr>
        <p:spPr bwMode="auto">
          <a:xfrm>
            <a:off x="6029325" y="3946525"/>
            <a:ext cx="2794993"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pPr>
            <a:r>
              <a:rPr lang="en-US" altLang="en-US" sz="2400" b="1"/>
              <a:t>Horizontal opening</a:t>
            </a:r>
          </a:p>
        </p:txBody>
      </p:sp>
      <p:sp>
        <p:nvSpPr>
          <p:cNvPr id="109586" name="Text Box 18"/>
          <p:cNvSpPr txBox="1">
            <a:spLocks noChangeArrowheads="1"/>
          </p:cNvSpPr>
          <p:nvPr/>
        </p:nvSpPr>
        <p:spPr bwMode="auto">
          <a:xfrm>
            <a:off x="6052544" y="1676400"/>
            <a:ext cx="2323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Joint reservoir</a:t>
            </a:r>
          </a:p>
        </p:txBody>
      </p:sp>
      <p:sp>
        <p:nvSpPr>
          <p:cNvPr id="109587" name="Text Box 19"/>
          <p:cNvSpPr txBox="1">
            <a:spLocks noChangeArrowheads="1"/>
          </p:cNvSpPr>
          <p:nvPr/>
        </p:nvSpPr>
        <p:spPr bwMode="auto">
          <a:xfrm>
            <a:off x="1628775" y="5159375"/>
            <a:ext cx="16033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Subgrade</a:t>
            </a:r>
          </a:p>
        </p:txBody>
      </p:sp>
      <p:sp>
        <p:nvSpPr>
          <p:cNvPr id="109588" name="Line 20"/>
          <p:cNvSpPr>
            <a:spLocks noChangeShapeType="1"/>
          </p:cNvSpPr>
          <p:nvPr/>
        </p:nvSpPr>
        <p:spPr bwMode="auto">
          <a:xfrm rot="13418719">
            <a:off x="3661172" y="5376864"/>
            <a:ext cx="1787" cy="1301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9" name="Line 21"/>
          <p:cNvSpPr>
            <a:spLocks noChangeShapeType="1"/>
          </p:cNvSpPr>
          <p:nvPr/>
        </p:nvSpPr>
        <p:spPr bwMode="auto">
          <a:xfrm rot="18818719">
            <a:off x="6003430" y="5401172"/>
            <a:ext cx="0" cy="3196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0" name="Line 22"/>
          <p:cNvSpPr>
            <a:spLocks noChangeShapeType="1"/>
          </p:cNvSpPr>
          <p:nvPr/>
        </p:nvSpPr>
        <p:spPr bwMode="auto">
          <a:xfrm rot="18818719">
            <a:off x="6059687" y="5348090"/>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1" name="Line 23"/>
          <p:cNvSpPr>
            <a:spLocks noChangeShapeType="1"/>
          </p:cNvSpPr>
          <p:nvPr/>
        </p:nvSpPr>
        <p:spPr bwMode="auto">
          <a:xfrm rot="18818719">
            <a:off x="6134696" y="5338565"/>
            <a:ext cx="0" cy="26074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2" name="Line 24"/>
          <p:cNvSpPr>
            <a:spLocks noChangeShapeType="1"/>
          </p:cNvSpPr>
          <p:nvPr/>
        </p:nvSpPr>
        <p:spPr bwMode="auto">
          <a:xfrm rot="18818719">
            <a:off x="6216949" y="5349578"/>
            <a:ext cx="1587" cy="17680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3" name="Line 25"/>
          <p:cNvSpPr>
            <a:spLocks noChangeShapeType="1"/>
          </p:cNvSpPr>
          <p:nvPr/>
        </p:nvSpPr>
        <p:spPr bwMode="auto">
          <a:xfrm rot="13418719">
            <a:off x="6290072" y="5381626"/>
            <a:ext cx="0" cy="666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4" name="Line 26"/>
          <p:cNvSpPr>
            <a:spLocks noChangeShapeType="1"/>
          </p:cNvSpPr>
          <p:nvPr/>
        </p:nvSpPr>
        <p:spPr bwMode="auto">
          <a:xfrm rot="18818719">
            <a:off x="6463308" y="5394127"/>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5" name="Line 27"/>
          <p:cNvSpPr>
            <a:spLocks noChangeShapeType="1"/>
          </p:cNvSpPr>
          <p:nvPr/>
        </p:nvSpPr>
        <p:spPr bwMode="auto">
          <a:xfrm rot="18818719">
            <a:off x="6519565" y="5337672"/>
            <a:ext cx="0" cy="3196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6" name="Line 28"/>
          <p:cNvSpPr>
            <a:spLocks noChangeShapeType="1"/>
          </p:cNvSpPr>
          <p:nvPr/>
        </p:nvSpPr>
        <p:spPr bwMode="auto">
          <a:xfrm rot="18818719">
            <a:off x="6600032" y="5345510"/>
            <a:ext cx="1587" cy="23574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7" name="Line 29"/>
          <p:cNvSpPr>
            <a:spLocks noChangeShapeType="1"/>
          </p:cNvSpPr>
          <p:nvPr/>
        </p:nvSpPr>
        <p:spPr bwMode="auto">
          <a:xfrm rot="13418719">
            <a:off x="6727628" y="5364164"/>
            <a:ext cx="8929" cy="1174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8" name="Line 30"/>
          <p:cNvSpPr>
            <a:spLocks noChangeShapeType="1"/>
          </p:cNvSpPr>
          <p:nvPr/>
        </p:nvSpPr>
        <p:spPr bwMode="auto">
          <a:xfrm rot="18818719" flipV="1">
            <a:off x="6079629" y="5754590"/>
            <a:ext cx="4763" cy="11608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9" name="Line 31"/>
          <p:cNvSpPr>
            <a:spLocks noChangeShapeType="1"/>
          </p:cNvSpPr>
          <p:nvPr/>
        </p:nvSpPr>
        <p:spPr bwMode="auto">
          <a:xfrm rot="18818719" flipV="1">
            <a:off x="6169720" y="5680572"/>
            <a:ext cx="3175" cy="2053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0" name="Line 32"/>
          <p:cNvSpPr>
            <a:spLocks noChangeShapeType="1"/>
          </p:cNvSpPr>
          <p:nvPr/>
        </p:nvSpPr>
        <p:spPr bwMode="auto">
          <a:xfrm rot="13418719">
            <a:off x="6429375" y="559752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1" name="Line 33"/>
          <p:cNvSpPr>
            <a:spLocks noChangeShapeType="1"/>
          </p:cNvSpPr>
          <p:nvPr/>
        </p:nvSpPr>
        <p:spPr bwMode="auto">
          <a:xfrm rot="13418719">
            <a:off x="6372225" y="5545139"/>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2" name="Line 34"/>
          <p:cNvSpPr>
            <a:spLocks noChangeShapeType="1"/>
          </p:cNvSpPr>
          <p:nvPr/>
        </p:nvSpPr>
        <p:spPr bwMode="auto">
          <a:xfrm rot="13418719">
            <a:off x="6313290" y="5487988"/>
            <a:ext cx="0" cy="3111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3" name="Line 35"/>
          <p:cNvSpPr>
            <a:spLocks noChangeShapeType="1"/>
          </p:cNvSpPr>
          <p:nvPr/>
        </p:nvSpPr>
        <p:spPr bwMode="auto">
          <a:xfrm rot="13418719">
            <a:off x="6256140" y="5437189"/>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4" name="Line 36"/>
          <p:cNvSpPr>
            <a:spLocks noChangeShapeType="1"/>
          </p:cNvSpPr>
          <p:nvPr/>
        </p:nvSpPr>
        <p:spPr bwMode="auto">
          <a:xfrm rot="18818719">
            <a:off x="6898184" y="5383709"/>
            <a:ext cx="0" cy="3196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5" name="Line 37"/>
          <p:cNvSpPr>
            <a:spLocks noChangeShapeType="1"/>
          </p:cNvSpPr>
          <p:nvPr/>
        </p:nvSpPr>
        <p:spPr bwMode="auto">
          <a:xfrm rot="18818719">
            <a:off x="6954442" y="5327452"/>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6" name="Line 38"/>
          <p:cNvSpPr>
            <a:spLocks noChangeShapeType="1"/>
          </p:cNvSpPr>
          <p:nvPr/>
        </p:nvSpPr>
        <p:spPr bwMode="auto">
          <a:xfrm rot="18818719">
            <a:off x="7039571" y="5354440"/>
            <a:ext cx="4763" cy="21788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7" name="Line 39"/>
          <p:cNvSpPr>
            <a:spLocks noChangeShapeType="1"/>
          </p:cNvSpPr>
          <p:nvPr/>
        </p:nvSpPr>
        <p:spPr bwMode="auto">
          <a:xfrm rot="13418719">
            <a:off x="7145537" y="5422900"/>
            <a:ext cx="3572" cy="508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8" name="Line 40"/>
          <p:cNvSpPr>
            <a:spLocks noChangeShapeType="1"/>
          </p:cNvSpPr>
          <p:nvPr/>
        </p:nvSpPr>
        <p:spPr bwMode="auto">
          <a:xfrm rot="18818719" flipV="1">
            <a:off x="6494165" y="5752407"/>
            <a:ext cx="7937" cy="12680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9" name="Line 41"/>
          <p:cNvSpPr>
            <a:spLocks noChangeShapeType="1"/>
          </p:cNvSpPr>
          <p:nvPr/>
        </p:nvSpPr>
        <p:spPr bwMode="auto">
          <a:xfrm rot="18818719">
            <a:off x="6591202" y="5673031"/>
            <a:ext cx="3175" cy="22681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0" name="Line 42"/>
          <p:cNvSpPr>
            <a:spLocks noChangeShapeType="1"/>
          </p:cNvSpPr>
          <p:nvPr/>
        </p:nvSpPr>
        <p:spPr bwMode="auto">
          <a:xfrm rot="13418719">
            <a:off x="6843713" y="5594350"/>
            <a:ext cx="0" cy="3111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1" name="Line 43"/>
          <p:cNvSpPr>
            <a:spLocks noChangeShapeType="1"/>
          </p:cNvSpPr>
          <p:nvPr/>
        </p:nvSpPr>
        <p:spPr bwMode="auto">
          <a:xfrm rot="13418719">
            <a:off x="6786563" y="55403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2" name="Line 44"/>
          <p:cNvSpPr>
            <a:spLocks noChangeShapeType="1"/>
          </p:cNvSpPr>
          <p:nvPr/>
        </p:nvSpPr>
        <p:spPr bwMode="auto">
          <a:xfrm rot="13418719">
            <a:off x="6729413" y="5487989"/>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3" name="Line 45"/>
          <p:cNvSpPr>
            <a:spLocks noChangeShapeType="1"/>
          </p:cNvSpPr>
          <p:nvPr/>
        </p:nvSpPr>
        <p:spPr bwMode="auto">
          <a:xfrm rot="13418719">
            <a:off x="6670477" y="5434014"/>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4" name="Line 46"/>
          <p:cNvSpPr>
            <a:spLocks noChangeShapeType="1"/>
          </p:cNvSpPr>
          <p:nvPr/>
        </p:nvSpPr>
        <p:spPr bwMode="auto">
          <a:xfrm rot="18818719">
            <a:off x="6876952" y="5811541"/>
            <a:ext cx="3175" cy="4822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5" name="Line 47"/>
          <p:cNvSpPr>
            <a:spLocks noChangeShapeType="1"/>
          </p:cNvSpPr>
          <p:nvPr/>
        </p:nvSpPr>
        <p:spPr bwMode="auto">
          <a:xfrm rot="18818719">
            <a:off x="6968827" y="5733753"/>
            <a:ext cx="1588" cy="14823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6" name="Line 48"/>
          <p:cNvSpPr>
            <a:spLocks noChangeShapeType="1"/>
          </p:cNvSpPr>
          <p:nvPr/>
        </p:nvSpPr>
        <p:spPr bwMode="auto">
          <a:xfrm rot="18818719" flipV="1">
            <a:off x="7046715" y="5664994"/>
            <a:ext cx="4762" cy="2286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7" name="Line 49"/>
          <p:cNvSpPr>
            <a:spLocks noChangeShapeType="1"/>
          </p:cNvSpPr>
          <p:nvPr/>
        </p:nvSpPr>
        <p:spPr bwMode="auto">
          <a:xfrm rot="13418719">
            <a:off x="7302699" y="5586414"/>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8" name="Line 50"/>
          <p:cNvSpPr>
            <a:spLocks noChangeShapeType="1"/>
          </p:cNvSpPr>
          <p:nvPr/>
        </p:nvSpPr>
        <p:spPr bwMode="auto">
          <a:xfrm rot="13418719">
            <a:off x="7247334" y="5530851"/>
            <a:ext cx="0" cy="3095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9" name="Line 51"/>
          <p:cNvSpPr>
            <a:spLocks noChangeShapeType="1"/>
          </p:cNvSpPr>
          <p:nvPr/>
        </p:nvSpPr>
        <p:spPr bwMode="auto">
          <a:xfrm rot="13418719">
            <a:off x="7188399" y="5478464"/>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0" name="Line 52"/>
          <p:cNvSpPr>
            <a:spLocks noChangeShapeType="1"/>
          </p:cNvSpPr>
          <p:nvPr/>
        </p:nvSpPr>
        <p:spPr bwMode="auto">
          <a:xfrm rot="13418719">
            <a:off x="7131249" y="5424489"/>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1" name="Line 53"/>
          <p:cNvSpPr>
            <a:spLocks noChangeShapeType="1"/>
          </p:cNvSpPr>
          <p:nvPr/>
        </p:nvSpPr>
        <p:spPr bwMode="auto">
          <a:xfrm rot="18818719">
            <a:off x="7352705" y="5367140"/>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2" name="Line 54"/>
          <p:cNvSpPr>
            <a:spLocks noChangeShapeType="1"/>
          </p:cNvSpPr>
          <p:nvPr/>
        </p:nvSpPr>
        <p:spPr bwMode="auto">
          <a:xfrm rot="18818719">
            <a:off x="7408962" y="5313859"/>
            <a:ext cx="0" cy="3196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3" name="Line 55"/>
          <p:cNvSpPr>
            <a:spLocks noChangeShapeType="1"/>
          </p:cNvSpPr>
          <p:nvPr/>
        </p:nvSpPr>
        <p:spPr bwMode="auto">
          <a:xfrm rot="18818719" flipV="1">
            <a:off x="7508181" y="5358110"/>
            <a:ext cx="1588" cy="19466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4" name="Line 56"/>
          <p:cNvSpPr>
            <a:spLocks noChangeShapeType="1"/>
          </p:cNvSpPr>
          <p:nvPr/>
        </p:nvSpPr>
        <p:spPr bwMode="auto">
          <a:xfrm rot="13418719">
            <a:off x="7575947" y="5378450"/>
            <a:ext cx="3572" cy="762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5" name="Line 57"/>
          <p:cNvSpPr>
            <a:spLocks noChangeShapeType="1"/>
          </p:cNvSpPr>
          <p:nvPr/>
        </p:nvSpPr>
        <p:spPr bwMode="auto">
          <a:xfrm rot="18818719" flipV="1">
            <a:off x="7325221" y="5798444"/>
            <a:ext cx="3175" cy="5536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6" name="Line 58"/>
          <p:cNvSpPr>
            <a:spLocks noChangeShapeType="1"/>
          </p:cNvSpPr>
          <p:nvPr/>
        </p:nvSpPr>
        <p:spPr bwMode="auto">
          <a:xfrm rot="18818719" flipV="1">
            <a:off x="7416305" y="5719664"/>
            <a:ext cx="3175" cy="15894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7" name="Line 59"/>
          <p:cNvSpPr>
            <a:spLocks noChangeShapeType="1"/>
          </p:cNvSpPr>
          <p:nvPr/>
        </p:nvSpPr>
        <p:spPr bwMode="auto">
          <a:xfrm rot="18818719" flipV="1">
            <a:off x="7489330" y="5650608"/>
            <a:ext cx="14288" cy="24467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8" name="Line 60"/>
          <p:cNvSpPr>
            <a:spLocks noChangeShapeType="1"/>
          </p:cNvSpPr>
          <p:nvPr/>
        </p:nvSpPr>
        <p:spPr bwMode="auto">
          <a:xfrm rot="13418719">
            <a:off x="7740253" y="5580063"/>
            <a:ext cx="0" cy="3095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9" name="Line 61"/>
          <p:cNvSpPr>
            <a:spLocks noChangeShapeType="1"/>
          </p:cNvSpPr>
          <p:nvPr/>
        </p:nvSpPr>
        <p:spPr bwMode="auto">
          <a:xfrm rot="13418719">
            <a:off x="7681318" y="55276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0" name="Line 62"/>
          <p:cNvSpPr>
            <a:spLocks noChangeShapeType="1"/>
          </p:cNvSpPr>
          <p:nvPr/>
        </p:nvSpPr>
        <p:spPr bwMode="auto">
          <a:xfrm rot="13418719">
            <a:off x="7624168" y="5473700"/>
            <a:ext cx="0" cy="3111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1" name="Line 63"/>
          <p:cNvSpPr>
            <a:spLocks noChangeShapeType="1"/>
          </p:cNvSpPr>
          <p:nvPr/>
        </p:nvSpPr>
        <p:spPr bwMode="auto">
          <a:xfrm rot="13418719">
            <a:off x="7567018" y="541972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2" name="Line 64"/>
          <p:cNvSpPr>
            <a:spLocks noChangeShapeType="1"/>
          </p:cNvSpPr>
          <p:nvPr/>
        </p:nvSpPr>
        <p:spPr bwMode="auto">
          <a:xfrm rot="18818719" flipV="1">
            <a:off x="7788771" y="5775226"/>
            <a:ext cx="4763" cy="8751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3" name="Line 65"/>
          <p:cNvSpPr>
            <a:spLocks noChangeShapeType="1"/>
          </p:cNvSpPr>
          <p:nvPr/>
        </p:nvSpPr>
        <p:spPr bwMode="auto">
          <a:xfrm rot="18818719">
            <a:off x="7883128" y="5700316"/>
            <a:ext cx="0" cy="17859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4" name="Line 66"/>
          <p:cNvSpPr>
            <a:spLocks noChangeShapeType="1"/>
          </p:cNvSpPr>
          <p:nvPr/>
        </p:nvSpPr>
        <p:spPr bwMode="auto">
          <a:xfrm rot="18818719">
            <a:off x="7988499" y="5619552"/>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5" name="Line 67"/>
          <p:cNvSpPr>
            <a:spLocks noChangeShapeType="1"/>
          </p:cNvSpPr>
          <p:nvPr/>
        </p:nvSpPr>
        <p:spPr bwMode="auto">
          <a:xfrm rot="13418719">
            <a:off x="8204597" y="5557839"/>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6" name="Line 68"/>
          <p:cNvSpPr>
            <a:spLocks noChangeShapeType="1"/>
          </p:cNvSpPr>
          <p:nvPr/>
        </p:nvSpPr>
        <p:spPr bwMode="auto">
          <a:xfrm rot="13418719">
            <a:off x="8145662" y="5503863"/>
            <a:ext cx="0" cy="3095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7" name="Line 69"/>
          <p:cNvSpPr>
            <a:spLocks noChangeShapeType="1"/>
          </p:cNvSpPr>
          <p:nvPr/>
        </p:nvSpPr>
        <p:spPr bwMode="auto">
          <a:xfrm rot="13418719">
            <a:off x="8088512" y="54514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8" name="Line 70"/>
          <p:cNvSpPr>
            <a:spLocks noChangeShapeType="1"/>
          </p:cNvSpPr>
          <p:nvPr/>
        </p:nvSpPr>
        <p:spPr bwMode="auto">
          <a:xfrm rot="13418719">
            <a:off x="8029575" y="5397501"/>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9" name="Line 71"/>
          <p:cNvSpPr>
            <a:spLocks noChangeShapeType="1"/>
          </p:cNvSpPr>
          <p:nvPr/>
        </p:nvSpPr>
        <p:spPr bwMode="auto">
          <a:xfrm rot="18818719">
            <a:off x="7809012" y="5353547"/>
            <a:ext cx="0" cy="3196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0" name="Line 72"/>
          <p:cNvSpPr>
            <a:spLocks noChangeShapeType="1"/>
          </p:cNvSpPr>
          <p:nvPr/>
        </p:nvSpPr>
        <p:spPr bwMode="auto">
          <a:xfrm rot="18818719" flipV="1">
            <a:off x="7886006" y="5347594"/>
            <a:ext cx="3175" cy="25538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1" name="Line 73"/>
          <p:cNvSpPr>
            <a:spLocks noChangeShapeType="1"/>
          </p:cNvSpPr>
          <p:nvPr/>
        </p:nvSpPr>
        <p:spPr bwMode="auto">
          <a:xfrm rot="18818719" flipV="1">
            <a:off x="7968060" y="5358607"/>
            <a:ext cx="1587" cy="1714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2" name="Line 74"/>
          <p:cNvSpPr>
            <a:spLocks noChangeShapeType="1"/>
          </p:cNvSpPr>
          <p:nvPr/>
        </p:nvSpPr>
        <p:spPr bwMode="auto">
          <a:xfrm rot="13418719">
            <a:off x="8034933" y="5376864"/>
            <a:ext cx="0" cy="5873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3" name="Line 75"/>
          <p:cNvSpPr>
            <a:spLocks noChangeShapeType="1"/>
          </p:cNvSpPr>
          <p:nvPr/>
        </p:nvSpPr>
        <p:spPr bwMode="auto">
          <a:xfrm rot="18818719" flipV="1">
            <a:off x="8249345" y="5757168"/>
            <a:ext cx="1588" cy="12680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4" name="Line 76"/>
          <p:cNvSpPr>
            <a:spLocks noChangeShapeType="1"/>
          </p:cNvSpPr>
          <p:nvPr/>
        </p:nvSpPr>
        <p:spPr bwMode="auto">
          <a:xfrm rot="18818719">
            <a:off x="8326041" y="5687219"/>
            <a:ext cx="0" cy="18573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5" name="Line 77"/>
          <p:cNvSpPr>
            <a:spLocks noChangeShapeType="1"/>
          </p:cNvSpPr>
          <p:nvPr/>
        </p:nvSpPr>
        <p:spPr bwMode="auto">
          <a:xfrm rot="18818719">
            <a:off x="8431412" y="5608440"/>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6" name="Line 78"/>
          <p:cNvSpPr>
            <a:spLocks noChangeShapeType="1"/>
          </p:cNvSpPr>
          <p:nvPr/>
        </p:nvSpPr>
        <p:spPr bwMode="auto">
          <a:xfrm rot="13418719">
            <a:off x="8647509" y="5545138"/>
            <a:ext cx="0" cy="3095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7" name="Line 79"/>
          <p:cNvSpPr>
            <a:spLocks noChangeShapeType="1"/>
          </p:cNvSpPr>
          <p:nvPr/>
        </p:nvSpPr>
        <p:spPr bwMode="auto">
          <a:xfrm rot="13418719">
            <a:off x="8590359" y="5492751"/>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8" name="Line 80"/>
          <p:cNvSpPr>
            <a:spLocks noChangeShapeType="1"/>
          </p:cNvSpPr>
          <p:nvPr/>
        </p:nvSpPr>
        <p:spPr bwMode="auto">
          <a:xfrm rot="13418719">
            <a:off x="8531424" y="5438776"/>
            <a:ext cx="0" cy="3095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9" name="Line 81"/>
          <p:cNvSpPr>
            <a:spLocks noChangeShapeType="1"/>
          </p:cNvSpPr>
          <p:nvPr/>
        </p:nvSpPr>
        <p:spPr bwMode="auto">
          <a:xfrm rot="13418719">
            <a:off x="8472488" y="5384801"/>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0" name="Line 82"/>
          <p:cNvSpPr>
            <a:spLocks noChangeShapeType="1"/>
          </p:cNvSpPr>
          <p:nvPr/>
        </p:nvSpPr>
        <p:spPr bwMode="auto">
          <a:xfrm rot="18818719">
            <a:off x="4238924" y="5420222"/>
            <a:ext cx="0" cy="3196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1" name="Line 83"/>
          <p:cNvSpPr>
            <a:spLocks noChangeShapeType="1"/>
          </p:cNvSpPr>
          <p:nvPr/>
        </p:nvSpPr>
        <p:spPr bwMode="auto">
          <a:xfrm rot="18818719">
            <a:off x="4293395" y="5367140"/>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2" name="Line 84"/>
          <p:cNvSpPr>
            <a:spLocks noChangeShapeType="1"/>
          </p:cNvSpPr>
          <p:nvPr/>
        </p:nvSpPr>
        <p:spPr bwMode="auto">
          <a:xfrm rot="18818719">
            <a:off x="4349652" y="5312272"/>
            <a:ext cx="0" cy="3196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3" name="Line 85"/>
          <p:cNvSpPr>
            <a:spLocks noChangeShapeType="1"/>
          </p:cNvSpPr>
          <p:nvPr/>
        </p:nvSpPr>
        <p:spPr bwMode="auto">
          <a:xfrm rot="18818719">
            <a:off x="4432796" y="5327551"/>
            <a:ext cx="1588" cy="23038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4" name="Line 86"/>
          <p:cNvSpPr>
            <a:spLocks noChangeShapeType="1"/>
          </p:cNvSpPr>
          <p:nvPr/>
        </p:nvSpPr>
        <p:spPr bwMode="auto">
          <a:xfrm rot="18818719" flipV="1">
            <a:off x="3902472" y="5728892"/>
            <a:ext cx="3175" cy="15001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5" name="Line 87"/>
          <p:cNvSpPr>
            <a:spLocks noChangeShapeType="1"/>
          </p:cNvSpPr>
          <p:nvPr/>
        </p:nvSpPr>
        <p:spPr bwMode="auto">
          <a:xfrm rot="13418719">
            <a:off x="4202312" y="5643563"/>
            <a:ext cx="8929" cy="2540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6" name="Line 88"/>
          <p:cNvSpPr>
            <a:spLocks noChangeShapeType="1"/>
          </p:cNvSpPr>
          <p:nvPr/>
        </p:nvSpPr>
        <p:spPr bwMode="auto">
          <a:xfrm rot="13418719">
            <a:off x="4125516" y="5580063"/>
            <a:ext cx="0" cy="3095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7" name="Line 89"/>
          <p:cNvSpPr>
            <a:spLocks noChangeShapeType="1"/>
          </p:cNvSpPr>
          <p:nvPr/>
        </p:nvSpPr>
        <p:spPr bwMode="auto">
          <a:xfrm rot="13418719">
            <a:off x="4068366" y="55276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8" name="Line 90"/>
          <p:cNvSpPr>
            <a:spLocks noChangeShapeType="1"/>
          </p:cNvSpPr>
          <p:nvPr/>
        </p:nvSpPr>
        <p:spPr bwMode="auto">
          <a:xfrm rot="13418719">
            <a:off x="4011216" y="5473701"/>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9" name="Line 91"/>
          <p:cNvSpPr>
            <a:spLocks noChangeShapeType="1"/>
          </p:cNvSpPr>
          <p:nvPr/>
        </p:nvSpPr>
        <p:spPr bwMode="auto">
          <a:xfrm rot="18818719" flipV="1">
            <a:off x="4368602" y="5715199"/>
            <a:ext cx="3175" cy="1678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0" name="Line 92"/>
          <p:cNvSpPr>
            <a:spLocks noChangeShapeType="1"/>
          </p:cNvSpPr>
          <p:nvPr/>
        </p:nvSpPr>
        <p:spPr bwMode="auto">
          <a:xfrm rot="13418719">
            <a:off x="4661297" y="5632451"/>
            <a:ext cx="3572" cy="2587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1" name="Line 93"/>
          <p:cNvSpPr>
            <a:spLocks noChangeShapeType="1"/>
          </p:cNvSpPr>
          <p:nvPr/>
        </p:nvSpPr>
        <p:spPr bwMode="auto">
          <a:xfrm rot="13418719">
            <a:off x="4586288" y="557212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2" name="Line 94"/>
          <p:cNvSpPr>
            <a:spLocks noChangeShapeType="1"/>
          </p:cNvSpPr>
          <p:nvPr/>
        </p:nvSpPr>
        <p:spPr bwMode="auto">
          <a:xfrm rot="13418719">
            <a:off x="4527352" y="5518151"/>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3" name="Line 95"/>
          <p:cNvSpPr>
            <a:spLocks noChangeShapeType="1"/>
          </p:cNvSpPr>
          <p:nvPr/>
        </p:nvSpPr>
        <p:spPr bwMode="auto">
          <a:xfrm rot="13418719">
            <a:off x="4470202" y="54641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4" name="Line 96"/>
          <p:cNvSpPr>
            <a:spLocks noChangeShapeType="1"/>
          </p:cNvSpPr>
          <p:nvPr/>
        </p:nvSpPr>
        <p:spPr bwMode="auto">
          <a:xfrm rot="18818719">
            <a:off x="4693445" y="5406827"/>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5" name="Line 97"/>
          <p:cNvSpPr>
            <a:spLocks noChangeShapeType="1"/>
          </p:cNvSpPr>
          <p:nvPr/>
        </p:nvSpPr>
        <p:spPr bwMode="auto">
          <a:xfrm rot="18818719">
            <a:off x="4747915" y="5351959"/>
            <a:ext cx="0" cy="3196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6" name="Line 98"/>
          <p:cNvSpPr>
            <a:spLocks noChangeShapeType="1"/>
          </p:cNvSpPr>
          <p:nvPr/>
        </p:nvSpPr>
        <p:spPr bwMode="auto">
          <a:xfrm rot="18818719">
            <a:off x="4804173" y="5295702"/>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7" name="Line 99"/>
          <p:cNvSpPr>
            <a:spLocks noChangeShapeType="1"/>
          </p:cNvSpPr>
          <p:nvPr/>
        </p:nvSpPr>
        <p:spPr bwMode="auto">
          <a:xfrm rot="18818719">
            <a:off x="4857751" y="5240140"/>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8" name="Line 100"/>
          <p:cNvSpPr>
            <a:spLocks noChangeShapeType="1"/>
          </p:cNvSpPr>
          <p:nvPr/>
        </p:nvSpPr>
        <p:spPr bwMode="auto">
          <a:xfrm rot="13418719">
            <a:off x="4986338" y="5368926"/>
            <a:ext cx="0" cy="8731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9" name="Line 101"/>
          <p:cNvSpPr>
            <a:spLocks noChangeShapeType="1"/>
          </p:cNvSpPr>
          <p:nvPr/>
        </p:nvSpPr>
        <p:spPr bwMode="auto">
          <a:xfrm rot="13418719">
            <a:off x="4923830" y="5327651"/>
            <a:ext cx="0" cy="73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0" name="Line 102"/>
          <p:cNvSpPr>
            <a:spLocks noChangeShapeType="1"/>
          </p:cNvSpPr>
          <p:nvPr/>
        </p:nvSpPr>
        <p:spPr bwMode="auto">
          <a:xfrm rot="18818719">
            <a:off x="4728568" y="5768182"/>
            <a:ext cx="4763" cy="1143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1" name="Line 103"/>
          <p:cNvSpPr>
            <a:spLocks noChangeShapeType="1"/>
          </p:cNvSpPr>
          <p:nvPr/>
        </p:nvSpPr>
        <p:spPr bwMode="auto">
          <a:xfrm rot="18818719">
            <a:off x="4818459" y="5699126"/>
            <a:ext cx="0" cy="200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2" name="Line 104"/>
          <p:cNvSpPr>
            <a:spLocks noChangeShapeType="1"/>
          </p:cNvSpPr>
          <p:nvPr/>
        </p:nvSpPr>
        <p:spPr bwMode="auto">
          <a:xfrm rot="13418719">
            <a:off x="5088137" y="5632450"/>
            <a:ext cx="0" cy="2540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3" name="Line 105"/>
          <p:cNvSpPr>
            <a:spLocks noChangeShapeType="1"/>
          </p:cNvSpPr>
          <p:nvPr/>
        </p:nvSpPr>
        <p:spPr bwMode="auto">
          <a:xfrm rot="13418719">
            <a:off x="5011341" y="557212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4" name="Line 106"/>
          <p:cNvSpPr>
            <a:spLocks noChangeShapeType="1"/>
          </p:cNvSpPr>
          <p:nvPr/>
        </p:nvSpPr>
        <p:spPr bwMode="auto">
          <a:xfrm rot="13418719">
            <a:off x="4952405" y="5518151"/>
            <a:ext cx="0" cy="3095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5" name="Line 107"/>
          <p:cNvSpPr>
            <a:spLocks noChangeShapeType="1"/>
          </p:cNvSpPr>
          <p:nvPr/>
        </p:nvSpPr>
        <p:spPr bwMode="auto">
          <a:xfrm rot="13418719">
            <a:off x="4893469" y="54641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6" name="Line 108"/>
          <p:cNvSpPr>
            <a:spLocks noChangeShapeType="1"/>
          </p:cNvSpPr>
          <p:nvPr/>
        </p:nvSpPr>
        <p:spPr bwMode="auto">
          <a:xfrm rot="18818719" flipV="1">
            <a:off x="5188248" y="5757565"/>
            <a:ext cx="1588" cy="11965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7" name="Line 109"/>
          <p:cNvSpPr>
            <a:spLocks noChangeShapeType="1"/>
          </p:cNvSpPr>
          <p:nvPr/>
        </p:nvSpPr>
        <p:spPr bwMode="auto">
          <a:xfrm rot="18818719">
            <a:off x="5278339" y="5679976"/>
            <a:ext cx="0" cy="21609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8" name="Line 110"/>
          <p:cNvSpPr>
            <a:spLocks noChangeShapeType="1"/>
          </p:cNvSpPr>
          <p:nvPr/>
        </p:nvSpPr>
        <p:spPr bwMode="auto">
          <a:xfrm rot="13418719">
            <a:off x="5531049" y="5600701"/>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9" name="Line 111"/>
          <p:cNvSpPr>
            <a:spLocks noChangeShapeType="1"/>
          </p:cNvSpPr>
          <p:nvPr/>
        </p:nvSpPr>
        <p:spPr bwMode="auto">
          <a:xfrm rot="13418719">
            <a:off x="5473899" y="554672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0" name="Line 112"/>
          <p:cNvSpPr>
            <a:spLocks noChangeShapeType="1"/>
          </p:cNvSpPr>
          <p:nvPr/>
        </p:nvSpPr>
        <p:spPr bwMode="auto">
          <a:xfrm rot="13418719">
            <a:off x="5416749" y="5494339"/>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1" name="Line 113"/>
          <p:cNvSpPr>
            <a:spLocks noChangeShapeType="1"/>
          </p:cNvSpPr>
          <p:nvPr/>
        </p:nvSpPr>
        <p:spPr bwMode="auto">
          <a:xfrm rot="13418719">
            <a:off x="5359599" y="5438776"/>
            <a:ext cx="0" cy="3095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2" name="Line 114"/>
          <p:cNvSpPr>
            <a:spLocks noChangeShapeType="1"/>
          </p:cNvSpPr>
          <p:nvPr/>
        </p:nvSpPr>
        <p:spPr bwMode="auto">
          <a:xfrm rot="18818719">
            <a:off x="5136357" y="5398890"/>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3" name="Line 115"/>
          <p:cNvSpPr>
            <a:spLocks noChangeShapeType="1"/>
          </p:cNvSpPr>
          <p:nvPr/>
        </p:nvSpPr>
        <p:spPr bwMode="auto">
          <a:xfrm rot="18818719">
            <a:off x="5193507" y="5341740"/>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4" name="Line 116"/>
          <p:cNvSpPr>
            <a:spLocks noChangeShapeType="1"/>
          </p:cNvSpPr>
          <p:nvPr/>
        </p:nvSpPr>
        <p:spPr bwMode="auto">
          <a:xfrm rot="18818719">
            <a:off x="5269409" y="5339854"/>
            <a:ext cx="0" cy="25181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5" name="Line 117"/>
          <p:cNvSpPr>
            <a:spLocks noChangeShapeType="1"/>
          </p:cNvSpPr>
          <p:nvPr/>
        </p:nvSpPr>
        <p:spPr bwMode="auto">
          <a:xfrm rot="13418719" flipH="1">
            <a:off x="5397103" y="5372100"/>
            <a:ext cx="1787" cy="1270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6" name="Line 118"/>
          <p:cNvSpPr>
            <a:spLocks noChangeShapeType="1"/>
          </p:cNvSpPr>
          <p:nvPr/>
        </p:nvSpPr>
        <p:spPr bwMode="auto">
          <a:xfrm rot="18818719">
            <a:off x="5563593" y="5809060"/>
            <a:ext cx="6350" cy="5000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7" name="Line 119"/>
          <p:cNvSpPr>
            <a:spLocks noChangeShapeType="1"/>
          </p:cNvSpPr>
          <p:nvPr/>
        </p:nvSpPr>
        <p:spPr bwMode="auto">
          <a:xfrm rot="18818719">
            <a:off x="5643662" y="5735738"/>
            <a:ext cx="1587" cy="14108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8" name="Line 120"/>
          <p:cNvSpPr>
            <a:spLocks noChangeShapeType="1"/>
          </p:cNvSpPr>
          <p:nvPr/>
        </p:nvSpPr>
        <p:spPr bwMode="auto">
          <a:xfrm rot="18818719" flipV="1">
            <a:off x="5738317" y="5663705"/>
            <a:ext cx="1588" cy="23752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9" name="Line 121"/>
          <p:cNvSpPr>
            <a:spLocks noChangeShapeType="1"/>
          </p:cNvSpPr>
          <p:nvPr/>
        </p:nvSpPr>
        <p:spPr bwMode="auto">
          <a:xfrm rot="13418719">
            <a:off x="5988249" y="5586414"/>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0" name="Line 122"/>
          <p:cNvSpPr>
            <a:spLocks noChangeShapeType="1"/>
          </p:cNvSpPr>
          <p:nvPr/>
        </p:nvSpPr>
        <p:spPr bwMode="auto">
          <a:xfrm rot="13418719">
            <a:off x="5929312" y="5532439"/>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1" name="Line 123"/>
          <p:cNvSpPr>
            <a:spLocks noChangeShapeType="1"/>
          </p:cNvSpPr>
          <p:nvPr/>
        </p:nvSpPr>
        <p:spPr bwMode="auto">
          <a:xfrm rot="13418719">
            <a:off x="5872163" y="5478464"/>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2" name="Line 124"/>
          <p:cNvSpPr>
            <a:spLocks noChangeShapeType="1"/>
          </p:cNvSpPr>
          <p:nvPr/>
        </p:nvSpPr>
        <p:spPr bwMode="auto">
          <a:xfrm rot="13418719">
            <a:off x="5813227" y="54260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3" name="Line 125"/>
          <p:cNvSpPr>
            <a:spLocks noChangeShapeType="1"/>
          </p:cNvSpPr>
          <p:nvPr/>
        </p:nvSpPr>
        <p:spPr bwMode="auto">
          <a:xfrm rot="18818719">
            <a:off x="5619453" y="5388472"/>
            <a:ext cx="0" cy="3196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4" name="Line 126"/>
          <p:cNvSpPr>
            <a:spLocks noChangeShapeType="1"/>
          </p:cNvSpPr>
          <p:nvPr/>
        </p:nvSpPr>
        <p:spPr bwMode="auto">
          <a:xfrm rot="18818719">
            <a:off x="5675711" y="5333802"/>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5" name="Line 127"/>
          <p:cNvSpPr>
            <a:spLocks noChangeShapeType="1"/>
          </p:cNvSpPr>
          <p:nvPr/>
        </p:nvSpPr>
        <p:spPr bwMode="auto">
          <a:xfrm rot="18818719">
            <a:off x="5755283" y="5343922"/>
            <a:ext cx="1588" cy="23574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6" name="Line 128"/>
          <p:cNvSpPr>
            <a:spLocks noChangeShapeType="1"/>
          </p:cNvSpPr>
          <p:nvPr/>
        </p:nvSpPr>
        <p:spPr bwMode="auto">
          <a:xfrm rot="13418719" flipH="1">
            <a:off x="5877522" y="5349875"/>
            <a:ext cx="8929" cy="1333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7" name="Line 129"/>
          <p:cNvSpPr>
            <a:spLocks noChangeShapeType="1"/>
          </p:cNvSpPr>
          <p:nvPr/>
        </p:nvSpPr>
        <p:spPr bwMode="auto">
          <a:xfrm rot="13418719">
            <a:off x="3766544" y="5656263"/>
            <a:ext cx="1785" cy="22701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8" name="Line 130"/>
          <p:cNvSpPr>
            <a:spLocks noChangeShapeType="1"/>
          </p:cNvSpPr>
          <p:nvPr/>
        </p:nvSpPr>
        <p:spPr bwMode="auto">
          <a:xfrm rot="13418719" flipH="1">
            <a:off x="3691534" y="5594351"/>
            <a:ext cx="1785" cy="26511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99" name="Line 131"/>
          <p:cNvSpPr>
            <a:spLocks noChangeShapeType="1"/>
          </p:cNvSpPr>
          <p:nvPr/>
        </p:nvSpPr>
        <p:spPr bwMode="auto">
          <a:xfrm rot="18818719">
            <a:off x="3806727" y="5410697"/>
            <a:ext cx="0" cy="3196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0" name="Line 132"/>
          <p:cNvSpPr>
            <a:spLocks noChangeShapeType="1"/>
          </p:cNvSpPr>
          <p:nvPr/>
        </p:nvSpPr>
        <p:spPr bwMode="auto">
          <a:xfrm rot="18818719">
            <a:off x="3862090" y="5353547"/>
            <a:ext cx="0" cy="3196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1" name="Line 133"/>
          <p:cNvSpPr>
            <a:spLocks noChangeShapeType="1"/>
          </p:cNvSpPr>
          <p:nvPr/>
        </p:nvSpPr>
        <p:spPr bwMode="auto">
          <a:xfrm rot="18818719">
            <a:off x="3916561" y="5298877"/>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2" name="Line 134"/>
          <p:cNvSpPr>
            <a:spLocks noChangeShapeType="1"/>
          </p:cNvSpPr>
          <p:nvPr/>
        </p:nvSpPr>
        <p:spPr bwMode="auto">
          <a:xfrm rot="18818719" flipV="1">
            <a:off x="4026695" y="5365552"/>
            <a:ext cx="4762" cy="160734"/>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3" name="Line 135"/>
          <p:cNvSpPr>
            <a:spLocks noChangeShapeType="1"/>
          </p:cNvSpPr>
          <p:nvPr/>
        </p:nvSpPr>
        <p:spPr bwMode="auto">
          <a:xfrm rot="13418719">
            <a:off x="4096941" y="5376864"/>
            <a:ext cx="0" cy="793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4" name="Line 136"/>
          <p:cNvSpPr>
            <a:spLocks noChangeShapeType="1"/>
          </p:cNvSpPr>
          <p:nvPr/>
        </p:nvSpPr>
        <p:spPr bwMode="auto">
          <a:xfrm rot="18818719">
            <a:off x="8270677" y="5338565"/>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5" name="Line 137"/>
          <p:cNvSpPr>
            <a:spLocks noChangeShapeType="1"/>
          </p:cNvSpPr>
          <p:nvPr/>
        </p:nvSpPr>
        <p:spPr bwMode="auto">
          <a:xfrm rot="18818719" flipV="1">
            <a:off x="8352136" y="5341640"/>
            <a:ext cx="3175" cy="248246"/>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6" name="Line 138"/>
          <p:cNvSpPr>
            <a:spLocks noChangeShapeType="1"/>
          </p:cNvSpPr>
          <p:nvPr/>
        </p:nvSpPr>
        <p:spPr bwMode="auto">
          <a:xfrm rot="13418719">
            <a:off x="8454628" y="5370514"/>
            <a:ext cx="1787" cy="1174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7" name="Line 139"/>
          <p:cNvSpPr>
            <a:spLocks noChangeShapeType="1"/>
          </p:cNvSpPr>
          <p:nvPr/>
        </p:nvSpPr>
        <p:spPr bwMode="auto">
          <a:xfrm rot="18818719" flipV="1">
            <a:off x="8695333" y="5753894"/>
            <a:ext cx="7938" cy="1143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8" name="Line 140"/>
          <p:cNvSpPr>
            <a:spLocks noChangeShapeType="1"/>
          </p:cNvSpPr>
          <p:nvPr/>
        </p:nvSpPr>
        <p:spPr bwMode="auto">
          <a:xfrm rot="18818719" flipV="1">
            <a:off x="8790583" y="5681068"/>
            <a:ext cx="3175" cy="210741"/>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09" name="Line 141"/>
          <p:cNvSpPr>
            <a:spLocks noChangeShapeType="1"/>
          </p:cNvSpPr>
          <p:nvPr/>
        </p:nvSpPr>
        <p:spPr bwMode="auto">
          <a:xfrm rot="18818719">
            <a:off x="8868074" y="5607150"/>
            <a:ext cx="0" cy="26967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0" name="Line 142"/>
          <p:cNvSpPr>
            <a:spLocks noChangeShapeType="1"/>
          </p:cNvSpPr>
          <p:nvPr/>
        </p:nvSpPr>
        <p:spPr bwMode="auto">
          <a:xfrm rot="18818719">
            <a:off x="8712696" y="5353547"/>
            <a:ext cx="0" cy="31968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1" name="Line 143"/>
          <p:cNvSpPr>
            <a:spLocks noChangeShapeType="1"/>
          </p:cNvSpPr>
          <p:nvPr/>
        </p:nvSpPr>
        <p:spPr bwMode="auto">
          <a:xfrm rot="18818719" flipV="1">
            <a:off x="8787905" y="5342435"/>
            <a:ext cx="3175" cy="26253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2" name="Line 144"/>
          <p:cNvSpPr>
            <a:spLocks noChangeShapeType="1"/>
          </p:cNvSpPr>
          <p:nvPr/>
        </p:nvSpPr>
        <p:spPr bwMode="auto">
          <a:xfrm rot="18818719">
            <a:off x="8872042" y="5370017"/>
            <a:ext cx="6350" cy="16609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3" name="Line 145"/>
          <p:cNvSpPr>
            <a:spLocks noChangeShapeType="1"/>
          </p:cNvSpPr>
          <p:nvPr/>
        </p:nvSpPr>
        <p:spPr bwMode="auto">
          <a:xfrm rot="13418719">
            <a:off x="8926115" y="5624513"/>
            <a:ext cx="1787" cy="936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4" name="Line 146"/>
          <p:cNvSpPr>
            <a:spLocks noChangeShapeType="1"/>
          </p:cNvSpPr>
          <p:nvPr/>
        </p:nvSpPr>
        <p:spPr bwMode="auto">
          <a:xfrm rot="13418719">
            <a:off x="8897541" y="5487989"/>
            <a:ext cx="7144" cy="20478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5" name="Line 147"/>
          <p:cNvSpPr>
            <a:spLocks noChangeShapeType="1"/>
          </p:cNvSpPr>
          <p:nvPr/>
        </p:nvSpPr>
        <p:spPr bwMode="auto">
          <a:xfrm rot="13418719" flipH="1">
            <a:off x="3662959" y="5527676"/>
            <a:ext cx="5357" cy="2127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6" name="Line 148"/>
          <p:cNvSpPr>
            <a:spLocks noChangeShapeType="1"/>
          </p:cNvSpPr>
          <p:nvPr/>
        </p:nvSpPr>
        <p:spPr bwMode="auto">
          <a:xfrm rot="13418719">
            <a:off x="3637956" y="5487989"/>
            <a:ext cx="3572" cy="1301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7" name="Line 149"/>
          <p:cNvSpPr>
            <a:spLocks noChangeShapeType="1"/>
          </p:cNvSpPr>
          <p:nvPr/>
        </p:nvSpPr>
        <p:spPr bwMode="auto">
          <a:xfrm rot="18818719">
            <a:off x="4324649" y="4956672"/>
            <a:ext cx="0" cy="3196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8" name="Line 150"/>
          <p:cNvSpPr>
            <a:spLocks noChangeShapeType="1"/>
          </p:cNvSpPr>
          <p:nvPr/>
        </p:nvSpPr>
        <p:spPr bwMode="auto">
          <a:xfrm rot="18818719" flipV="1">
            <a:off x="4404321" y="4961732"/>
            <a:ext cx="3175" cy="24288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19" name="Line 151"/>
          <p:cNvSpPr>
            <a:spLocks noChangeShapeType="1"/>
          </p:cNvSpPr>
          <p:nvPr/>
        </p:nvSpPr>
        <p:spPr bwMode="auto">
          <a:xfrm rot="18818719" flipV="1">
            <a:off x="4486374" y="4965601"/>
            <a:ext cx="1588" cy="17323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0" name="Line 152"/>
          <p:cNvSpPr>
            <a:spLocks noChangeShapeType="1"/>
          </p:cNvSpPr>
          <p:nvPr/>
        </p:nvSpPr>
        <p:spPr bwMode="auto">
          <a:xfrm rot="18818719">
            <a:off x="4560293" y="4981377"/>
            <a:ext cx="12700" cy="892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1" name="Line 153"/>
          <p:cNvSpPr>
            <a:spLocks noChangeShapeType="1"/>
          </p:cNvSpPr>
          <p:nvPr/>
        </p:nvSpPr>
        <p:spPr bwMode="auto">
          <a:xfrm rot="18818719" flipV="1">
            <a:off x="3988197" y="5265342"/>
            <a:ext cx="3175" cy="150019"/>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2" name="Line 154"/>
          <p:cNvSpPr>
            <a:spLocks noChangeShapeType="1"/>
          </p:cNvSpPr>
          <p:nvPr/>
        </p:nvSpPr>
        <p:spPr bwMode="auto">
          <a:xfrm rot="13418719">
            <a:off x="4288037" y="5180013"/>
            <a:ext cx="8929" cy="2540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3" name="Line 155"/>
          <p:cNvSpPr>
            <a:spLocks noChangeShapeType="1"/>
          </p:cNvSpPr>
          <p:nvPr/>
        </p:nvSpPr>
        <p:spPr bwMode="auto">
          <a:xfrm rot="13418719">
            <a:off x="4211241" y="5116513"/>
            <a:ext cx="0" cy="3095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4" name="Line 156"/>
          <p:cNvSpPr>
            <a:spLocks noChangeShapeType="1"/>
          </p:cNvSpPr>
          <p:nvPr/>
        </p:nvSpPr>
        <p:spPr bwMode="auto">
          <a:xfrm rot="13418719">
            <a:off x="4154091" y="506412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5" name="Line 157"/>
          <p:cNvSpPr>
            <a:spLocks noChangeShapeType="1"/>
          </p:cNvSpPr>
          <p:nvPr/>
        </p:nvSpPr>
        <p:spPr bwMode="auto">
          <a:xfrm rot="13418719">
            <a:off x="4096941" y="5010151"/>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6" name="Line 158"/>
          <p:cNvSpPr>
            <a:spLocks noChangeShapeType="1"/>
          </p:cNvSpPr>
          <p:nvPr/>
        </p:nvSpPr>
        <p:spPr bwMode="auto">
          <a:xfrm rot="18818719" flipV="1">
            <a:off x="4454327" y="5251649"/>
            <a:ext cx="3175" cy="16787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7" name="Line 159"/>
          <p:cNvSpPr>
            <a:spLocks noChangeShapeType="1"/>
          </p:cNvSpPr>
          <p:nvPr/>
        </p:nvSpPr>
        <p:spPr bwMode="auto">
          <a:xfrm rot="13418719">
            <a:off x="4747022" y="5168901"/>
            <a:ext cx="3572" cy="2587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8" name="Line 160"/>
          <p:cNvSpPr>
            <a:spLocks noChangeShapeType="1"/>
          </p:cNvSpPr>
          <p:nvPr/>
        </p:nvSpPr>
        <p:spPr bwMode="auto">
          <a:xfrm rot="13418719">
            <a:off x="4672013" y="51085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29" name="Line 161"/>
          <p:cNvSpPr>
            <a:spLocks noChangeShapeType="1"/>
          </p:cNvSpPr>
          <p:nvPr/>
        </p:nvSpPr>
        <p:spPr bwMode="auto">
          <a:xfrm rot="13418719">
            <a:off x="4613077" y="5054601"/>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0" name="Line 162"/>
          <p:cNvSpPr>
            <a:spLocks noChangeShapeType="1"/>
          </p:cNvSpPr>
          <p:nvPr/>
        </p:nvSpPr>
        <p:spPr bwMode="auto">
          <a:xfrm rot="13418719">
            <a:off x="4555927" y="500062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1" name="Line 163"/>
          <p:cNvSpPr>
            <a:spLocks noChangeShapeType="1"/>
          </p:cNvSpPr>
          <p:nvPr/>
        </p:nvSpPr>
        <p:spPr bwMode="auto">
          <a:xfrm rot="18818719">
            <a:off x="4779170" y="4943277"/>
            <a:ext cx="0" cy="31789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2" name="Line 164"/>
          <p:cNvSpPr>
            <a:spLocks noChangeShapeType="1"/>
          </p:cNvSpPr>
          <p:nvPr/>
        </p:nvSpPr>
        <p:spPr bwMode="auto">
          <a:xfrm rot="18818719" flipV="1">
            <a:off x="4864497" y="4956969"/>
            <a:ext cx="7938" cy="2286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3" name="Line 165"/>
          <p:cNvSpPr>
            <a:spLocks noChangeShapeType="1"/>
          </p:cNvSpPr>
          <p:nvPr/>
        </p:nvSpPr>
        <p:spPr bwMode="auto">
          <a:xfrm rot="18818719">
            <a:off x="4949032" y="4970265"/>
            <a:ext cx="3175" cy="14644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4" name="Line 166"/>
          <p:cNvSpPr>
            <a:spLocks noChangeShapeType="1"/>
          </p:cNvSpPr>
          <p:nvPr/>
        </p:nvSpPr>
        <p:spPr bwMode="auto">
          <a:xfrm rot="18818719">
            <a:off x="5002611" y="4914703"/>
            <a:ext cx="3175" cy="146447"/>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5" name="Line 167"/>
          <p:cNvSpPr>
            <a:spLocks noChangeShapeType="1"/>
          </p:cNvSpPr>
          <p:nvPr/>
        </p:nvSpPr>
        <p:spPr bwMode="auto">
          <a:xfrm rot="18818719">
            <a:off x="4814293" y="5304632"/>
            <a:ext cx="4763" cy="1143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6" name="Line 168"/>
          <p:cNvSpPr>
            <a:spLocks noChangeShapeType="1"/>
          </p:cNvSpPr>
          <p:nvPr/>
        </p:nvSpPr>
        <p:spPr bwMode="auto">
          <a:xfrm rot="18818719">
            <a:off x="4904184" y="5235576"/>
            <a:ext cx="0" cy="200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7" name="Line 169"/>
          <p:cNvSpPr>
            <a:spLocks noChangeShapeType="1"/>
          </p:cNvSpPr>
          <p:nvPr/>
        </p:nvSpPr>
        <p:spPr bwMode="auto">
          <a:xfrm rot="13418719">
            <a:off x="5173862" y="5168900"/>
            <a:ext cx="0" cy="2540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8" name="Line 170"/>
          <p:cNvSpPr>
            <a:spLocks noChangeShapeType="1"/>
          </p:cNvSpPr>
          <p:nvPr/>
        </p:nvSpPr>
        <p:spPr bwMode="auto">
          <a:xfrm rot="13418719">
            <a:off x="5097066" y="510857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39" name="Line 171"/>
          <p:cNvSpPr>
            <a:spLocks noChangeShapeType="1"/>
          </p:cNvSpPr>
          <p:nvPr/>
        </p:nvSpPr>
        <p:spPr bwMode="auto">
          <a:xfrm rot="13418719">
            <a:off x="5038130" y="5054601"/>
            <a:ext cx="0" cy="30956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0" name="Line 172"/>
          <p:cNvSpPr>
            <a:spLocks noChangeShapeType="1"/>
          </p:cNvSpPr>
          <p:nvPr/>
        </p:nvSpPr>
        <p:spPr bwMode="auto">
          <a:xfrm rot="13418719">
            <a:off x="4979194" y="5000626"/>
            <a:ext cx="0" cy="3079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1" name="Line 173"/>
          <p:cNvSpPr>
            <a:spLocks noChangeShapeType="1"/>
          </p:cNvSpPr>
          <p:nvPr/>
        </p:nvSpPr>
        <p:spPr bwMode="auto">
          <a:xfrm rot="18818719" flipV="1">
            <a:off x="5273973" y="5294015"/>
            <a:ext cx="1588" cy="11965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2" name="Line 174"/>
          <p:cNvSpPr>
            <a:spLocks noChangeShapeType="1"/>
          </p:cNvSpPr>
          <p:nvPr/>
        </p:nvSpPr>
        <p:spPr bwMode="auto">
          <a:xfrm rot="18818719">
            <a:off x="5364064" y="5216426"/>
            <a:ext cx="0" cy="21609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3" name="Line 175"/>
          <p:cNvSpPr>
            <a:spLocks noChangeShapeType="1"/>
          </p:cNvSpPr>
          <p:nvPr/>
        </p:nvSpPr>
        <p:spPr bwMode="auto">
          <a:xfrm rot="13418719">
            <a:off x="3852269" y="5192713"/>
            <a:ext cx="1785" cy="22701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4" name="Line 176"/>
          <p:cNvSpPr>
            <a:spLocks noChangeShapeType="1"/>
          </p:cNvSpPr>
          <p:nvPr/>
        </p:nvSpPr>
        <p:spPr bwMode="auto">
          <a:xfrm rot="13418719" flipH="1">
            <a:off x="3777259" y="5130801"/>
            <a:ext cx="1785" cy="26511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5" name="Line 177"/>
          <p:cNvSpPr>
            <a:spLocks noChangeShapeType="1"/>
          </p:cNvSpPr>
          <p:nvPr/>
        </p:nvSpPr>
        <p:spPr bwMode="auto">
          <a:xfrm rot="18818719">
            <a:off x="3892452" y="4947147"/>
            <a:ext cx="0" cy="31968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6" name="Line 178"/>
          <p:cNvSpPr>
            <a:spLocks noChangeShapeType="1"/>
          </p:cNvSpPr>
          <p:nvPr/>
        </p:nvSpPr>
        <p:spPr bwMode="auto">
          <a:xfrm rot="18818719" flipV="1">
            <a:off x="3981054" y="4964312"/>
            <a:ext cx="3175" cy="22502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7" name="Line 179"/>
          <p:cNvSpPr>
            <a:spLocks noChangeShapeType="1"/>
          </p:cNvSpPr>
          <p:nvPr/>
        </p:nvSpPr>
        <p:spPr bwMode="auto">
          <a:xfrm rot="18818719" flipV="1">
            <a:off x="4061322" y="4968380"/>
            <a:ext cx="1587" cy="15180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8" name="Line 180"/>
          <p:cNvSpPr>
            <a:spLocks noChangeShapeType="1"/>
          </p:cNvSpPr>
          <p:nvPr/>
        </p:nvSpPr>
        <p:spPr bwMode="auto">
          <a:xfrm rot="13418719" flipH="1">
            <a:off x="3771901" y="5083176"/>
            <a:ext cx="5358" cy="2127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49" name="Line 181"/>
          <p:cNvSpPr>
            <a:spLocks noChangeShapeType="1"/>
          </p:cNvSpPr>
          <p:nvPr/>
        </p:nvSpPr>
        <p:spPr bwMode="auto">
          <a:xfrm rot="13418719">
            <a:off x="3723681" y="5024439"/>
            <a:ext cx="3572" cy="1301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0" name="Line 182"/>
          <p:cNvSpPr>
            <a:spLocks noChangeShapeType="1"/>
          </p:cNvSpPr>
          <p:nvPr/>
        </p:nvSpPr>
        <p:spPr bwMode="auto">
          <a:xfrm>
            <a:off x="5336382" y="4083050"/>
            <a:ext cx="739378" cy="0"/>
          </a:xfrm>
          <a:prstGeom prst="line">
            <a:avLst/>
          </a:prstGeom>
          <a:noFill/>
          <a:ln w="38100">
            <a:solidFill>
              <a:srgbClr val="FF33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1" name="Line 183"/>
          <p:cNvSpPr>
            <a:spLocks noChangeShapeType="1"/>
          </p:cNvSpPr>
          <p:nvPr/>
        </p:nvSpPr>
        <p:spPr bwMode="auto">
          <a:xfrm flipH="1">
            <a:off x="4146948" y="4083050"/>
            <a:ext cx="739378" cy="0"/>
          </a:xfrm>
          <a:prstGeom prst="line">
            <a:avLst/>
          </a:prstGeom>
          <a:noFill/>
          <a:ln w="38100">
            <a:solidFill>
              <a:srgbClr val="FF33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2" name="Line 184"/>
          <p:cNvSpPr>
            <a:spLocks noChangeShapeType="1"/>
          </p:cNvSpPr>
          <p:nvPr/>
        </p:nvSpPr>
        <p:spPr bwMode="auto">
          <a:xfrm flipV="1">
            <a:off x="4193381" y="3556000"/>
            <a:ext cx="692944" cy="0"/>
          </a:xfrm>
          <a:prstGeom prst="line">
            <a:avLst/>
          </a:prstGeom>
          <a:noFill/>
          <a:ln w="38100">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3" name="Line 185"/>
          <p:cNvSpPr>
            <a:spLocks noChangeShapeType="1"/>
          </p:cNvSpPr>
          <p:nvPr/>
        </p:nvSpPr>
        <p:spPr bwMode="auto">
          <a:xfrm rot="5400000">
            <a:off x="5243513" y="4875213"/>
            <a:ext cx="657225" cy="0"/>
          </a:xfrm>
          <a:prstGeom prst="line">
            <a:avLst/>
          </a:prstGeom>
          <a:noFill/>
          <a:ln w="38100">
            <a:solidFill>
              <a:srgbClr val="FF33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4" name="Line 186"/>
          <p:cNvSpPr>
            <a:spLocks noChangeShapeType="1"/>
          </p:cNvSpPr>
          <p:nvPr/>
        </p:nvSpPr>
        <p:spPr bwMode="auto">
          <a:xfrm rot="-5400000">
            <a:off x="4384477" y="4568826"/>
            <a:ext cx="657225" cy="0"/>
          </a:xfrm>
          <a:prstGeom prst="line">
            <a:avLst/>
          </a:prstGeom>
          <a:noFill/>
          <a:ln w="38100">
            <a:solidFill>
              <a:srgbClr val="FF33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5" name="Text Box 187"/>
          <p:cNvSpPr txBox="1">
            <a:spLocks noChangeArrowheads="1"/>
          </p:cNvSpPr>
          <p:nvPr/>
        </p:nvSpPr>
        <p:spPr bwMode="auto">
          <a:xfrm>
            <a:off x="5648921" y="4529139"/>
            <a:ext cx="2794992"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pPr>
            <a:r>
              <a:rPr lang="en-US" altLang="en-US" sz="2400" b="1"/>
              <a:t>Vertical differential movement</a:t>
            </a:r>
          </a:p>
        </p:txBody>
      </p:sp>
      <p:sp>
        <p:nvSpPr>
          <p:cNvPr id="109756" name="Line 188"/>
          <p:cNvSpPr>
            <a:spLocks noChangeShapeType="1"/>
          </p:cNvSpPr>
          <p:nvPr/>
        </p:nvSpPr>
        <p:spPr bwMode="auto">
          <a:xfrm flipV="1">
            <a:off x="5411391" y="1920876"/>
            <a:ext cx="396478" cy="600075"/>
          </a:xfrm>
          <a:prstGeom prst="line">
            <a:avLst/>
          </a:prstGeom>
          <a:noFill/>
          <a:ln w="38100">
            <a:solidFill>
              <a:srgbClr val="FF33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7" name="Line 189"/>
          <p:cNvSpPr>
            <a:spLocks noChangeShapeType="1"/>
          </p:cNvSpPr>
          <p:nvPr/>
        </p:nvSpPr>
        <p:spPr bwMode="auto">
          <a:xfrm>
            <a:off x="5797153" y="1930400"/>
            <a:ext cx="278606" cy="0"/>
          </a:xfrm>
          <a:prstGeom prst="line">
            <a:avLst/>
          </a:prstGeom>
          <a:noFill/>
          <a:ln w="381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8" name="Line 190"/>
          <p:cNvSpPr>
            <a:spLocks noChangeShapeType="1"/>
          </p:cNvSpPr>
          <p:nvPr/>
        </p:nvSpPr>
        <p:spPr bwMode="auto">
          <a:xfrm>
            <a:off x="5186363" y="3006726"/>
            <a:ext cx="696516" cy="466725"/>
          </a:xfrm>
          <a:prstGeom prst="line">
            <a:avLst/>
          </a:prstGeom>
          <a:noFill/>
          <a:ln w="38100">
            <a:solidFill>
              <a:srgbClr val="FF33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59" name="Line 191"/>
          <p:cNvSpPr>
            <a:spLocks noChangeShapeType="1"/>
          </p:cNvSpPr>
          <p:nvPr/>
        </p:nvSpPr>
        <p:spPr bwMode="auto">
          <a:xfrm flipV="1">
            <a:off x="5861447" y="3473450"/>
            <a:ext cx="278606" cy="0"/>
          </a:xfrm>
          <a:prstGeom prst="line">
            <a:avLst/>
          </a:prstGeom>
          <a:noFill/>
          <a:ln w="38100">
            <a:solidFill>
              <a:srgbClr val="A5002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76469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slide1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6" y="1447800"/>
            <a:ext cx="7168753" cy="47831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23231" y="0"/>
            <a:ext cx="8473477" cy="1219200"/>
          </a:xfrm>
          <a:ln/>
        </p:spPr>
        <p:txBody>
          <a:bodyPr/>
          <a:lstStyle/>
          <a:p>
            <a:r>
              <a:rPr lang="en-US" altLang="en-US" sz="4000" dirty="0"/>
              <a:t>Sawing and Sealing Joints</a:t>
            </a:r>
          </a:p>
        </p:txBody>
      </p:sp>
    </p:spTree>
    <p:extLst>
      <p:ext uri="{BB962C8B-B14F-4D97-AF65-F5344CB8AC3E}">
        <p14:creationId xmlns:p14="http://schemas.microsoft.com/office/powerpoint/2010/main" val="1159399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0"/>
            <a:ext cx="8496300" cy="1295400"/>
          </a:xfrm>
          <a:ln/>
        </p:spPr>
        <p:txBody>
          <a:bodyPr/>
          <a:lstStyle/>
          <a:p>
            <a:pPr>
              <a:lnSpc>
                <a:spcPct val="90000"/>
              </a:lnSpc>
            </a:pPr>
            <a:r>
              <a:rPr lang="en-US" altLang="en-US" sz="4000" dirty="0"/>
              <a:t>Increased Overlay Thickness</a:t>
            </a:r>
          </a:p>
        </p:txBody>
      </p:sp>
      <p:sp>
        <p:nvSpPr>
          <p:cNvPr id="111619" name="Rectangle 3"/>
          <p:cNvSpPr>
            <a:spLocks noGrp="1" noChangeArrowheads="1"/>
          </p:cNvSpPr>
          <p:nvPr>
            <p:ph type="body" idx="1"/>
          </p:nvPr>
        </p:nvSpPr>
        <p:spPr>
          <a:xfrm>
            <a:off x="771525" y="1905000"/>
            <a:ext cx="8743950" cy="3276600"/>
          </a:xfrm>
        </p:spPr>
        <p:txBody>
          <a:bodyPr/>
          <a:lstStyle/>
          <a:p>
            <a:pPr>
              <a:lnSpc>
                <a:spcPct val="110000"/>
              </a:lnSpc>
            </a:pPr>
            <a:r>
              <a:rPr lang="en-US" altLang="en-US" dirty="0"/>
              <a:t>Delays occurrence of reflection cracking</a:t>
            </a:r>
          </a:p>
          <a:p>
            <a:pPr>
              <a:lnSpc>
                <a:spcPct val="110000"/>
              </a:lnSpc>
            </a:pPr>
            <a:r>
              <a:rPr lang="en-US" altLang="en-US" dirty="0"/>
              <a:t>Cracks propagate about 1 in. per year</a:t>
            </a:r>
          </a:p>
          <a:p>
            <a:pPr>
              <a:lnSpc>
                <a:spcPct val="110000"/>
              </a:lnSpc>
            </a:pPr>
            <a:r>
              <a:rPr lang="en-US" altLang="en-US" dirty="0"/>
              <a:t>Reduces temperature fluctuations in underlying pavement</a:t>
            </a:r>
          </a:p>
        </p:txBody>
      </p:sp>
    </p:spTree>
    <p:extLst>
      <p:ext uri="{BB962C8B-B14F-4D97-AF65-F5344CB8AC3E}">
        <p14:creationId xmlns:p14="http://schemas.microsoft.com/office/powerpoint/2010/main" val="1778545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ChangeArrowheads="1"/>
          </p:cNvSpPr>
          <p:nvPr/>
        </p:nvSpPr>
        <p:spPr bwMode="auto">
          <a:xfrm>
            <a:off x="0" y="2057400"/>
            <a:ext cx="10287000" cy="40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eaLnBrk="1" hangingPunct="1">
              <a:lnSpc>
                <a:spcPct val="90000"/>
              </a:lnSpc>
              <a:spcBef>
                <a:spcPct val="20000"/>
              </a:spcBef>
              <a:buClr>
                <a:schemeClr val="tx1"/>
              </a:buClr>
              <a:buSzPct val="90000"/>
              <a:buFontTx/>
              <a:buChar char="–"/>
            </a:pPr>
            <a:endParaRPr lang="en-US" sz="2800">
              <a:latin typeface="Times New Roman" pitchFamily="18" charset="0"/>
            </a:endParaRPr>
          </a:p>
        </p:txBody>
      </p:sp>
      <p:sp>
        <p:nvSpPr>
          <p:cNvPr id="117764" name="Rectangle 4"/>
          <p:cNvSpPr>
            <a:spLocks noChangeArrowheads="1"/>
          </p:cNvSpPr>
          <p:nvPr/>
        </p:nvSpPr>
        <p:spPr bwMode="auto">
          <a:xfrm>
            <a:off x="857250" y="1295400"/>
            <a:ext cx="5143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chemeClr val="bg1"/>
                </a:solidFill>
                <a:effectLst>
                  <a:outerShdw blurRad="38100" dist="38100" dir="2700000" algn="tl">
                    <a:srgbClr val="000000"/>
                  </a:outerShdw>
                </a:effectLst>
                <a:latin typeface="Times New Roman" pitchFamily="18" charset="0"/>
              </a:rPr>
              <a:t>Asset </a:t>
            </a:r>
            <a:r>
              <a:rPr lang="en-US" sz="3200" b="1" dirty="0" smtClean="0">
                <a:solidFill>
                  <a:schemeClr val="bg1"/>
                </a:solidFill>
                <a:effectLst>
                  <a:outerShdw blurRad="38100" dist="38100" dir="2700000" algn="tl">
                    <a:srgbClr val="000000"/>
                  </a:outerShdw>
                </a:effectLst>
                <a:latin typeface="Times New Roman" pitchFamily="18" charset="0"/>
              </a:rPr>
              <a:t>Management Strategy</a:t>
            </a:r>
            <a:endParaRPr lang="en-US" sz="3200" b="1" dirty="0">
              <a:solidFill>
                <a:schemeClr val="bg1"/>
              </a:solidFill>
              <a:effectLst>
                <a:outerShdw blurRad="38100" dist="38100" dir="2700000" algn="tl">
                  <a:srgbClr val="000000"/>
                </a:outerShdw>
              </a:effectLst>
              <a:latin typeface="Times New Roman" pitchFamily="18" charset="0"/>
            </a:endParaRPr>
          </a:p>
        </p:txBody>
      </p:sp>
      <p:sp>
        <p:nvSpPr>
          <p:cNvPr id="117765" name="Text Box 5"/>
          <p:cNvSpPr txBox="1">
            <a:spLocks noChangeArrowheads="1"/>
          </p:cNvSpPr>
          <p:nvPr/>
        </p:nvSpPr>
        <p:spPr bwMode="auto">
          <a:xfrm>
            <a:off x="6811566" y="4838701"/>
            <a:ext cx="1124026" cy="707886"/>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12% OF</a:t>
            </a:r>
          </a:p>
          <a:p>
            <a:r>
              <a:rPr lang="en-US" b="1"/>
              <a:t>LIFE</a:t>
            </a:r>
          </a:p>
        </p:txBody>
      </p:sp>
      <p:sp>
        <p:nvSpPr>
          <p:cNvPr id="117766" name="Line 6"/>
          <p:cNvSpPr>
            <a:spLocks noChangeShapeType="1"/>
          </p:cNvSpPr>
          <p:nvPr/>
        </p:nvSpPr>
        <p:spPr bwMode="auto">
          <a:xfrm flipH="1">
            <a:off x="2093120" y="2357438"/>
            <a:ext cx="78581" cy="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7" name="Line 7"/>
          <p:cNvSpPr>
            <a:spLocks noChangeShapeType="1"/>
          </p:cNvSpPr>
          <p:nvPr/>
        </p:nvSpPr>
        <p:spPr bwMode="auto">
          <a:xfrm flipH="1">
            <a:off x="2093120" y="2987675"/>
            <a:ext cx="78581" cy="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8" name="Line 8"/>
          <p:cNvSpPr>
            <a:spLocks noChangeShapeType="1"/>
          </p:cNvSpPr>
          <p:nvPr/>
        </p:nvSpPr>
        <p:spPr bwMode="auto">
          <a:xfrm flipH="1">
            <a:off x="2093120" y="3617913"/>
            <a:ext cx="78581" cy="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9" name="Line 9"/>
          <p:cNvSpPr>
            <a:spLocks noChangeShapeType="1"/>
          </p:cNvSpPr>
          <p:nvPr/>
        </p:nvSpPr>
        <p:spPr bwMode="auto">
          <a:xfrm flipH="1">
            <a:off x="2096692" y="4170363"/>
            <a:ext cx="78581" cy="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0" name="Line 10"/>
          <p:cNvSpPr>
            <a:spLocks noChangeShapeType="1"/>
          </p:cNvSpPr>
          <p:nvPr/>
        </p:nvSpPr>
        <p:spPr bwMode="auto">
          <a:xfrm flipH="1">
            <a:off x="2084191" y="4843463"/>
            <a:ext cx="78581" cy="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1" name="Line 11"/>
          <p:cNvSpPr>
            <a:spLocks noChangeShapeType="1"/>
          </p:cNvSpPr>
          <p:nvPr/>
        </p:nvSpPr>
        <p:spPr bwMode="auto">
          <a:xfrm flipH="1">
            <a:off x="2093120" y="5635625"/>
            <a:ext cx="78581" cy="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2" name="Line 12"/>
          <p:cNvSpPr>
            <a:spLocks noChangeShapeType="1"/>
          </p:cNvSpPr>
          <p:nvPr/>
        </p:nvSpPr>
        <p:spPr bwMode="auto">
          <a:xfrm rot="16245807" flipH="1">
            <a:off x="2864346" y="5693471"/>
            <a:ext cx="95250" cy="1787"/>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3" name="Line 13"/>
          <p:cNvSpPr>
            <a:spLocks noChangeShapeType="1"/>
          </p:cNvSpPr>
          <p:nvPr/>
        </p:nvSpPr>
        <p:spPr bwMode="auto">
          <a:xfrm rot="16245807" flipH="1">
            <a:off x="3534074" y="5682360"/>
            <a:ext cx="95250" cy="1785"/>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4" name="Line 14"/>
          <p:cNvSpPr>
            <a:spLocks noChangeShapeType="1"/>
          </p:cNvSpPr>
          <p:nvPr/>
        </p:nvSpPr>
        <p:spPr bwMode="auto">
          <a:xfrm rot="16245807" flipH="1">
            <a:off x="4194870" y="5693473"/>
            <a:ext cx="95250" cy="1785"/>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5" name="Line 15"/>
          <p:cNvSpPr>
            <a:spLocks noChangeShapeType="1"/>
          </p:cNvSpPr>
          <p:nvPr/>
        </p:nvSpPr>
        <p:spPr bwMode="auto">
          <a:xfrm rot="16245807" flipH="1">
            <a:off x="4884242" y="5693473"/>
            <a:ext cx="95250" cy="1785"/>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6" name="Line 16"/>
          <p:cNvSpPr>
            <a:spLocks noChangeShapeType="1"/>
          </p:cNvSpPr>
          <p:nvPr/>
        </p:nvSpPr>
        <p:spPr bwMode="auto">
          <a:xfrm rot="16245807" flipH="1">
            <a:off x="5553968" y="5682358"/>
            <a:ext cx="95250" cy="1787"/>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7" name="Line 17"/>
          <p:cNvSpPr>
            <a:spLocks noChangeShapeType="1"/>
          </p:cNvSpPr>
          <p:nvPr/>
        </p:nvSpPr>
        <p:spPr bwMode="auto">
          <a:xfrm rot="16245807" flipH="1">
            <a:off x="6212980" y="5693473"/>
            <a:ext cx="95250" cy="1785"/>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8" name="Line 18"/>
          <p:cNvSpPr>
            <a:spLocks noChangeShapeType="1"/>
          </p:cNvSpPr>
          <p:nvPr/>
        </p:nvSpPr>
        <p:spPr bwMode="auto">
          <a:xfrm rot="16245807" flipH="1">
            <a:off x="6873777" y="5693473"/>
            <a:ext cx="95250" cy="1785"/>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9" name="Line 19"/>
          <p:cNvSpPr>
            <a:spLocks noChangeShapeType="1"/>
          </p:cNvSpPr>
          <p:nvPr/>
        </p:nvSpPr>
        <p:spPr bwMode="auto">
          <a:xfrm rot="16245807" flipH="1">
            <a:off x="7543503" y="5682358"/>
            <a:ext cx="95250" cy="1787"/>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0" name="Line 20"/>
          <p:cNvSpPr>
            <a:spLocks noChangeShapeType="1"/>
          </p:cNvSpPr>
          <p:nvPr/>
        </p:nvSpPr>
        <p:spPr bwMode="auto">
          <a:xfrm rot="16245807" flipH="1">
            <a:off x="8202514" y="5693473"/>
            <a:ext cx="95250" cy="1785"/>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1" name="Text Box 21"/>
          <p:cNvSpPr txBox="1">
            <a:spLocks noChangeArrowheads="1"/>
          </p:cNvSpPr>
          <p:nvPr/>
        </p:nvSpPr>
        <p:spPr bwMode="auto">
          <a:xfrm>
            <a:off x="451845" y="2136775"/>
            <a:ext cx="1713931" cy="400110"/>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EXCELLENT</a:t>
            </a:r>
          </a:p>
        </p:txBody>
      </p:sp>
      <p:sp>
        <p:nvSpPr>
          <p:cNvPr id="117782" name="Text Box 22"/>
          <p:cNvSpPr txBox="1">
            <a:spLocks noChangeArrowheads="1"/>
          </p:cNvSpPr>
          <p:nvPr/>
        </p:nvSpPr>
        <p:spPr bwMode="auto">
          <a:xfrm>
            <a:off x="451846" y="2703514"/>
            <a:ext cx="1601721" cy="400110"/>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         GOOD</a:t>
            </a:r>
          </a:p>
        </p:txBody>
      </p:sp>
      <p:sp>
        <p:nvSpPr>
          <p:cNvPr id="117783" name="Text Box 23"/>
          <p:cNvSpPr txBox="1">
            <a:spLocks noChangeArrowheads="1"/>
          </p:cNvSpPr>
          <p:nvPr/>
        </p:nvSpPr>
        <p:spPr bwMode="auto">
          <a:xfrm>
            <a:off x="451843" y="3365500"/>
            <a:ext cx="1545872" cy="400110"/>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           FAIR</a:t>
            </a:r>
          </a:p>
        </p:txBody>
      </p:sp>
      <p:sp>
        <p:nvSpPr>
          <p:cNvPr id="117784" name="Text Box 24"/>
          <p:cNvSpPr txBox="1">
            <a:spLocks noChangeArrowheads="1"/>
          </p:cNvSpPr>
          <p:nvPr/>
        </p:nvSpPr>
        <p:spPr bwMode="auto">
          <a:xfrm>
            <a:off x="451844" y="3933825"/>
            <a:ext cx="1574470" cy="400110"/>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         POOR</a:t>
            </a:r>
          </a:p>
        </p:txBody>
      </p:sp>
      <p:sp>
        <p:nvSpPr>
          <p:cNvPr id="117785" name="Text Box 25"/>
          <p:cNvSpPr txBox="1">
            <a:spLocks noChangeArrowheads="1"/>
          </p:cNvSpPr>
          <p:nvPr/>
        </p:nvSpPr>
        <p:spPr bwMode="auto">
          <a:xfrm>
            <a:off x="451844" y="4595814"/>
            <a:ext cx="1767150" cy="400110"/>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VERY POOR </a:t>
            </a:r>
          </a:p>
        </p:txBody>
      </p:sp>
      <p:sp>
        <p:nvSpPr>
          <p:cNvPr id="117786" name="Text Box 26"/>
          <p:cNvSpPr txBox="1">
            <a:spLocks noChangeArrowheads="1"/>
          </p:cNvSpPr>
          <p:nvPr/>
        </p:nvSpPr>
        <p:spPr bwMode="auto">
          <a:xfrm>
            <a:off x="451845" y="5257800"/>
            <a:ext cx="1592359" cy="400110"/>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       FAILED</a:t>
            </a:r>
          </a:p>
        </p:txBody>
      </p:sp>
      <p:sp>
        <p:nvSpPr>
          <p:cNvPr id="117787" name="Freeform 27"/>
          <p:cNvSpPr>
            <a:spLocks/>
          </p:cNvSpPr>
          <p:nvPr/>
        </p:nvSpPr>
        <p:spPr bwMode="auto">
          <a:xfrm>
            <a:off x="2175272" y="2343151"/>
            <a:ext cx="6495455" cy="3292475"/>
          </a:xfrm>
          <a:custGeom>
            <a:avLst/>
            <a:gdLst>
              <a:gd name="T0" fmla="*/ 0 w 4098"/>
              <a:gd name="T1" fmla="*/ 0 h 1680"/>
              <a:gd name="T2" fmla="*/ 1062 w 4098"/>
              <a:gd name="T3" fmla="*/ 60 h 1680"/>
              <a:gd name="T4" fmla="*/ 1356 w 4098"/>
              <a:gd name="T5" fmla="*/ 84 h 1680"/>
              <a:gd name="T6" fmla="*/ 1788 w 4098"/>
              <a:gd name="T7" fmla="*/ 126 h 1680"/>
              <a:gd name="T8" fmla="*/ 2130 w 4098"/>
              <a:gd name="T9" fmla="*/ 180 h 1680"/>
              <a:gd name="T10" fmla="*/ 2580 w 4098"/>
              <a:gd name="T11" fmla="*/ 258 h 1680"/>
              <a:gd name="T12" fmla="*/ 2724 w 4098"/>
              <a:gd name="T13" fmla="*/ 288 h 1680"/>
              <a:gd name="T14" fmla="*/ 2910 w 4098"/>
              <a:gd name="T15" fmla="*/ 378 h 1680"/>
              <a:gd name="T16" fmla="*/ 3054 w 4098"/>
              <a:gd name="T17" fmla="*/ 474 h 1680"/>
              <a:gd name="T18" fmla="*/ 3174 w 4098"/>
              <a:gd name="T19" fmla="*/ 612 h 1680"/>
              <a:gd name="T20" fmla="*/ 3342 w 4098"/>
              <a:gd name="T21" fmla="*/ 876 h 1680"/>
              <a:gd name="T22" fmla="*/ 3516 w 4098"/>
              <a:gd name="T23" fmla="*/ 1188 h 1680"/>
              <a:gd name="T24" fmla="*/ 3648 w 4098"/>
              <a:gd name="T25" fmla="*/ 1320 h 1680"/>
              <a:gd name="T26" fmla="*/ 3780 w 4098"/>
              <a:gd name="T27" fmla="*/ 1428 h 1680"/>
              <a:gd name="T28" fmla="*/ 4098 w 4098"/>
              <a:gd name="T29" fmla="*/ 1680 h 1680"/>
              <a:gd name="T30" fmla="*/ 0 w 4098"/>
              <a:gd name="T31" fmla="*/ 1680 h 1680"/>
              <a:gd name="T32" fmla="*/ 0 w 4098"/>
              <a:gd name="T33" fmla="*/ 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8" h="1680">
                <a:moveTo>
                  <a:pt x="0" y="0"/>
                </a:moveTo>
                <a:lnTo>
                  <a:pt x="1062" y="60"/>
                </a:lnTo>
                <a:lnTo>
                  <a:pt x="1356" y="84"/>
                </a:lnTo>
                <a:lnTo>
                  <a:pt x="1788" y="126"/>
                </a:lnTo>
                <a:lnTo>
                  <a:pt x="2130" y="180"/>
                </a:lnTo>
                <a:lnTo>
                  <a:pt x="2580" y="258"/>
                </a:lnTo>
                <a:lnTo>
                  <a:pt x="2724" y="288"/>
                </a:lnTo>
                <a:lnTo>
                  <a:pt x="2910" y="378"/>
                </a:lnTo>
                <a:lnTo>
                  <a:pt x="3054" y="474"/>
                </a:lnTo>
                <a:lnTo>
                  <a:pt x="3174" y="612"/>
                </a:lnTo>
                <a:lnTo>
                  <a:pt x="3342" y="876"/>
                </a:lnTo>
                <a:lnTo>
                  <a:pt x="3516" y="1188"/>
                </a:lnTo>
                <a:lnTo>
                  <a:pt x="3648" y="1320"/>
                </a:lnTo>
                <a:lnTo>
                  <a:pt x="3780" y="1428"/>
                </a:lnTo>
                <a:lnTo>
                  <a:pt x="4098" y="1680"/>
                </a:lnTo>
                <a:lnTo>
                  <a:pt x="0" y="1680"/>
                </a:lnTo>
                <a:lnTo>
                  <a:pt x="0" y="0"/>
                </a:lnTo>
                <a:close/>
              </a:path>
            </a:pathLst>
          </a:custGeom>
          <a:noFill/>
          <a:ln w="38100" cap="flat"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8" name="Line 28"/>
          <p:cNvSpPr>
            <a:spLocks noChangeShapeType="1"/>
          </p:cNvSpPr>
          <p:nvPr/>
        </p:nvSpPr>
        <p:spPr bwMode="auto">
          <a:xfrm>
            <a:off x="7170542" y="4830763"/>
            <a:ext cx="703659" cy="12700"/>
          </a:xfrm>
          <a:prstGeom prst="line">
            <a:avLst/>
          </a:prstGeom>
          <a:noFill/>
          <a:ln w="38100">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9" name="Line 29"/>
          <p:cNvSpPr>
            <a:spLocks noChangeShapeType="1"/>
          </p:cNvSpPr>
          <p:nvPr/>
        </p:nvSpPr>
        <p:spPr bwMode="auto">
          <a:xfrm>
            <a:off x="2539603" y="3614738"/>
            <a:ext cx="4679156" cy="0"/>
          </a:xfrm>
          <a:prstGeom prst="line">
            <a:avLst/>
          </a:prstGeom>
          <a:noFill/>
          <a:ln w="38100">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0" name="Line 30"/>
          <p:cNvSpPr>
            <a:spLocks noChangeShapeType="1"/>
          </p:cNvSpPr>
          <p:nvPr/>
        </p:nvSpPr>
        <p:spPr bwMode="auto">
          <a:xfrm>
            <a:off x="7190184" y="3638550"/>
            <a:ext cx="0" cy="1193800"/>
          </a:xfrm>
          <a:prstGeom prst="line">
            <a:avLst/>
          </a:prstGeom>
          <a:noFill/>
          <a:ln w="38100">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1" name="Line 31"/>
          <p:cNvSpPr>
            <a:spLocks noChangeShapeType="1"/>
          </p:cNvSpPr>
          <p:nvPr/>
        </p:nvSpPr>
        <p:spPr bwMode="auto">
          <a:xfrm>
            <a:off x="2519958" y="2349500"/>
            <a:ext cx="0" cy="1265238"/>
          </a:xfrm>
          <a:prstGeom prst="line">
            <a:avLst/>
          </a:prstGeom>
          <a:noFill/>
          <a:ln w="38100">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2" name="Text Box 32"/>
          <p:cNvSpPr txBox="1">
            <a:spLocks noChangeArrowheads="1"/>
          </p:cNvSpPr>
          <p:nvPr/>
        </p:nvSpPr>
        <p:spPr bwMode="auto">
          <a:xfrm>
            <a:off x="2486026" y="2590801"/>
            <a:ext cx="1638590" cy="707886"/>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40% DROP</a:t>
            </a:r>
          </a:p>
          <a:p>
            <a:r>
              <a:rPr lang="en-US" b="1"/>
              <a:t>IN QUALITY</a:t>
            </a:r>
          </a:p>
        </p:txBody>
      </p:sp>
      <p:sp>
        <p:nvSpPr>
          <p:cNvPr id="117793" name="Text Box 33"/>
          <p:cNvSpPr txBox="1">
            <a:spLocks noChangeArrowheads="1"/>
          </p:cNvSpPr>
          <p:nvPr/>
        </p:nvSpPr>
        <p:spPr bwMode="auto">
          <a:xfrm>
            <a:off x="5581056" y="3838576"/>
            <a:ext cx="1638590" cy="707886"/>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40% DROP</a:t>
            </a:r>
          </a:p>
          <a:p>
            <a:r>
              <a:rPr lang="en-US" b="1"/>
              <a:t>IN QUALITY</a:t>
            </a:r>
          </a:p>
        </p:txBody>
      </p:sp>
      <p:sp>
        <p:nvSpPr>
          <p:cNvPr id="117794" name="Text Box 34"/>
          <p:cNvSpPr txBox="1">
            <a:spLocks noChangeArrowheads="1"/>
          </p:cNvSpPr>
          <p:nvPr/>
        </p:nvSpPr>
        <p:spPr bwMode="auto">
          <a:xfrm>
            <a:off x="3771901" y="3632200"/>
            <a:ext cx="1750800" cy="400110"/>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75% OF LIFE</a:t>
            </a:r>
          </a:p>
        </p:txBody>
      </p:sp>
      <p:sp>
        <p:nvSpPr>
          <p:cNvPr id="117795" name="Text Box 35"/>
          <p:cNvSpPr txBox="1">
            <a:spLocks noChangeArrowheads="1"/>
          </p:cNvSpPr>
          <p:nvPr/>
        </p:nvSpPr>
        <p:spPr bwMode="auto">
          <a:xfrm>
            <a:off x="7140180" y="2398714"/>
            <a:ext cx="2835135" cy="707886"/>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MAY COST $1.00 FOR</a:t>
            </a:r>
          </a:p>
          <a:p>
            <a:r>
              <a:rPr lang="en-US" b="1"/>
              <a:t>RENOVATION HERE</a:t>
            </a:r>
          </a:p>
        </p:txBody>
      </p:sp>
      <p:sp>
        <p:nvSpPr>
          <p:cNvPr id="117796" name="Text Box 36"/>
          <p:cNvSpPr txBox="1">
            <a:spLocks noChangeArrowheads="1"/>
          </p:cNvSpPr>
          <p:nvPr/>
        </p:nvSpPr>
        <p:spPr bwMode="auto">
          <a:xfrm>
            <a:off x="7872414" y="3438528"/>
            <a:ext cx="1959383" cy="1015663"/>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MAY COST</a:t>
            </a:r>
          </a:p>
          <a:p>
            <a:r>
              <a:rPr lang="en-US" b="1"/>
              <a:t>$4.00 TO $5.00</a:t>
            </a:r>
          </a:p>
          <a:p>
            <a:r>
              <a:rPr lang="en-US" b="1"/>
              <a:t>HERE</a:t>
            </a:r>
          </a:p>
        </p:txBody>
      </p:sp>
      <p:sp>
        <p:nvSpPr>
          <p:cNvPr id="117797" name="Line 37"/>
          <p:cNvSpPr>
            <a:spLocks noChangeShapeType="1"/>
          </p:cNvSpPr>
          <p:nvPr/>
        </p:nvSpPr>
        <p:spPr bwMode="auto">
          <a:xfrm flipH="1">
            <a:off x="7243763" y="2981325"/>
            <a:ext cx="567928" cy="611188"/>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8" name="Line 38"/>
          <p:cNvSpPr>
            <a:spLocks noChangeShapeType="1"/>
          </p:cNvSpPr>
          <p:nvPr/>
        </p:nvSpPr>
        <p:spPr bwMode="auto">
          <a:xfrm flipH="1">
            <a:off x="7908133" y="4303713"/>
            <a:ext cx="489347" cy="495300"/>
          </a:xfrm>
          <a:prstGeom prst="line">
            <a:avLst/>
          </a:prstGeom>
          <a:noFill/>
          <a:ln w="38100">
            <a:solidFill>
              <a:srgbClr val="FF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9" name="Text Box 39"/>
          <p:cNvSpPr txBox="1">
            <a:spLocks noChangeArrowheads="1"/>
          </p:cNvSpPr>
          <p:nvPr/>
        </p:nvSpPr>
        <p:spPr bwMode="auto">
          <a:xfrm>
            <a:off x="4952406" y="5872163"/>
            <a:ext cx="797013" cy="400110"/>
          </a:xfrm>
          <a:prstGeom prst="rect">
            <a:avLst/>
          </a:prstGeom>
          <a:noFill/>
          <a:ln w="9525">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TIME</a:t>
            </a:r>
          </a:p>
        </p:txBody>
      </p:sp>
      <p:sp>
        <p:nvSpPr>
          <p:cNvPr id="41" name="Rectangle 2"/>
          <p:cNvSpPr>
            <a:spLocks noGrp="1" noChangeArrowheads="1"/>
          </p:cNvSpPr>
          <p:nvPr>
            <p:ph type="title"/>
          </p:nvPr>
        </p:nvSpPr>
        <p:spPr>
          <a:xfrm>
            <a:off x="0" y="0"/>
            <a:ext cx="8572500" cy="1066800"/>
          </a:xfrm>
        </p:spPr>
        <p:txBody>
          <a:bodyPr/>
          <a:lstStyle/>
          <a:p>
            <a:r>
              <a:rPr lang="en-US" sz="4000" dirty="0" smtClean="0">
                <a:latin typeface="Times New Roman" pitchFamily="18" charset="0"/>
              </a:rPr>
              <a:t>Decision </a:t>
            </a:r>
            <a:r>
              <a:rPr lang="en-US" sz="4000" dirty="0">
                <a:latin typeface="Times New Roman" pitchFamily="18" charset="0"/>
              </a:rPr>
              <a:t>Making </a:t>
            </a:r>
            <a:r>
              <a:rPr lang="en-US" sz="4000" dirty="0" smtClean="0">
                <a:latin typeface="Times New Roman" pitchFamily="18" charset="0"/>
              </a:rPr>
              <a:t>Process</a:t>
            </a:r>
            <a:endParaRPr lang="en-US" sz="3600" dirty="0">
              <a:latin typeface="Times New Roman" pitchFamily="18" charset="0"/>
            </a:endParaRPr>
          </a:p>
        </p:txBody>
      </p:sp>
    </p:spTree>
    <p:extLst>
      <p:ext uri="{BB962C8B-B14F-4D97-AF65-F5344CB8AC3E}">
        <p14:creationId xmlns:p14="http://schemas.microsoft.com/office/powerpoint/2010/main" val="14674209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1" y="1676400"/>
            <a:ext cx="8534400" cy="4419600"/>
          </a:xfrm>
        </p:spPr>
        <p:txBody>
          <a:bodyPr/>
          <a:lstStyle/>
          <a:p>
            <a:r>
              <a:rPr lang="en-US" dirty="0" smtClean="0"/>
              <a:t>Decision Making Process</a:t>
            </a:r>
          </a:p>
          <a:p>
            <a:r>
              <a:rPr lang="en-US" dirty="0"/>
              <a:t>Mix Selection</a:t>
            </a:r>
          </a:p>
          <a:p>
            <a:r>
              <a:rPr lang="en-US" dirty="0" smtClean="0"/>
              <a:t>Rehab of Concrete Pavements</a:t>
            </a:r>
          </a:p>
          <a:p>
            <a:r>
              <a:rPr lang="en-US" b="1" dirty="0" smtClean="0">
                <a:solidFill>
                  <a:srgbClr val="FFFF00"/>
                </a:solidFill>
              </a:rPr>
              <a:t>Preventive Maintenance</a:t>
            </a:r>
            <a:endParaRPr lang="en-US" b="1" dirty="0">
              <a:solidFill>
                <a:srgbClr val="FFFF00"/>
              </a:solidFill>
            </a:endParaRPr>
          </a:p>
          <a:p>
            <a:endParaRPr lang="en-US" dirty="0" smtClean="0"/>
          </a:p>
        </p:txBody>
      </p:sp>
      <p:sp>
        <p:nvSpPr>
          <p:cNvPr id="5" name="Rectangle 4"/>
          <p:cNvSpPr/>
          <p:nvPr/>
        </p:nvSpPr>
        <p:spPr>
          <a:xfrm>
            <a:off x="114301" y="144738"/>
            <a:ext cx="8458200" cy="707886"/>
          </a:xfrm>
          <a:prstGeom prst="rect">
            <a:avLst/>
          </a:prstGeom>
        </p:spPr>
        <p:txBody>
          <a:bodyPr wrap="square">
            <a:spAutoFit/>
          </a:bodyPr>
          <a:lstStyle/>
          <a:p>
            <a:pPr algn="ctr"/>
            <a:r>
              <a:rPr lang="en-US" sz="4000" b="1" dirty="0" smtClean="0">
                <a:latin typeface="+mj-lt"/>
              </a:rPr>
              <a:t>Presentation Outline</a:t>
            </a:r>
          </a:p>
        </p:txBody>
      </p:sp>
    </p:spTree>
    <p:extLst>
      <p:ext uri="{BB962C8B-B14F-4D97-AF65-F5344CB8AC3E}">
        <p14:creationId xmlns:p14="http://schemas.microsoft.com/office/powerpoint/2010/main" val="759395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7175" y="228600"/>
            <a:ext cx="8239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4000" b="1" dirty="0" smtClean="0">
                <a:solidFill>
                  <a:srgbClr val="FFFF00"/>
                </a:solidFill>
                <a:effectLst>
                  <a:outerShdw blurRad="38100" dist="38100" dir="2700000" algn="tl">
                    <a:srgbClr val="000000"/>
                  </a:outerShdw>
                </a:effectLst>
                <a:latin typeface="+mj-lt"/>
              </a:rPr>
              <a:t>Preventive Maintenance</a:t>
            </a:r>
            <a:endParaRPr lang="en-US" sz="4000" b="1" i="1" dirty="0">
              <a:solidFill>
                <a:srgbClr val="FFFF00"/>
              </a:solidFill>
              <a:latin typeface="+mj-lt"/>
            </a:endParaRPr>
          </a:p>
        </p:txBody>
      </p:sp>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192" y="1282065"/>
            <a:ext cx="4039983"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9315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Rectangle 8"/>
          <p:cNvSpPr>
            <a:spLocks noChangeArrowheads="1"/>
          </p:cNvSpPr>
          <p:nvPr/>
        </p:nvSpPr>
        <p:spPr bwMode="auto">
          <a:xfrm>
            <a:off x="771525" y="2362200"/>
            <a:ext cx="908113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0" dirty="0">
                <a:solidFill>
                  <a:schemeClr val="bg1"/>
                </a:solidFill>
                <a:latin typeface="Arial" pitchFamily="34" charset="0"/>
              </a:rPr>
              <a:t>Preventive maintenance is a planned strategy of cost effective treatments to an existing roadway system and its appurtenances that preserves the system, retards future deterioration, and maintains or improves the functional condition of the system without substantially increasing structural capacity.</a:t>
            </a:r>
          </a:p>
        </p:txBody>
      </p:sp>
      <p:sp>
        <p:nvSpPr>
          <p:cNvPr id="5" name="Text Box 2"/>
          <p:cNvSpPr txBox="1">
            <a:spLocks noChangeArrowheads="1"/>
          </p:cNvSpPr>
          <p:nvPr/>
        </p:nvSpPr>
        <p:spPr bwMode="auto">
          <a:xfrm>
            <a:off x="257175" y="228600"/>
            <a:ext cx="8162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4000" b="1" dirty="0" smtClean="0">
                <a:solidFill>
                  <a:srgbClr val="FFFF00"/>
                </a:solidFill>
                <a:effectLst>
                  <a:outerShdw blurRad="38100" dist="38100" dir="2700000" algn="tl">
                    <a:srgbClr val="000000"/>
                  </a:outerShdw>
                </a:effectLst>
                <a:latin typeface="+mj-lt"/>
              </a:rPr>
              <a:t>Preventive Maintenance</a:t>
            </a:r>
            <a:endParaRPr lang="en-US" sz="4000" b="1" i="1" dirty="0">
              <a:solidFill>
                <a:srgbClr val="FFFF00"/>
              </a:solidFill>
              <a:latin typeface="+mj-lt"/>
            </a:endParaRPr>
          </a:p>
        </p:txBody>
      </p:sp>
    </p:spTree>
    <p:extLst>
      <p:ext uri="{BB962C8B-B14F-4D97-AF65-F5344CB8AC3E}">
        <p14:creationId xmlns:p14="http://schemas.microsoft.com/office/powerpoint/2010/main" val="13322624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1676400"/>
            <a:ext cx="9686925" cy="4370427"/>
          </a:xfrm>
          <a:prstGeom prst="rect">
            <a:avLst/>
          </a:prstGeom>
        </p:spPr>
        <p:txBody>
          <a:bodyPr wrap="square">
            <a:spAutoFit/>
          </a:bodyPr>
          <a:lstStyle/>
          <a:p>
            <a:r>
              <a:rPr lang="en-US" sz="2400" dirty="0">
                <a:solidFill>
                  <a:schemeClr val="bg1"/>
                </a:solidFill>
              </a:rPr>
              <a:t>Standard Capital Preventive Maintenance </a:t>
            </a:r>
            <a:r>
              <a:rPr lang="en-US" sz="2400" dirty="0" smtClean="0">
                <a:solidFill>
                  <a:schemeClr val="bg1"/>
                </a:solidFill>
              </a:rPr>
              <a:t>Treatment</a:t>
            </a:r>
            <a:endParaRPr lang="en-US" sz="2000" b="0" dirty="0">
              <a:solidFill>
                <a:schemeClr val="bg1"/>
              </a:solidFill>
            </a:endParaRPr>
          </a:p>
          <a:p>
            <a:r>
              <a:rPr lang="en-US" sz="2400" b="0" dirty="0">
                <a:solidFill>
                  <a:schemeClr val="bg1"/>
                </a:solidFill>
              </a:rPr>
              <a:t>Pavement Seal </a:t>
            </a:r>
            <a:endParaRPr lang="en-US" sz="2400" b="0" dirty="0" smtClean="0">
              <a:solidFill>
                <a:schemeClr val="bg1"/>
              </a:solidFill>
            </a:endParaRPr>
          </a:p>
          <a:p>
            <a:r>
              <a:rPr lang="en-US" sz="2000" b="0" dirty="0">
                <a:solidFill>
                  <a:schemeClr val="bg1"/>
                </a:solidFill>
              </a:rPr>
              <a:t>		</a:t>
            </a:r>
          </a:p>
          <a:p>
            <a:pPr marL="342900" indent="-342900">
              <a:lnSpc>
                <a:spcPct val="150000"/>
              </a:lnSpc>
              <a:buFont typeface="Arial" panose="020B0604020202020204" pitchFamily="34" charset="0"/>
              <a:buChar char="•"/>
            </a:pPr>
            <a:r>
              <a:rPr lang="en-US" sz="2000" b="0" dirty="0" smtClean="0">
                <a:solidFill>
                  <a:schemeClr val="bg1"/>
                </a:solidFill>
              </a:rPr>
              <a:t>HMA </a:t>
            </a:r>
            <a:r>
              <a:rPr lang="en-US" sz="2000" b="0" dirty="0">
                <a:solidFill>
                  <a:schemeClr val="bg1"/>
                </a:solidFill>
              </a:rPr>
              <a:t>Crack Treatment </a:t>
            </a:r>
          </a:p>
          <a:p>
            <a:pPr marL="342900" indent="-342900">
              <a:lnSpc>
                <a:spcPct val="150000"/>
              </a:lnSpc>
              <a:buFont typeface="Arial" panose="020B0604020202020204" pitchFamily="34" charset="0"/>
              <a:buChar char="•"/>
            </a:pPr>
            <a:r>
              <a:rPr lang="en-US" sz="2000" b="0" dirty="0" err="1" smtClean="0">
                <a:solidFill>
                  <a:schemeClr val="bg1"/>
                </a:solidFill>
              </a:rPr>
              <a:t>Overband</a:t>
            </a:r>
            <a:r>
              <a:rPr lang="en-US" sz="2000" b="0" dirty="0" smtClean="0">
                <a:solidFill>
                  <a:schemeClr val="bg1"/>
                </a:solidFill>
              </a:rPr>
              <a:t> </a:t>
            </a:r>
            <a:r>
              <a:rPr lang="en-US" sz="2000" b="0" dirty="0">
                <a:solidFill>
                  <a:schemeClr val="bg1"/>
                </a:solidFill>
              </a:rPr>
              <a:t>Crack Fill- Pretreatment </a:t>
            </a:r>
          </a:p>
          <a:p>
            <a:pPr marL="342900" indent="-342900">
              <a:lnSpc>
                <a:spcPct val="150000"/>
              </a:lnSpc>
              <a:buFont typeface="Arial" panose="020B0604020202020204" pitchFamily="34" charset="0"/>
              <a:buChar char="•"/>
            </a:pPr>
            <a:r>
              <a:rPr lang="en-US" sz="2000" b="0" dirty="0" smtClean="0">
                <a:solidFill>
                  <a:schemeClr val="bg1"/>
                </a:solidFill>
              </a:rPr>
              <a:t>Chip </a:t>
            </a:r>
            <a:r>
              <a:rPr lang="en-US" sz="2000" b="0" dirty="0">
                <a:solidFill>
                  <a:schemeClr val="bg1"/>
                </a:solidFill>
              </a:rPr>
              <a:t>Seals </a:t>
            </a:r>
          </a:p>
          <a:p>
            <a:pPr marL="342900" indent="-342900">
              <a:lnSpc>
                <a:spcPct val="150000"/>
              </a:lnSpc>
              <a:buFont typeface="Arial" panose="020B0604020202020204" pitchFamily="34" charset="0"/>
              <a:buChar char="•"/>
            </a:pPr>
            <a:r>
              <a:rPr lang="en-US" sz="2000" b="0" dirty="0" smtClean="0">
                <a:solidFill>
                  <a:schemeClr val="bg1"/>
                </a:solidFill>
              </a:rPr>
              <a:t>Micro-surfacing </a:t>
            </a:r>
            <a:endParaRPr lang="en-US" sz="2000" b="0" dirty="0">
              <a:solidFill>
                <a:schemeClr val="bg1"/>
              </a:solidFill>
            </a:endParaRPr>
          </a:p>
          <a:p>
            <a:pPr marL="342900" indent="-342900">
              <a:lnSpc>
                <a:spcPct val="150000"/>
              </a:lnSpc>
              <a:buFont typeface="Arial" panose="020B0604020202020204" pitchFamily="34" charset="0"/>
              <a:buChar char="•"/>
            </a:pPr>
            <a:r>
              <a:rPr lang="en-US" sz="2000" b="0" dirty="0" smtClean="0">
                <a:solidFill>
                  <a:schemeClr val="bg1"/>
                </a:solidFill>
              </a:rPr>
              <a:t>Ultra-Thin </a:t>
            </a:r>
            <a:r>
              <a:rPr lang="en-US" sz="2000" b="0" dirty="0">
                <a:solidFill>
                  <a:schemeClr val="bg1"/>
                </a:solidFill>
              </a:rPr>
              <a:t>HMA Overlay-Low &amp; Medium Volume (&lt;1″ thick) </a:t>
            </a:r>
          </a:p>
          <a:p>
            <a:pPr marL="342900" indent="-342900">
              <a:lnSpc>
                <a:spcPct val="150000"/>
              </a:lnSpc>
              <a:buFont typeface="Arial" panose="020B0604020202020204" pitchFamily="34" charset="0"/>
              <a:buChar char="•"/>
            </a:pPr>
            <a:r>
              <a:rPr lang="en-US" sz="2000" b="0" dirty="0" smtClean="0">
                <a:solidFill>
                  <a:schemeClr val="bg1"/>
                </a:solidFill>
              </a:rPr>
              <a:t>Shoulder </a:t>
            </a:r>
            <a:r>
              <a:rPr lang="en-US" sz="2000" b="0" dirty="0">
                <a:solidFill>
                  <a:schemeClr val="bg1"/>
                </a:solidFill>
              </a:rPr>
              <a:t>Fog Seal </a:t>
            </a:r>
          </a:p>
          <a:p>
            <a:pPr marL="342900" indent="-342900">
              <a:lnSpc>
                <a:spcPct val="150000"/>
              </a:lnSpc>
              <a:buFont typeface="Arial" panose="020B0604020202020204" pitchFamily="34" charset="0"/>
              <a:buChar char="•"/>
            </a:pPr>
            <a:r>
              <a:rPr lang="en-US" sz="2000" b="0" dirty="0" smtClean="0">
                <a:solidFill>
                  <a:schemeClr val="bg1"/>
                </a:solidFill>
              </a:rPr>
              <a:t>Paver </a:t>
            </a:r>
            <a:r>
              <a:rPr lang="en-US" sz="2000" b="0" dirty="0">
                <a:solidFill>
                  <a:schemeClr val="bg1"/>
                </a:solidFill>
              </a:rPr>
              <a:t>Placed Surface Seal 		</a:t>
            </a:r>
          </a:p>
        </p:txBody>
      </p:sp>
      <p:sp>
        <p:nvSpPr>
          <p:cNvPr id="5" name="Text Box 2"/>
          <p:cNvSpPr txBox="1">
            <a:spLocks noChangeArrowheads="1"/>
          </p:cNvSpPr>
          <p:nvPr/>
        </p:nvSpPr>
        <p:spPr bwMode="auto">
          <a:xfrm>
            <a:off x="257175" y="228600"/>
            <a:ext cx="8239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4000" b="1" dirty="0" smtClean="0">
                <a:solidFill>
                  <a:srgbClr val="FFFF00"/>
                </a:solidFill>
                <a:effectLst>
                  <a:outerShdw blurRad="38100" dist="38100" dir="2700000" algn="tl">
                    <a:srgbClr val="000000"/>
                  </a:outerShdw>
                </a:effectLst>
                <a:latin typeface="+mj-lt"/>
              </a:rPr>
              <a:t>Preventive Maintenance</a:t>
            </a:r>
            <a:endParaRPr lang="en-US" sz="4000" b="1" i="1" dirty="0">
              <a:solidFill>
                <a:srgbClr val="FFFF00"/>
              </a:solidFill>
              <a:latin typeface="+mj-lt"/>
            </a:endParaRPr>
          </a:p>
        </p:txBody>
      </p:sp>
    </p:spTree>
    <p:extLst>
      <p:ext uri="{BB962C8B-B14F-4D97-AF65-F5344CB8AC3E}">
        <p14:creationId xmlns:p14="http://schemas.microsoft.com/office/powerpoint/2010/main" val="31178315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1905001"/>
            <a:ext cx="5248275" cy="461665"/>
          </a:xfrm>
          <a:prstGeom prst="rect">
            <a:avLst/>
          </a:prstGeom>
        </p:spPr>
        <p:txBody>
          <a:bodyPr wrap="square">
            <a:spAutoFit/>
          </a:bodyPr>
          <a:lstStyle/>
          <a:p>
            <a:r>
              <a:rPr lang="en-US" sz="2400" b="1" dirty="0" smtClean="0">
                <a:solidFill>
                  <a:schemeClr val="bg1"/>
                </a:solidFill>
              </a:rPr>
              <a:t>Crack Treatment</a:t>
            </a:r>
            <a:r>
              <a:rPr lang="en-US" sz="2000" b="1" dirty="0">
                <a:solidFill>
                  <a:schemeClr val="bg1"/>
                </a:solidFill>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44" y="2716259"/>
            <a:ext cx="4221956"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788275"/>
            <a:ext cx="4157663" cy="339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257175" y="228600"/>
            <a:ext cx="8239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4000" b="1" dirty="0" smtClean="0">
                <a:solidFill>
                  <a:srgbClr val="FFFF00"/>
                </a:solidFill>
                <a:effectLst>
                  <a:outerShdw blurRad="38100" dist="38100" dir="2700000" algn="tl">
                    <a:srgbClr val="000000"/>
                  </a:outerShdw>
                </a:effectLst>
                <a:latin typeface="+mj-lt"/>
              </a:rPr>
              <a:t>Preventive Maintenance</a:t>
            </a:r>
            <a:endParaRPr lang="en-US" sz="4000" b="1" i="1" dirty="0">
              <a:solidFill>
                <a:srgbClr val="FFFF00"/>
              </a:solidFill>
              <a:latin typeface="+mj-lt"/>
            </a:endParaRPr>
          </a:p>
        </p:txBody>
      </p:sp>
    </p:spTree>
    <p:extLst>
      <p:ext uri="{BB962C8B-B14F-4D97-AF65-F5344CB8AC3E}">
        <p14:creationId xmlns:p14="http://schemas.microsoft.com/office/powerpoint/2010/main" val="38619241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00" y="3119522"/>
            <a:ext cx="2733675" cy="461665"/>
          </a:xfrm>
          <a:prstGeom prst="rect">
            <a:avLst/>
          </a:prstGeom>
        </p:spPr>
        <p:txBody>
          <a:bodyPr wrap="square">
            <a:spAutoFit/>
          </a:bodyPr>
          <a:lstStyle/>
          <a:p>
            <a:r>
              <a:rPr lang="en-US" sz="2400" b="1" dirty="0" smtClean="0">
                <a:solidFill>
                  <a:schemeClr val="bg1"/>
                </a:solidFill>
              </a:rPr>
              <a:t>Chip Seal</a:t>
            </a:r>
            <a:r>
              <a:rPr lang="en-US" sz="2000" b="1" dirty="0">
                <a:solidFill>
                  <a:schemeClr val="bg1"/>
                </a:solidFill>
              </a:rPr>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6" y="1939835"/>
            <a:ext cx="4939903" cy="334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257175" y="228600"/>
            <a:ext cx="8239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4000" b="1" dirty="0" smtClean="0">
                <a:solidFill>
                  <a:srgbClr val="FFFF00"/>
                </a:solidFill>
                <a:effectLst>
                  <a:outerShdw blurRad="38100" dist="38100" dir="2700000" algn="tl">
                    <a:srgbClr val="000000"/>
                  </a:outerShdw>
                </a:effectLst>
                <a:latin typeface="+mj-lt"/>
              </a:rPr>
              <a:t>Preventive Maintenance</a:t>
            </a:r>
            <a:endParaRPr lang="en-US" sz="4000" b="1" i="1" dirty="0">
              <a:solidFill>
                <a:srgbClr val="FFFF00"/>
              </a:solidFill>
              <a:latin typeface="+mj-lt"/>
            </a:endParaRPr>
          </a:p>
        </p:txBody>
      </p:sp>
    </p:spTree>
    <p:extLst>
      <p:ext uri="{BB962C8B-B14F-4D97-AF65-F5344CB8AC3E}">
        <p14:creationId xmlns:p14="http://schemas.microsoft.com/office/powerpoint/2010/main" val="27720969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532" y="2135833"/>
            <a:ext cx="2962275" cy="461665"/>
          </a:xfrm>
          <a:prstGeom prst="rect">
            <a:avLst/>
          </a:prstGeom>
        </p:spPr>
        <p:txBody>
          <a:bodyPr wrap="square">
            <a:spAutoFit/>
          </a:bodyPr>
          <a:lstStyle/>
          <a:p>
            <a:r>
              <a:rPr lang="en-US" sz="2400" b="1" dirty="0" smtClean="0">
                <a:solidFill>
                  <a:schemeClr val="bg1"/>
                </a:solidFill>
              </a:rPr>
              <a:t>Micro-surfacing</a:t>
            </a:r>
            <a:endParaRPr lang="en-US" sz="2000" b="1" dirty="0">
              <a:solidFill>
                <a:schemeClr val="bg1"/>
              </a:solidFill>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095500"/>
            <a:ext cx="46291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23" y="2997868"/>
            <a:ext cx="3960495" cy="223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257175" y="228600"/>
            <a:ext cx="8239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4000" b="1" dirty="0" smtClean="0">
                <a:solidFill>
                  <a:srgbClr val="FFFF00"/>
                </a:solidFill>
                <a:effectLst>
                  <a:outerShdw blurRad="38100" dist="38100" dir="2700000" algn="tl">
                    <a:srgbClr val="000000"/>
                  </a:outerShdw>
                </a:effectLst>
                <a:latin typeface="+mj-lt"/>
              </a:rPr>
              <a:t>Preventive Maintenance</a:t>
            </a:r>
            <a:endParaRPr lang="en-US" sz="4000" b="1" i="1" dirty="0">
              <a:solidFill>
                <a:srgbClr val="FFFF00"/>
              </a:solidFill>
              <a:latin typeface="+mj-lt"/>
            </a:endParaRPr>
          </a:p>
        </p:txBody>
      </p:sp>
    </p:spTree>
    <p:extLst>
      <p:ext uri="{BB962C8B-B14F-4D97-AF65-F5344CB8AC3E}">
        <p14:creationId xmlns:p14="http://schemas.microsoft.com/office/powerpoint/2010/main" val="29152964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Rectangle 8"/>
          <p:cNvSpPr>
            <a:spLocks noChangeArrowheads="1"/>
          </p:cNvSpPr>
          <p:nvPr/>
        </p:nvSpPr>
        <p:spPr bwMode="auto">
          <a:xfrm>
            <a:off x="0" y="5257800"/>
            <a:ext cx="1028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dirty="0">
                <a:solidFill>
                  <a:schemeClr val="bg1"/>
                </a:solidFill>
                <a:latin typeface="Arial" pitchFamily="34" charset="0"/>
              </a:rPr>
              <a:t>Extends pavement life</a:t>
            </a:r>
            <a:br>
              <a:rPr lang="en-US" sz="2000" b="1" dirty="0">
                <a:solidFill>
                  <a:schemeClr val="bg1"/>
                </a:solidFill>
                <a:latin typeface="Arial" pitchFamily="34" charset="0"/>
              </a:rPr>
            </a:br>
            <a:r>
              <a:rPr lang="en-US" sz="2000" b="1" dirty="0">
                <a:solidFill>
                  <a:schemeClr val="bg1"/>
                </a:solidFill>
                <a:latin typeface="Arial" pitchFamily="34" charset="0"/>
              </a:rPr>
              <a:t>Protects pavement structure</a:t>
            </a:r>
            <a:br>
              <a:rPr lang="en-US" sz="2000" b="1" dirty="0">
                <a:solidFill>
                  <a:schemeClr val="bg1"/>
                </a:solidFill>
                <a:latin typeface="Arial" pitchFamily="34" charset="0"/>
              </a:rPr>
            </a:br>
            <a:r>
              <a:rPr lang="en-US" sz="2000" b="1" dirty="0">
                <a:solidFill>
                  <a:schemeClr val="bg1"/>
                </a:solidFill>
                <a:latin typeface="Arial" pitchFamily="34" charset="0"/>
              </a:rPr>
              <a:t>Restores pavement smoothness</a:t>
            </a:r>
          </a:p>
        </p:txBody>
      </p:sp>
      <p:sp>
        <p:nvSpPr>
          <p:cNvPr id="7" name="Rectangle 2"/>
          <p:cNvSpPr>
            <a:spLocks noChangeArrowheads="1"/>
          </p:cNvSpPr>
          <p:nvPr/>
        </p:nvSpPr>
        <p:spPr bwMode="auto">
          <a:xfrm>
            <a:off x="26949" y="1905000"/>
            <a:ext cx="1028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dirty="0">
                <a:solidFill>
                  <a:schemeClr val="bg1"/>
                </a:solidFill>
                <a:latin typeface="Arial" pitchFamily="34" charset="0"/>
              </a:rPr>
              <a:t>High Value Pavement Enhancement </a:t>
            </a:r>
          </a:p>
        </p:txBody>
      </p:sp>
      <p:pic>
        <p:nvPicPr>
          <p:cNvPr id="8" name="Picture 3" descr="AI_13MileUT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12" y="2514601"/>
            <a:ext cx="4113015" cy="27416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13Mile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56" y="2514601"/>
            <a:ext cx="4113015" cy="27416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541299" y="1189037"/>
            <a:ext cx="92583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b="1" dirty="0" smtClean="0">
                <a:solidFill>
                  <a:schemeClr val="bg1"/>
                </a:solidFill>
                <a:latin typeface="Calibri" pitchFamily="34" charset="0"/>
              </a:rPr>
              <a:t>HMA </a:t>
            </a:r>
            <a:r>
              <a:rPr lang="en-US" sz="3600" b="1" dirty="0">
                <a:solidFill>
                  <a:schemeClr val="bg1"/>
                </a:solidFill>
                <a:latin typeface="Calibri" pitchFamily="34" charset="0"/>
              </a:rPr>
              <a:t>Ultra-Thin</a:t>
            </a:r>
          </a:p>
        </p:txBody>
      </p:sp>
      <p:sp>
        <p:nvSpPr>
          <p:cNvPr id="11" name="Text Box 2"/>
          <p:cNvSpPr txBox="1">
            <a:spLocks noChangeArrowheads="1"/>
          </p:cNvSpPr>
          <p:nvPr/>
        </p:nvSpPr>
        <p:spPr bwMode="auto">
          <a:xfrm>
            <a:off x="257175" y="228600"/>
            <a:ext cx="8239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4000" b="1" dirty="0" smtClean="0">
                <a:solidFill>
                  <a:srgbClr val="FFFF00"/>
                </a:solidFill>
                <a:effectLst>
                  <a:outerShdw blurRad="38100" dist="38100" dir="2700000" algn="tl">
                    <a:srgbClr val="000000"/>
                  </a:outerShdw>
                </a:effectLst>
                <a:latin typeface="+mj-lt"/>
              </a:rPr>
              <a:t>Preventive Maintenance</a:t>
            </a:r>
            <a:endParaRPr lang="en-US" sz="4000" b="1" i="1" dirty="0">
              <a:solidFill>
                <a:srgbClr val="FFFF00"/>
              </a:solidFill>
              <a:latin typeface="+mj-lt"/>
            </a:endParaRPr>
          </a:p>
        </p:txBody>
      </p:sp>
    </p:spTree>
    <p:extLst>
      <p:ext uri="{BB962C8B-B14F-4D97-AF65-F5344CB8AC3E}">
        <p14:creationId xmlns:p14="http://schemas.microsoft.com/office/powerpoint/2010/main" val="8369334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US127SB_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7530" y="1448019"/>
            <a:ext cx="3084314" cy="3656013"/>
          </a:xfrm>
          <a:prstGeom prst="rect">
            <a:avLst/>
          </a:prstGeom>
          <a:noFill/>
          <a:extLst>
            <a:ext uri="{909E8E84-426E-40DD-AFC4-6F175D3DCCD1}">
              <a14:hiddenFill xmlns:a14="http://schemas.microsoft.com/office/drawing/2010/main">
                <a:solidFill>
                  <a:srgbClr val="FFFFFF"/>
                </a:solidFill>
              </a14:hiddenFill>
            </a:ext>
          </a:extLst>
        </p:spPr>
      </p:pic>
      <p:pic>
        <p:nvPicPr>
          <p:cNvPr id="122883" name="Picture 3" descr="9-21-04 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700" y="3352800"/>
            <a:ext cx="4113014" cy="2741613"/>
          </a:xfrm>
          <a:prstGeom prst="rect">
            <a:avLst/>
          </a:prstGeom>
          <a:noFill/>
          <a:extLst>
            <a:ext uri="{909E8E84-426E-40DD-AFC4-6F175D3DCCD1}">
              <a14:hiddenFill xmlns:a14="http://schemas.microsoft.com/office/drawing/2010/main">
                <a:solidFill>
                  <a:srgbClr val="FFFFFF"/>
                </a:solidFill>
              </a14:hiddenFill>
            </a:ext>
          </a:extLst>
        </p:spPr>
      </p:pic>
      <p:sp>
        <p:nvSpPr>
          <p:cNvPr id="122886" name="Rectangle 2"/>
          <p:cNvSpPr>
            <a:spLocks noChangeArrowheads="1"/>
          </p:cNvSpPr>
          <p:nvPr/>
        </p:nvSpPr>
        <p:spPr bwMode="auto">
          <a:xfrm>
            <a:off x="514350" y="152401"/>
            <a:ext cx="778533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b="1" dirty="0" smtClean="0">
                <a:solidFill>
                  <a:srgbClr val="FFFF00"/>
                </a:solidFill>
                <a:latin typeface="Calibri" pitchFamily="34" charset="0"/>
              </a:rPr>
              <a:t>HMA </a:t>
            </a:r>
            <a:r>
              <a:rPr lang="en-US" sz="3600" b="1" dirty="0">
                <a:solidFill>
                  <a:srgbClr val="FFFF00"/>
                </a:solidFill>
                <a:latin typeface="Calibri" pitchFamily="34" charset="0"/>
              </a:rPr>
              <a:t>Ultra-Thin</a:t>
            </a:r>
          </a:p>
        </p:txBody>
      </p:sp>
      <p:sp>
        <p:nvSpPr>
          <p:cNvPr id="122887" name="Rectangle 7"/>
          <p:cNvSpPr>
            <a:spLocks noChangeArrowheads="1"/>
          </p:cNvSpPr>
          <p:nvPr/>
        </p:nvSpPr>
        <p:spPr bwMode="auto">
          <a:xfrm>
            <a:off x="600075" y="1549400"/>
            <a:ext cx="5143500" cy="345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69863" indent="-169863">
              <a:lnSpc>
                <a:spcPct val="120000"/>
              </a:lnSpc>
            </a:pPr>
            <a:r>
              <a:rPr lang="en-US" sz="2000" dirty="0">
                <a:solidFill>
                  <a:srgbClr val="FFFFFF"/>
                </a:solidFill>
                <a:latin typeface="Arial" pitchFamily="34" charset="0"/>
              </a:rPr>
              <a:t>BENEFITS</a:t>
            </a:r>
          </a:p>
          <a:p>
            <a:pPr marL="169863" indent="-169863">
              <a:lnSpc>
                <a:spcPct val="120000"/>
              </a:lnSpc>
            </a:pPr>
            <a:r>
              <a:rPr lang="en-US" sz="1800" b="0" dirty="0">
                <a:solidFill>
                  <a:srgbClr val="FFFFFF"/>
                </a:solidFill>
                <a:latin typeface="Arial" pitchFamily="34" charset="0"/>
              </a:rPr>
              <a:t>• 5-9 year life extension</a:t>
            </a:r>
          </a:p>
          <a:p>
            <a:pPr marL="169863" indent="-169863">
              <a:lnSpc>
                <a:spcPct val="120000"/>
              </a:lnSpc>
            </a:pPr>
            <a:r>
              <a:rPr lang="en-US" sz="1800" b="0" dirty="0">
                <a:solidFill>
                  <a:srgbClr val="FFFFFF"/>
                </a:solidFill>
                <a:latin typeface="Arial" pitchFamily="34" charset="0"/>
              </a:rPr>
              <a:t>• Seals pavement to delay further deterioration</a:t>
            </a:r>
          </a:p>
          <a:p>
            <a:pPr marL="169863" indent="-169863">
              <a:lnSpc>
                <a:spcPct val="120000"/>
              </a:lnSpc>
            </a:pPr>
            <a:r>
              <a:rPr lang="en-US" sz="1800" b="0" dirty="0">
                <a:solidFill>
                  <a:srgbClr val="FFFFFF"/>
                </a:solidFill>
                <a:latin typeface="Arial" pitchFamily="34" charset="0"/>
              </a:rPr>
              <a:t>• Improve ride quality</a:t>
            </a:r>
          </a:p>
          <a:p>
            <a:pPr marL="169863" indent="-169863">
              <a:lnSpc>
                <a:spcPct val="120000"/>
              </a:lnSpc>
            </a:pPr>
            <a:r>
              <a:rPr lang="en-US" sz="1800" b="0" dirty="0">
                <a:solidFill>
                  <a:srgbClr val="FFFFFF"/>
                </a:solidFill>
                <a:latin typeface="Arial" pitchFamily="34" charset="0"/>
              </a:rPr>
              <a:t>• Minimize or eliminate structure adjustments</a:t>
            </a:r>
          </a:p>
          <a:p>
            <a:pPr marL="169863" indent="-169863">
              <a:lnSpc>
                <a:spcPct val="120000"/>
              </a:lnSpc>
            </a:pPr>
            <a:r>
              <a:rPr lang="en-US" sz="1800" b="0" dirty="0">
                <a:solidFill>
                  <a:srgbClr val="FFFFFF"/>
                </a:solidFill>
                <a:latin typeface="Arial" pitchFamily="34" charset="0"/>
              </a:rPr>
              <a:t>• Reduce noise</a:t>
            </a:r>
          </a:p>
          <a:p>
            <a:pPr marL="169863" indent="-169863">
              <a:lnSpc>
                <a:spcPct val="120000"/>
              </a:lnSpc>
            </a:pPr>
            <a:r>
              <a:rPr lang="en-US" sz="1800" b="0" dirty="0">
                <a:solidFill>
                  <a:srgbClr val="FFFFFF"/>
                </a:solidFill>
                <a:latin typeface="Arial" pitchFamily="34" charset="0"/>
              </a:rPr>
              <a:t>• Improve drainage</a:t>
            </a:r>
          </a:p>
          <a:p>
            <a:pPr marL="169863" indent="-169863">
              <a:lnSpc>
                <a:spcPct val="120000"/>
              </a:lnSpc>
            </a:pPr>
            <a:r>
              <a:rPr lang="en-US" sz="1800" b="0" dirty="0">
                <a:solidFill>
                  <a:srgbClr val="FFFFFF"/>
                </a:solidFill>
                <a:latin typeface="Arial" pitchFamily="34" charset="0"/>
              </a:rPr>
              <a:t>• Ease of construction, standard paving operation</a:t>
            </a:r>
          </a:p>
          <a:p>
            <a:pPr marL="169863" indent="-169863">
              <a:lnSpc>
                <a:spcPct val="120000"/>
              </a:lnSpc>
            </a:pPr>
            <a:r>
              <a:rPr lang="en-US" sz="1800" b="0" dirty="0">
                <a:solidFill>
                  <a:srgbClr val="FFFFFF"/>
                </a:solidFill>
                <a:latin typeface="Arial" pitchFamily="34" charset="0"/>
              </a:rPr>
              <a:t>• Minimal construction time</a:t>
            </a:r>
          </a:p>
        </p:txBody>
      </p:sp>
    </p:spTree>
    <p:extLst>
      <p:ext uri="{BB962C8B-B14F-4D97-AF65-F5344CB8AC3E}">
        <p14:creationId xmlns:p14="http://schemas.microsoft.com/office/powerpoint/2010/main" val="270896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89" name="Group 57"/>
          <p:cNvGraphicFramePr>
            <a:graphicFrameLocks noGrp="1"/>
          </p:cNvGraphicFramePr>
          <p:nvPr>
            <p:extLst>
              <p:ext uri="{D42A27DB-BD31-4B8C-83A1-F6EECF244321}">
                <p14:modId xmlns:p14="http://schemas.microsoft.com/office/powerpoint/2010/main" val="4030288597"/>
              </p:ext>
            </p:extLst>
          </p:nvPr>
        </p:nvGraphicFramePr>
        <p:xfrm>
          <a:off x="342900" y="1952625"/>
          <a:ext cx="9686926" cy="2644268"/>
        </p:xfrm>
        <a:graphic>
          <a:graphicData uri="http://schemas.openxmlformats.org/drawingml/2006/table">
            <a:tbl>
              <a:tblPr/>
              <a:tblGrid>
                <a:gridCol w="1644849"/>
                <a:gridCol w="1473398"/>
                <a:gridCol w="1684140"/>
                <a:gridCol w="1685925"/>
                <a:gridCol w="1684139"/>
                <a:gridCol w="1514475"/>
              </a:tblGrid>
              <a:tr h="746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Treatment</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$/syd</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Cost/mile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(24’ wide)</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MDOT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Life extension range (years)*</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MDOT Life extension range average (years)*</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Cost/mile*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per year</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Double chip seal</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$3.13</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$44,069</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3-5</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4</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$11,017</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Micro-surface</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$3.02</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$42,520</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3-5</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4</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$10,630</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Ultra-thin low</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$3.09</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$43,505</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5-9</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7*</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FF00"/>
                          </a:solidFill>
                          <a:effectLst/>
                          <a:latin typeface="Arial" pitchFamily="34" charset="0"/>
                        </a:rPr>
                        <a:t>$6,215</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Ultra-thin med</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$2.83</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$39,845</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5-9</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7*</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FF00"/>
                          </a:solidFill>
                          <a:effectLst/>
                          <a:latin typeface="Arial" pitchFamily="34" charset="0"/>
                        </a:rPr>
                        <a:t>$5,692</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Ultra-thin high</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$3.29</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$46,321</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FF00"/>
                          </a:solidFill>
                          <a:effectLst/>
                          <a:latin typeface="Arial" pitchFamily="34" charset="0"/>
                        </a:rPr>
                        <a:t>5-9</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FF00"/>
                          </a:solidFill>
                          <a:effectLst/>
                          <a:latin typeface="Arial" pitchFamily="34" charset="0"/>
                        </a:rPr>
                        <a:t>7*</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FF00"/>
                          </a:solidFill>
                          <a:effectLst/>
                          <a:latin typeface="Arial" pitchFamily="34" charset="0"/>
                        </a:rPr>
                        <a:t>$6,617</a:t>
                      </a:r>
                    </a:p>
                  </a:txBody>
                  <a:tcPr marL="51435" marR="51435" anchor="ctr"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20885" name="Text Box 53"/>
          <p:cNvSpPr txBox="1">
            <a:spLocks noChangeArrowheads="1"/>
          </p:cNvSpPr>
          <p:nvPr/>
        </p:nvSpPr>
        <p:spPr bwMode="auto">
          <a:xfrm>
            <a:off x="900113" y="1371600"/>
            <a:ext cx="87653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dirty="0">
                <a:solidFill>
                  <a:srgbClr val="FFFFFF"/>
                </a:solidFill>
                <a:latin typeface="Times New Roman" pitchFamily="18" charset="0"/>
              </a:rPr>
              <a:t>Preventive Maintenance Treatment Cost Comparison</a:t>
            </a:r>
          </a:p>
        </p:txBody>
      </p:sp>
      <p:sp>
        <p:nvSpPr>
          <p:cNvPr id="120886" name="Text Box 54"/>
          <p:cNvSpPr txBox="1">
            <a:spLocks noChangeArrowheads="1"/>
          </p:cNvSpPr>
          <p:nvPr/>
        </p:nvSpPr>
        <p:spPr bwMode="auto">
          <a:xfrm>
            <a:off x="342900" y="4810125"/>
            <a:ext cx="96869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dirty="0" smtClean="0">
                <a:solidFill>
                  <a:srgbClr val="FFFFFF"/>
                </a:solidFill>
                <a:latin typeface="Times New Roman" pitchFamily="18" charset="0"/>
              </a:rPr>
              <a:t>*Average </a:t>
            </a:r>
            <a:r>
              <a:rPr lang="en-US" sz="1400" dirty="0">
                <a:solidFill>
                  <a:srgbClr val="FFFFFF"/>
                </a:solidFill>
                <a:latin typeface="Times New Roman" pitchFamily="18" charset="0"/>
              </a:rPr>
              <a:t>Life Extension estimated by APAM</a:t>
            </a:r>
          </a:p>
          <a:p>
            <a:pPr eaLnBrk="1" hangingPunct="1"/>
            <a:r>
              <a:rPr lang="en-US" sz="1400" dirty="0">
                <a:solidFill>
                  <a:srgbClr val="FFFFFF"/>
                </a:solidFill>
                <a:latin typeface="Times New Roman" pitchFamily="18" charset="0"/>
              </a:rPr>
              <a:t>Unit Prices based on MDOT Information</a:t>
            </a:r>
            <a:r>
              <a:rPr lang="en-US" sz="1400" b="0" dirty="0">
                <a:solidFill>
                  <a:srgbClr val="FFFFFF"/>
                </a:solidFill>
                <a:latin typeface="Times New Roman" pitchFamily="18" charset="0"/>
              </a:rPr>
              <a:t> </a:t>
            </a:r>
            <a:r>
              <a:rPr lang="en-US" sz="1400" b="0" dirty="0" smtClean="0">
                <a:solidFill>
                  <a:srgbClr val="FFFFFF"/>
                </a:solidFill>
                <a:latin typeface="Times New Roman" pitchFamily="18" charset="0"/>
              </a:rPr>
              <a:t> (thru Jan. 2015) </a:t>
            </a:r>
            <a:endParaRPr lang="en-US" sz="1400" b="0" dirty="0">
              <a:solidFill>
                <a:srgbClr val="FFFFFF"/>
              </a:solidFill>
              <a:latin typeface="Times New Roman" pitchFamily="18" charset="0"/>
            </a:endParaRPr>
          </a:p>
        </p:txBody>
      </p:sp>
      <p:sp>
        <p:nvSpPr>
          <p:cNvPr id="6" name="Rectangle 2"/>
          <p:cNvSpPr>
            <a:spLocks noChangeArrowheads="1"/>
          </p:cNvSpPr>
          <p:nvPr/>
        </p:nvSpPr>
        <p:spPr bwMode="auto">
          <a:xfrm>
            <a:off x="514350" y="152401"/>
            <a:ext cx="778533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b="1" dirty="0" smtClean="0">
                <a:solidFill>
                  <a:srgbClr val="FFFF00"/>
                </a:solidFill>
                <a:latin typeface="Calibri" pitchFamily="34" charset="0"/>
              </a:rPr>
              <a:t>HMA </a:t>
            </a:r>
            <a:r>
              <a:rPr lang="en-US" sz="3600" b="1" dirty="0">
                <a:solidFill>
                  <a:srgbClr val="FFFF00"/>
                </a:solidFill>
                <a:latin typeface="Calibri" pitchFamily="34" charset="0"/>
              </a:rPr>
              <a:t>Ultra-Thin</a:t>
            </a:r>
          </a:p>
        </p:txBody>
      </p:sp>
    </p:spTree>
    <p:extLst>
      <p:ext uri="{BB962C8B-B14F-4D97-AF65-F5344CB8AC3E}">
        <p14:creationId xmlns:p14="http://schemas.microsoft.com/office/powerpoint/2010/main" val="4167550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ChangeArrowheads="1"/>
          </p:cNvSpPr>
          <p:nvPr/>
        </p:nvSpPr>
        <p:spPr bwMode="auto">
          <a:xfrm>
            <a:off x="171450" y="2057400"/>
            <a:ext cx="9944100" cy="40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buClr>
                <a:schemeClr val="accent2"/>
              </a:buClr>
              <a:buSzPct val="80000"/>
              <a:buFontTx/>
              <a:buChar char="•"/>
            </a:pPr>
            <a:r>
              <a:rPr lang="en-US" sz="2800" dirty="0">
                <a:solidFill>
                  <a:srgbClr val="FFFF00"/>
                </a:solidFill>
                <a:latin typeface="Times New Roman" pitchFamily="18" charset="0"/>
              </a:rPr>
              <a:t>Pavement Inventory</a:t>
            </a:r>
          </a:p>
          <a:p>
            <a:pPr marL="342900" indent="-342900">
              <a:buClr>
                <a:schemeClr val="accent2"/>
              </a:buClr>
              <a:buSzPct val="80000"/>
              <a:buFontTx/>
              <a:buChar char="•"/>
            </a:pPr>
            <a:r>
              <a:rPr lang="en-US" sz="2800" dirty="0">
                <a:solidFill>
                  <a:srgbClr val="FFFF00"/>
                </a:solidFill>
                <a:latin typeface="Times New Roman" pitchFamily="18" charset="0"/>
              </a:rPr>
              <a:t>Inspection</a:t>
            </a:r>
          </a:p>
          <a:p>
            <a:pPr marL="342900" indent="-342900">
              <a:buClr>
                <a:schemeClr val="accent2"/>
              </a:buClr>
              <a:buSzPct val="80000"/>
              <a:buFontTx/>
              <a:buChar char="•"/>
            </a:pPr>
            <a:r>
              <a:rPr lang="en-US" sz="2800" dirty="0">
                <a:solidFill>
                  <a:srgbClr val="FFFF00"/>
                </a:solidFill>
                <a:latin typeface="Times New Roman" pitchFamily="18" charset="0"/>
              </a:rPr>
              <a:t>Condition Assessment</a:t>
            </a:r>
            <a:r>
              <a:rPr lang="en-US" sz="2800" dirty="0">
                <a:latin typeface="Times New Roman" pitchFamily="18" charset="0"/>
              </a:rPr>
              <a:t> based on inspection results (e.g., PASER rating, PCI, RSL, etc.)</a:t>
            </a:r>
          </a:p>
          <a:p>
            <a:pPr marL="342900" indent="-342900">
              <a:buClr>
                <a:schemeClr val="accent2"/>
              </a:buClr>
              <a:buSzPct val="80000"/>
              <a:buFontTx/>
              <a:buChar char="•"/>
            </a:pPr>
            <a:r>
              <a:rPr lang="en-US" sz="2800" dirty="0">
                <a:solidFill>
                  <a:srgbClr val="FFFF00"/>
                </a:solidFill>
                <a:latin typeface="Times New Roman" pitchFamily="18" charset="0"/>
              </a:rPr>
              <a:t>Prediction Modeling</a:t>
            </a:r>
            <a:r>
              <a:rPr lang="en-US" sz="2800" dirty="0">
                <a:solidFill>
                  <a:srgbClr val="FF0000"/>
                </a:solidFill>
                <a:latin typeface="Times New Roman" pitchFamily="18" charset="0"/>
              </a:rPr>
              <a:t> </a:t>
            </a:r>
            <a:r>
              <a:rPr lang="en-US" sz="2800" dirty="0">
                <a:latin typeface="Times New Roman" pitchFamily="18" charset="0"/>
              </a:rPr>
              <a:t>technology for developing deterioration trends</a:t>
            </a:r>
          </a:p>
          <a:p>
            <a:pPr marL="342900" indent="-342900">
              <a:buClr>
                <a:schemeClr val="accent2"/>
              </a:buClr>
              <a:buSzPct val="80000"/>
              <a:buFontTx/>
              <a:buChar char="•"/>
            </a:pPr>
            <a:r>
              <a:rPr lang="en-US" sz="2800" dirty="0" smtClean="0">
                <a:solidFill>
                  <a:srgbClr val="FFFF00"/>
                </a:solidFill>
                <a:latin typeface="Times New Roman" pitchFamily="18" charset="0"/>
              </a:rPr>
              <a:t>Network Condition </a:t>
            </a:r>
            <a:r>
              <a:rPr lang="en-US" sz="2800" dirty="0">
                <a:solidFill>
                  <a:srgbClr val="FFFF00"/>
                </a:solidFill>
                <a:latin typeface="Times New Roman" pitchFamily="18" charset="0"/>
              </a:rPr>
              <a:t>Analysis</a:t>
            </a:r>
          </a:p>
          <a:p>
            <a:pPr marL="342900" indent="-342900">
              <a:buClr>
                <a:schemeClr val="accent2"/>
              </a:buClr>
              <a:buSzPct val="80000"/>
              <a:buFontTx/>
              <a:buChar char="•"/>
            </a:pPr>
            <a:r>
              <a:rPr lang="en-US" sz="2800" dirty="0">
                <a:solidFill>
                  <a:srgbClr val="FFFF00"/>
                </a:solidFill>
                <a:latin typeface="Times New Roman" pitchFamily="18" charset="0"/>
              </a:rPr>
              <a:t>Annual and long Range Work </a:t>
            </a:r>
            <a:r>
              <a:rPr lang="en-US" sz="2800" dirty="0" smtClean="0">
                <a:solidFill>
                  <a:srgbClr val="FFFF00"/>
                </a:solidFill>
                <a:latin typeface="Times New Roman" pitchFamily="18" charset="0"/>
              </a:rPr>
              <a:t>Planning</a:t>
            </a:r>
            <a:endParaRPr lang="en-US" sz="2800" dirty="0">
              <a:solidFill>
                <a:srgbClr val="FFFF00"/>
              </a:solidFill>
              <a:latin typeface="Times New Roman" pitchFamily="18" charset="0"/>
            </a:endParaRPr>
          </a:p>
        </p:txBody>
      </p:sp>
      <p:sp>
        <p:nvSpPr>
          <p:cNvPr id="119812" name="Rectangle 4"/>
          <p:cNvSpPr>
            <a:spLocks noChangeArrowheads="1"/>
          </p:cNvSpPr>
          <p:nvPr/>
        </p:nvSpPr>
        <p:spPr bwMode="auto">
          <a:xfrm>
            <a:off x="514350" y="1371600"/>
            <a:ext cx="5143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chemeClr val="bg1"/>
                </a:solidFill>
                <a:effectLst>
                  <a:outerShdw blurRad="38100" dist="38100" dir="2700000" algn="tl">
                    <a:srgbClr val="000000"/>
                  </a:outerShdw>
                </a:effectLst>
                <a:latin typeface="Times New Roman" pitchFamily="18" charset="0"/>
              </a:rPr>
              <a:t>Components of PMS</a:t>
            </a:r>
          </a:p>
        </p:txBody>
      </p:sp>
      <p:sp>
        <p:nvSpPr>
          <p:cNvPr id="6" name="Rectangle 2"/>
          <p:cNvSpPr>
            <a:spLocks noGrp="1" noChangeArrowheads="1"/>
          </p:cNvSpPr>
          <p:nvPr>
            <p:ph type="title"/>
          </p:nvPr>
        </p:nvSpPr>
        <p:spPr>
          <a:xfrm>
            <a:off x="0" y="0"/>
            <a:ext cx="8572500" cy="1066800"/>
          </a:xfrm>
        </p:spPr>
        <p:txBody>
          <a:bodyPr/>
          <a:lstStyle/>
          <a:p>
            <a:r>
              <a:rPr lang="en-US" sz="4000" dirty="0" smtClean="0">
                <a:latin typeface="Times New Roman" pitchFamily="18" charset="0"/>
              </a:rPr>
              <a:t>Decision </a:t>
            </a:r>
            <a:r>
              <a:rPr lang="en-US" sz="4000" dirty="0">
                <a:latin typeface="Times New Roman" pitchFamily="18" charset="0"/>
              </a:rPr>
              <a:t>Making </a:t>
            </a:r>
            <a:r>
              <a:rPr lang="en-US" sz="4000" dirty="0" smtClean="0">
                <a:latin typeface="Times New Roman" pitchFamily="18" charset="0"/>
              </a:rPr>
              <a:t>Process</a:t>
            </a:r>
            <a:endParaRPr lang="en-US" sz="3600" dirty="0">
              <a:latin typeface="Times New Roman" pitchFamily="18" charset="0"/>
            </a:endParaRPr>
          </a:p>
        </p:txBody>
      </p:sp>
    </p:spTree>
    <p:extLst>
      <p:ext uri="{BB962C8B-B14F-4D97-AF65-F5344CB8AC3E}">
        <p14:creationId xmlns:p14="http://schemas.microsoft.com/office/powerpoint/2010/main" val="23147555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4205882" y="1676401"/>
            <a:ext cx="5229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dirty="0">
                <a:solidFill>
                  <a:srgbClr val="FFFF00"/>
                </a:solidFill>
                <a:latin typeface="Times New Roman" pitchFamily="18" charset="0"/>
              </a:rPr>
              <a:t>HMA UT       Chip Seal    </a:t>
            </a:r>
            <a:r>
              <a:rPr lang="en-US" sz="2000" dirty="0" err="1">
                <a:solidFill>
                  <a:srgbClr val="FFFF00"/>
                </a:solidFill>
                <a:latin typeface="Times New Roman" pitchFamily="18" charset="0"/>
              </a:rPr>
              <a:t>Microsurfacing</a:t>
            </a:r>
            <a:endParaRPr lang="en-US" sz="2000" dirty="0">
              <a:solidFill>
                <a:srgbClr val="FFFF00"/>
              </a:solidFill>
              <a:latin typeface="Times New Roman" pitchFamily="18" charset="0"/>
            </a:endParaRPr>
          </a:p>
        </p:txBody>
      </p:sp>
      <p:pic>
        <p:nvPicPr>
          <p:cNvPr id="42394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10263"/>
          <a:stretch/>
        </p:blipFill>
        <p:spPr bwMode="auto">
          <a:xfrm>
            <a:off x="934047" y="2231950"/>
            <a:ext cx="8238529" cy="33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8"/>
          <p:cNvSpPr>
            <a:spLocks noGrp="1"/>
          </p:cNvSpPr>
          <p:nvPr>
            <p:ph type="sldNum" sz="quarter" idx="4294967295"/>
          </p:nvPr>
        </p:nvSpPr>
        <p:spPr>
          <a:xfrm>
            <a:off x="8915400" y="6416676"/>
            <a:ext cx="857250" cy="365125"/>
          </a:xfrm>
          <a:prstGeom prst="rect">
            <a:avLst/>
          </a:prstGeom>
        </p:spPr>
        <p:txBody>
          <a:bodyPr/>
          <a:lstStyle/>
          <a:p>
            <a:pPr>
              <a:defRPr/>
            </a:pPr>
            <a:fld id="{2D1EEA4A-84A0-46B6-BE0A-A90D1074F1A8}" type="slidenum">
              <a:rPr lang="en-US" smtClean="0"/>
              <a:pPr>
                <a:defRPr/>
              </a:pPr>
              <a:t>80</a:t>
            </a:fld>
            <a:endParaRPr lang="en-US" dirty="0"/>
          </a:p>
        </p:txBody>
      </p:sp>
      <p:sp>
        <p:nvSpPr>
          <p:cNvPr id="7" name="Rectangle 2"/>
          <p:cNvSpPr>
            <a:spLocks noChangeArrowheads="1"/>
          </p:cNvSpPr>
          <p:nvPr/>
        </p:nvSpPr>
        <p:spPr bwMode="auto">
          <a:xfrm>
            <a:off x="514350" y="152401"/>
            <a:ext cx="778533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b="1" dirty="0" smtClean="0">
                <a:solidFill>
                  <a:srgbClr val="FFFF00"/>
                </a:solidFill>
                <a:latin typeface="Calibri" pitchFamily="34" charset="0"/>
              </a:rPr>
              <a:t>HMA </a:t>
            </a:r>
            <a:r>
              <a:rPr lang="en-US" sz="3600" b="1" dirty="0">
                <a:solidFill>
                  <a:srgbClr val="FFFF00"/>
                </a:solidFill>
                <a:latin typeface="Calibri" pitchFamily="34" charset="0"/>
              </a:rPr>
              <a:t>Ultra-Thin</a:t>
            </a:r>
          </a:p>
        </p:txBody>
      </p:sp>
    </p:spTree>
    <p:extLst>
      <p:ext uri="{BB962C8B-B14F-4D97-AF65-F5344CB8AC3E}">
        <p14:creationId xmlns:p14="http://schemas.microsoft.com/office/powerpoint/2010/main" val="17132070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600075" y="1143000"/>
            <a:ext cx="31736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3200" u="sng" dirty="0">
                <a:solidFill>
                  <a:srgbClr val="FFFF00"/>
                </a:solidFill>
                <a:latin typeface="Times New Roman" pitchFamily="18" charset="0"/>
              </a:rPr>
              <a:t>Advantages</a:t>
            </a:r>
            <a:r>
              <a:rPr lang="en-US" sz="3200" u="sng" dirty="0">
                <a:solidFill>
                  <a:schemeClr val="tx2"/>
                </a:solidFill>
                <a:latin typeface="Times New Roman" pitchFamily="18" charset="0"/>
              </a:rPr>
              <a:t>:</a:t>
            </a:r>
          </a:p>
        </p:txBody>
      </p:sp>
      <p:sp>
        <p:nvSpPr>
          <p:cNvPr id="82948" name="Text Box 4"/>
          <p:cNvSpPr txBox="1">
            <a:spLocks noChangeArrowheads="1"/>
          </p:cNvSpPr>
          <p:nvPr/>
        </p:nvSpPr>
        <p:spPr bwMode="auto">
          <a:xfrm>
            <a:off x="800100" y="1828800"/>
            <a:ext cx="555122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eaLnBrk="1" hangingPunct="1">
              <a:lnSpc>
                <a:spcPct val="125000"/>
              </a:lnSpc>
              <a:spcBef>
                <a:spcPct val="5000"/>
              </a:spcBef>
              <a:buClr>
                <a:schemeClr val="hlink"/>
              </a:buClr>
              <a:buFont typeface="Arial" panose="020B0604020202020204" pitchFamily="34" charset="0"/>
              <a:buChar char="•"/>
            </a:pPr>
            <a:r>
              <a:rPr lang="en-US" sz="3200" dirty="0">
                <a:solidFill>
                  <a:schemeClr val="bg1"/>
                </a:solidFill>
                <a:latin typeface="Times New Roman" pitchFamily="18" charset="0"/>
              </a:rPr>
              <a:t>Adds structural value</a:t>
            </a:r>
          </a:p>
          <a:p>
            <a:pPr marL="457200" indent="-457200" eaLnBrk="1" hangingPunct="1">
              <a:lnSpc>
                <a:spcPct val="125000"/>
              </a:lnSpc>
              <a:spcBef>
                <a:spcPct val="5000"/>
              </a:spcBef>
              <a:buClr>
                <a:schemeClr val="hlink"/>
              </a:buClr>
              <a:buFont typeface="Arial" panose="020B0604020202020204" pitchFamily="34" charset="0"/>
              <a:buChar char="•"/>
            </a:pPr>
            <a:r>
              <a:rPr lang="en-US" sz="3200" dirty="0">
                <a:solidFill>
                  <a:schemeClr val="bg1"/>
                </a:solidFill>
                <a:latin typeface="Times New Roman" pitchFamily="18" charset="0"/>
              </a:rPr>
              <a:t>Very smooth riding surface</a:t>
            </a:r>
          </a:p>
          <a:p>
            <a:pPr marL="457200" indent="-457200" eaLnBrk="1" hangingPunct="1">
              <a:lnSpc>
                <a:spcPct val="125000"/>
              </a:lnSpc>
              <a:spcBef>
                <a:spcPct val="5000"/>
              </a:spcBef>
              <a:buClr>
                <a:schemeClr val="hlink"/>
              </a:buClr>
              <a:buFont typeface="Arial" panose="020B0604020202020204" pitchFamily="34" charset="0"/>
              <a:buChar char="•"/>
            </a:pPr>
            <a:r>
              <a:rPr lang="en-US" sz="3200" dirty="0">
                <a:solidFill>
                  <a:schemeClr val="bg1"/>
                </a:solidFill>
                <a:latin typeface="Times New Roman" pitchFamily="18" charset="0"/>
              </a:rPr>
              <a:t>Improved ride quality</a:t>
            </a:r>
          </a:p>
          <a:p>
            <a:pPr marL="457200" indent="-457200" eaLnBrk="1" hangingPunct="1">
              <a:lnSpc>
                <a:spcPct val="125000"/>
              </a:lnSpc>
              <a:spcBef>
                <a:spcPct val="5000"/>
              </a:spcBef>
              <a:buClr>
                <a:schemeClr val="hlink"/>
              </a:buClr>
              <a:buFont typeface="Arial" panose="020B0604020202020204" pitchFamily="34" charset="0"/>
              <a:buChar char="•"/>
            </a:pPr>
            <a:r>
              <a:rPr lang="en-US" sz="3200" dirty="0">
                <a:solidFill>
                  <a:schemeClr val="bg1"/>
                </a:solidFill>
                <a:latin typeface="Times New Roman" pitchFamily="18" charset="0"/>
              </a:rPr>
              <a:t>No excess stone buildup</a:t>
            </a:r>
          </a:p>
          <a:p>
            <a:pPr marL="457200" indent="-457200" eaLnBrk="1" hangingPunct="1">
              <a:lnSpc>
                <a:spcPct val="125000"/>
              </a:lnSpc>
              <a:spcBef>
                <a:spcPct val="5000"/>
              </a:spcBef>
              <a:buClr>
                <a:schemeClr val="hlink"/>
              </a:buClr>
              <a:buFont typeface="Arial" panose="020B0604020202020204" pitchFamily="34" charset="0"/>
              <a:buChar char="•"/>
            </a:pPr>
            <a:r>
              <a:rPr lang="en-US" sz="3200" dirty="0">
                <a:solidFill>
                  <a:schemeClr val="bg1"/>
                </a:solidFill>
                <a:latin typeface="Times New Roman" pitchFamily="18" charset="0"/>
              </a:rPr>
              <a:t>No broken windshields from </a:t>
            </a:r>
            <a:r>
              <a:rPr lang="en-US" sz="3200" dirty="0" smtClean="0">
                <a:solidFill>
                  <a:schemeClr val="bg1"/>
                </a:solidFill>
                <a:latin typeface="Times New Roman" pitchFamily="18" charset="0"/>
              </a:rPr>
              <a:t>loose </a:t>
            </a:r>
            <a:r>
              <a:rPr lang="en-US" sz="3200" dirty="0">
                <a:solidFill>
                  <a:schemeClr val="bg1"/>
                </a:solidFill>
                <a:latin typeface="Times New Roman" pitchFamily="18" charset="0"/>
              </a:rPr>
              <a:t>aggregate</a:t>
            </a:r>
            <a:endParaRPr lang="en-US" sz="3200" dirty="0">
              <a:solidFill>
                <a:schemeClr val="bg1"/>
              </a:solidFill>
              <a:latin typeface="Microsoft Sans Serif" pitchFamily="34" charset="0"/>
            </a:endParaRPr>
          </a:p>
        </p:txBody>
      </p:sp>
      <p:sp>
        <p:nvSpPr>
          <p:cNvPr id="5" name="Rectangle 2"/>
          <p:cNvSpPr>
            <a:spLocks noChangeArrowheads="1"/>
          </p:cNvSpPr>
          <p:nvPr/>
        </p:nvSpPr>
        <p:spPr bwMode="auto">
          <a:xfrm>
            <a:off x="514350" y="152401"/>
            <a:ext cx="778533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b="1" dirty="0" smtClean="0">
                <a:solidFill>
                  <a:srgbClr val="FFFF00"/>
                </a:solidFill>
                <a:latin typeface="Calibri" pitchFamily="34" charset="0"/>
              </a:rPr>
              <a:t>HMA </a:t>
            </a:r>
            <a:r>
              <a:rPr lang="en-US" sz="3600" b="1" dirty="0">
                <a:solidFill>
                  <a:srgbClr val="FFFF00"/>
                </a:solidFill>
                <a:latin typeface="Calibri" pitchFamily="34" charset="0"/>
              </a:rPr>
              <a:t>Ultra-Thin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320" y="1828800"/>
            <a:ext cx="3413660" cy="390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494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101"/>
          <p:cNvSpPr txBox="1">
            <a:spLocks noChangeArrowheads="1"/>
          </p:cNvSpPr>
          <p:nvPr/>
        </p:nvSpPr>
        <p:spPr bwMode="auto">
          <a:xfrm>
            <a:off x="4782743" y="173831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endParaRPr lang="en-US" sz="2400" dirty="0">
              <a:latin typeface="Lucida Handwriting" pitchFamily="66" charset="0"/>
            </a:endParaRPr>
          </a:p>
        </p:txBody>
      </p:sp>
      <p:pic>
        <p:nvPicPr>
          <p:cNvPr id="2054" name="Picture 4104" descr="APA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810" y="0"/>
            <a:ext cx="1892190" cy="124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620" y="1447800"/>
            <a:ext cx="4937760" cy="3703320"/>
          </a:xfrm>
          <a:prstGeom prst="rect">
            <a:avLst/>
          </a:prstGeom>
        </p:spPr>
      </p:pic>
      <p:sp>
        <p:nvSpPr>
          <p:cNvPr id="8" name="Rectangle 7"/>
          <p:cNvSpPr/>
          <p:nvPr/>
        </p:nvSpPr>
        <p:spPr>
          <a:xfrm>
            <a:off x="152401" y="5282627"/>
            <a:ext cx="10020300" cy="584775"/>
          </a:xfrm>
          <a:prstGeom prst="rect">
            <a:avLst/>
          </a:prstGeom>
        </p:spPr>
        <p:txBody>
          <a:bodyPr wrap="square">
            <a:spAutoFit/>
          </a:bodyPr>
          <a:lstStyle/>
          <a:p>
            <a:pPr algn="ctr"/>
            <a:r>
              <a:rPr lang="en-US" sz="3200" b="1" dirty="0" smtClean="0"/>
              <a:t>Questions?</a:t>
            </a:r>
          </a:p>
        </p:txBody>
      </p:sp>
      <p:sp>
        <p:nvSpPr>
          <p:cNvPr id="9" name="Rectangle 8"/>
          <p:cNvSpPr/>
          <p:nvPr/>
        </p:nvSpPr>
        <p:spPr>
          <a:xfrm>
            <a:off x="0" y="282714"/>
            <a:ext cx="8394810" cy="707886"/>
          </a:xfrm>
          <a:prstGeom prst="rect">
            <a:avLst/>
          </a:prstGeom>
        </p:spPr>
        <p:txBody>
          <a:bodyPr wrap="square">
            <a:spAutoFit/>
          </a:bodyPr>
          <a:lstStyle/>
          <a:p>
            <a:pPr algn="ctr"/>
            <a:r>
              <a:rPr lang="en-US" sz="4000" b="1" dirty="0" smtClean="0"/>
              <a:t>Project Scoping</a:t>
            </a:r>
          </a:p>
        </p:txBody>
      </p:sp>
    </p:spTree>
    <p:extLst>
      <p:ext uri="{BB962C8B-B14F-4D97-AF65-F5344CB8AC3E}">
        <p14:creationId xmlns:p14="http://schemas.microsoft.com/office/powerpoint/2010/main" val="3215221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171450" y="2438400"/>
            <a:ext cx="9944100" cy="391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Clr>
                <a:schemeClr val="accent2"/>
              </a:buClr>
              <a:buSzPct val="80000"/>
              <a:buFont typeface="Wingdings" pitchFamily="2" charset="2"/>
              <a:buChar char="l"/>
            </a:pPr>
            <a:r>
              <a:rPr lang="en-US" sz="2800">
                <a:solidFill>
                  <a:schemeClr val="folHlink"/>
                </a:solidFill>
                <a:latin typeface="Times New Roman" pitchFamily="18" charset="0"/>
              </a:rPr>
              <a:t>Type of Data to be Collected</a:t>
            </a:r>
          </a:p>
          <a:p>
            <a:pPr marL="742950" lvl="1" indent="-285750" eaLnBrk="1" hangingPunct="1">
              <a:spcBef>
                <a:spcPct val="20000"/>
              </a:spcBef>
              <a:buClr>
                <a:schemeClr val="tx1"/>
              </a:buClr>
              <a:buSzPct val="90000"/>
              <a:buFontTx/>
              <a:buChar char="–"/>
            </a:pPr>
            <a:r>
              <a:rPr lang="en-US" sz="2800">
                <a:latin typeface="Times New Roman" pitchFamily="18" charset="0"/>
              </a:rPr>
              <a:t>Physical characteristics</a:t>
            </a:r>
          </a:p>
          <a:p>
            <a:pPr marL="742950" lvl="1" indent="-285750" eaLnBrk="1" hangingPunct="1">
              <a:spcBef>
                <a:spcPct val="20000"/>
              </a:spcBef>
              <a:buClr>
                <a:schemeClr val="tx1"/>
              </a:buClr>
              <a:buSzPct val="90000"/>
              <a:buFontTx/>
              <a:buChar char="–"/>
            </a:pPr>
            <a:r>
              <a:rPr lang="en-US" sz="2800">
                <a:latin typeface="Times New Roman" pitchFamily="18" charset="0"/>
              </a:rPr>
              <a:t>Construction and maintenance history</a:t>
            </a:r>
          </a:p>
          <a:p>
            <a:pPr marL="742950" lvl="1" indent="-285750" eaLnBrk="1" hangingPunct="1">
              <a:spcBef>
                <a:spcPct val="20000"/>
              </a:spcBef>
              <a:buClr>
                <a:schemeClr val="tx1"/>
              </a:buClr>
              <a:buSzPct val="90000"/>
              <a:buFontTx/>
              <a:buChar char="–"/>
            </a:pPr>
            <a:r>
              <a:rPr lang="en-US" sz="2800">
                <a:latin typeface="Times New Roman" pitchFamily="18" charset="0"/>
              </a:rPr>
              <a:t>Traffic levels</a:t>
            </a:r>
          </a:p>
          <a:p>
            <a:pPr marL="742950" lvl="1" indent="-285750" eaLnBrk="1" hangingPunct="1">
              <a:spcBef>
                <a:spcPct val="20000"/>
              </a:spcBef>
              <a:buClr>
                <a:schemeClr val="tx1"/>
              </a:buClr>
              <a:buSzPct val="90000"/>
              <a:buFontTx/>
              <a:buChar char="–"/>
            </a:pPr>
            <a:r>
              <a:rPr lang="en-US" sz="2800">
                <a:latin typeface="Times New Roman" pitchFamily="18" charset="0"/>
              </a:rPr>
              <a:t>Climate information</a:t>
            </a:r>
          </a:p>
          <a:p>
            <a:pPr marL="742950" lvl="1" indent="-285750" eaLnBrk="1" hangingPunct="1">
              <a:spcBef>
                <a:spcPct val="20000"/>
              </a:spcBef>
              <a:buClr>
                <a:schemeClr val="tx1"/>
              </a:buClr>
              <a:buSzPct val="90000"/>
              <a:buFontTx/>
              <a:buChar char="–"/>
            </a:pPr>
            <a:r>
              <a:rPr lang="en-US" sz="2800">
                <a:latin typeface="Times New Roman" pitchFamily="18" charset="0"/>
              </a:rPr>
              <a:t>Soils information</a:t>
            </a:r>
          </a:p>
        </p:txBody>
      </p:sp>
      <p:sp>
        <p:nvSpPr>
          <p:cNvPr id="121860" name="Rectangle 4"/>
          <p:cNvSpPr>
            <a:spLocks noChangeArrowheads="1"/>
          </p:cNvSpPr>
          <p:nvPr/>
        </p:nvSpPr>
        <p:spPr bwMode="auto">
          <a:xfrm>
            <a:off x="514350" y="1676400"/>
            <a:ext cx="960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chemeClr val="bg1"/>
                </a:solidFill>
                <a:effectLst>
                  <a:outerShdw blurRad="38100" dist="38100" dir="2700000" algn="tl">
                    <a:srgbClr val="000000"/>
                  </a:outerShdw>
                </a:effectLst>
                <a:latin typeface="Times New Roman" pitchFamily="18" charset="0"/>
              </a:rPr>
              <a:t>Network Inventory</a:t>
            </a:r>
          </a:p>
        </p:txBody>
      </p:sp>
      <p:sp>
        <p:nvSpPr>
          <p:cNvPr id="6" name="Rectangle 2"/>
          <p:cNvSpPr>
            <a:spLocks noGrp="1" noChangeArrowheads="1"/>
          </p:cNvSpPr>
          <p:nvPr>
            <p:ph type="title"/>
          </p:nvPr>
        </p:nvSpPr>
        <p:spPr>
          <a:xfrm>
            <a:off x="0" y="0"/>
            <a:ext cx="8572500" cy="1066800"/>
          </a:xfrm>
        </p:spPr>
        <p:txBody>
          <a:bodyPr/>
          <a:lstStyle/>
          <a:p>
            <a:r>
              <a:rPr lang="en-US" sz="4000" dirty="0" smtClean="0">
                <a:latin typeface="Times New Roman" pitchFamily="18" charset="0"/>
              </a:rPr>
              <a:t>Decision </a:t>
            </a:r>
            <a:r>
              <a:rPr lang="en-US" sz="4000" dirty="0">
                <a:latin typeface="Times New Roman" pitchFamily="18" charset="0"/>
              </a:rPr>
              <a:t>Making </a:t>
            </a:r>
            <a:r>
              <a:rPr lang="en-US" sz="4000" dirty="0" smtClean="0">
                <a:latin typeface="Times New Roman" pitchFamily="18" charset="0"/>
              </a:rPr>
              <a:t>Process</a:t>
            </a:r>
            <a:endParaRPr lang="en-US" sz="3600" dirty="0">
              <a:latin typeface="Times New Roman" pitchFamily="18" charset="0"/>
            </a:endParaRPr>
          </a:p>
        </p:txBody>
      </p:sp>
    </p:spTree>
    <p:extLst>
      <p:ext uri="{BB962C8B-B14F-4D97-AF65-F5344CB8AC3E}">
        <p14:creationId xmlns:p14="http://schemas.microsoft.com/office/powerpoint/2010/main" val="1739627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3">
      <a:dk1>
        <a:srgbClr val="FFFF00"/>
      </a:dk1>
      <a:lt1>
        <a:srgbClr val="FFFFFF"/>
      </a:lt1>
      <a:dk2>
        <a:srgbClr val="0000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FFFF00"/>
        </a:dk1>
        <a:lt1>
          <a:srgbClr val="FFFFFF"/>
        </a:lt1>
        <a:dk2>
          <a:srgbClr val="0000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FF00"/>
            </a:solidFill>
            <a:effectLst/>
            <a:latin typeface="DIN-Bol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FF00"/>
            </a:solidFill>
            <a:effectLst/>
            <a:latin typeface="DIN-Bold" pitchFamily="-112"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8830</TotalTime>
  <Pages>21</Pages>
  <Words>3989</Words>
  <Application>Microsoft Office PowerPoint</Application>
  <PresentationFormat>35mm Slides</PresentationFormat>
  <Paragraphs>770</Paragraphs>
  <Slides>82</Slides>
  <Notes>82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82</vt:i4>
      </vt:variant>
    </vt:vector>
  </HeadingPairs>
  <TitlesOfParts>
    <vt:vector size="87" baseType="lpstr">
      <vt:lpstr>Custom Design</vt:lpstr>
      <vt:lpstr>Office Theme</vt:lpstr>
      <vt:lpstr>1_Custom Design</vt:lpstr>
      <vt:lpstr>Acrobat Document</vt:lpstr>
      <vt:lpstr>Slide</vt:lpstr>
      <vt:lpstr>2015 Local Roads Workshop Gaylord March 12, 2015</vt:lpstr>
      <vt:lpstr>PowerPoint Presentation</vt:lpstr>
      <vt:lpstr>PowerPoint Presentation</vt:lpstr>
      <vt:lpstr>Decision Making Process</vt:lpstr>
      <vt:lpstr>Decision Making Process</vt:lpstr>
      <vt:lpstr>Decision Making Process</vt:lpstr>
      <vt:lpstr>Decision Making Process</vt:lpstr>
      <vt:lpstr>Decision Making Process</vt:lpstr>
      <vt:lpstr>Decision Making Process</vt:lpstr>
      <vt:lpstr>Decision Making Process</vt:lpstr>
      <vt:lpstr>Approaches to Collecting Pavement Condition Data</vt:lpstr>
      <vt:lpstr>Decision Making Process</vt:lpstr>
      <vt:lpstr>PowerPoint Presentation</vt:lpstr>
      <vt:lpstr>PowerPoint Presentation</vt:lpstr>
      <vt:lpstr>PowerPoint Presentation</vt:lpstr>
      <vt:lpstr>PowerPoint Presentation</vt:lpstr>
      <vt:lpstr>PowerPoint Presentation</vt:lpstr>
      <vt:lpstr>Selecting the Right Mix</vt:lpstr>
      <vt:lpstr>Binder Selection</vt:lpstr>
      <vt:lpstr>Lift Thickness based on Nominal Maximum Aggregate Size (NMAS)</vt:lpstr>
      <vt:lpstr>NMAS</vt:lpstr>
      <vt:lpstr>Local Agency Programs HMA Selection Guidelines</vt:lpstr>
      <vt:lpstr>Lift Thickness vs. Performance</vt:lpstr>
      <vt:lpstr>Why Recycle RAP into HMA?</vt:lpstr>
      <vt:lpstr>Why Recycle RAP into HMA?</vt:lpstr>
      <vt:lpstr>Economics Savings Example</vt:lpstr>
      <vt:lpstr>PowerPoint Presentation</vt:lpstr>
      <vt:lpstr>PowerPoint Presentation</vt:lpstr>
      <vt:lpstr>PowerPoint Presentation</vt:lpstr>
      <vt:lpstr>Ability to Meet Volumetrics</vt:lpstr>
      <vt:lpstr>PowerPoint Presentation</vt:lpstr>
      <vt:lpstr>PowerPoint Presentation</vt:lpstr>
      <vt:lpstr>Rehabilitation of Concrete Pavements</vt:lpstr>
      <vt:lpstr>Rehabilitation Design Factors</vt:lpstr>
      <vt:lpstr>Reflective Cracking</vt:lpstr>
      <vt:lpstr>Design Issues</vt:lpstr>
      <vt:lpstr>Reflection Crack Control Measures</vt:lpstr>
      <vt:lpstr>Crack Control Effectiveness</vt:lpstr>
      <vt:lpstr>Fabrics</vt:lpstr>
      <vt:lpstr>Fabric Application</vt:lpstr>
      <vt:lpstr>Pre-overlay Repairs</vt:lpstr>
      <vt:lpstr>Fractured Slab Techniques</vt:lpstr>
      <vt:lpstr>Cracking and Seating</vt:lpstr>
      <vt:lpstr>Cracking and Seating</vt:lpstr>
      <vt:lpstr>Cracking and Seating</vt:lpstr>
      <vt:lpstr>Cracking and Seating</vt:lpstr>
      <vt:lpstr>Rubblization</vt:lpstr>
      <vt:lpstr>Why Rubblize?</vt:lpstr>
      <vt:lpstr>PowerPoint Presentation</vt:lpstr>
      <vt:lpstr>Rubblization - Equipment</vt:lpstr>
      <vt:lpstr>When to Rubblize</vt:lpstr>
      <vt:lpstr>PowerPoint Presentation</vt:lpstr>
      <vt:lpstr>PowerPoint Presentation</vt:lpstr>
      <vt:lpstr>Stress-Absorbing Interlayers</vt:lpstr>
      <vt:lpstr>Asphalt Stabilized Crack-Relief Layer (ASCRL)</vt:lpstr>
      <vt:lpstr>Asphalt Stabilized Crack-Relief Layer (ASCRL)</vt:lpstr>
      <vt:lpstr>Asphalt Stabilized Crack-Relief Layer (ASCRL)</vt:lpstr>
      <vt:lpstr>Asphalt Stabilized Crack-Relief Layer (ASCRL)</vt:lpstr>
      <vt:lpstr>Asphalt Stabilized Crack-Relief Layer (ASCRL)</vt:lpstr>
      <vt:lpstr>Asphalt Stabilized Crack-Relief Layer (ASCRL)</vt:lpstr>
      <vt:lpstr>Asphalt Stabilized Crack-Relief Layer (ASCRL)</vt:lpstr>
      <vt:lpstr>Asphalt Stabilized Crack-Relief Layer (ASCRL)</vt:lpstr>
      <vt:lpstr>Asphalt Stabilized Crack-Relief Layer (ASCRL)</vt:lpstr>
      <vt:lpstr>Asphalt Stabilized Crack-Relief Layer (ASCRL)</vt:lpstr>
      <vt:lpstr>Asphalt Stabilized Crack-Relief Layer (ASCRL)</vt:lpstr>
      <vt:lpstr>Sawing and Sealing Joints</vt:lpstr>
      <vt:lpstr>Sawing and Sealing Joints</vt:lpstr>
      <vt:lpstr>Sawing and Sealing Joints</vt:lpstr>
      <vt:lpstr>Increased Overlay Thickness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2013LRW-MaxPavtDollars</dc:title>
  <dc:creator>Chuck Mills</dc:creator>
  <cp:lastModifiedBy>Chuck Mills</cp:lastModifiedBy>
  <cp:revision>582</cp:revision>
  <cp:lastPrinted>2015-03-10T16:35:22Z</cp:lastPrinted>
  <dcterms:created xsi:type="dcterms:W3CDTF">1996-11-13T16:39:28Z</dcterms:created>
  <dcterms:modified xsi:type="dcterms:W3CDTF">2015-03-12T18:11:23Z</dcterms:modified>
</cp:coreProperties>
</file>