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79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77" r:id="rId12"/>
    <p:sldId id="278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80903" autoAdjust="0"/>
  </p:normalViewPr>
  <p:slideViewPr>
    <p:cSldViewPr>
      <p:cViewPr varScale="1">
        <p:scale>
          <a:sx n="94" d="100"/>
          <a:sy n="94" d="100"/>
        </p:scale>
        <p:origin x="20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20" y="-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8BBF9-BA10-4394-8249-95A59576BBC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9604436-7642-4E16-993C-70BAF5CFB4FE}" type="pres">
      <dgm:prSet presAssocID="{A468BBF9-BA10-4394-8249-95A59576B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4AC81-B712-4CB5-9C59-317C813A97F9}" type="presOf" srcId="{A468BBF9-BA10-4394-8249-95A59576BBCE}" destId="{89604436-7642-4E16-993C-70BAF5CFB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68BBF9-BA10-4394-8249-95A59576BBC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9604436-7642-4E16-993C-70BAF5CFB4FE}" type="pres">
      <dgm:prSet presAssocID="{A468BBF9-BA10-4394-8249-95A59576B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DEC9A44-DFAB-4DE9-B0C9-681AE5477371}" type="presOf" srcId="{A468BBF9-BA10-4394-8249-95A59576BBCE}" destId="{89604436-7642-4E16-993C-70BAF5CFB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8BBF9-BA10-4394-8249-95A59576BBC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9604436-7642-4E16-993C-70BAF5CFB4FE}" type="pres">
      <dgm:prSet presAssocID="{A468BBF9-BA10-4394-8249-95A59576B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891D5-79DC-4AA1-B3C4-6582B9FA7BBF}" type="presOf" srcId="{A468BBF9-BA10-4394-8249-95A59576BBCE}" destId="{89604436-7642-4E16-993C-70BAF5CFB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8BBF9-BA10-4394-8249-95A59576BBC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9604436-7642-4E16-993C-70BAF5CFB4FE}" type="pres">
      <dgm:prSet presAssocID="{A468BBF9-BA10-4394-8249-95A59576B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7DA1E-74FC-4D40-AFD4-D71880E5DDC3}" type="presOf" srcId="{A468BBF9-BA10-4394-8249-95A59576BBCE}" destId="{89604436-7642-4E16-993C-70BAF5CFB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4BFDFB85-D4A9-4F16-9668-B5EA43FC9D69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6147EA27-1712-41C9-81E8-535E3B9E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5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51FC-313D-4902-A19D-12E4C11799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32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51FC-313D-4902-A19D-12E4C11799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3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51FC-313D-4902-A19D-12E4C11799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04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2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51FC-313D-4902-A19D-12E4C11799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9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5" indent="-174695" defTabSz="931706">
              <a:buFont typeface="Arial" panose="020B0604020202020204" pitchFamily="34" charset="0"/>
              <a:buChar char="•"/>
              <a:defRPr/>
            </a:pPr>
            <a:endParaRPr lang="en-US" sz="1600" u="sng" dirty="0"/>
          </a:p>
          <a:p>
            <a:endParaRPr lang="en-US" sz="16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3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F4F3-1071-4EED-9321-D6E738D777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1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7EA27-1712-41C9-81E8-535E3B9E1C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E51FC-313D-4902-A19D-12E4C11799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7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05001"/>
            <a:ext cx="7772400" cy="1219200"/>
          </a:xfrm>
        </p:spPr>
        <p:txBody>
          <a:bodyPr>
            <a:normAutofit/>
          </a:bodyPr>
          <a:lstStyle>
            <a:lvl1pPr>
              <a:defRPr sz="4400" b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6705600" cy="4373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202B-018C-406D-A6F6-182D64967687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0B00-B31F-479C-9A56-84E76BC04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1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99"/>
                </a:solidFill>
              </a:rPr>
              <a:t>Transportation Revenue </a:t>
            </a:r>
            <a:br>
              <a:rPr lang="en-US" sz="4000" b="1" dirty="0" smtClean="0">
                <a:solidFill>
                  <a:srgbClr val="FFFF99"/>
                </a:solidFill>
              </a:rPr>
            </a:br>
            <a:r>
              <a:rPr lang="en-US" sz="4000" b="1" dirty="0" smtClean="0">
                <a:solidFill>
                  <a:srgbClr val="FFFF99"/>
                </a:solidFill>
              </a:rPr>
              <a:t>and Sales Tax Ballot Proposal</a:t>
            </a:r>
            <a:endParaRPr lang="en-US" sz="4000" b="1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182" y="4800600"/>
            <a:ext cx="2733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Kirk Steudle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10" y="5943600"/>
            <a:ext cx="2887663" cy="8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MDOT Communication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www.michigan.gov/roadfunding</a:t>
            </a:r>
            <a:endParaRPr lang="en-US" u="sng" dirty="0"/>
          </a:p>
          <a:p>
            <a:r>
              <a:rPr lang="en-US" u="sng" dirty="0"/>
              <a:t>www.michigan.gov/realitycheck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810000"/>
            <a:ext cx="2484437" cy="213495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76688"/>
            <a:ext cx="2590800" cy="216691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07772" y="6423206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600200"/>
            <a:ext cx="1828800" cy="5257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914400"/>
          </a:xfrm>
        </p:spPr>
        <p:txBody>
          <a:bodyPr/>
          <a:lstStyle/>
          <a:p>
            <a:r>
              <a:rPr lang="en-US" dirty="0" smtClean="0"/>
              <a:t>Brochures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49" y="1676400"/>
            <a:ext cx="5672806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Making Michigan Move:  Our Roads, Mobility &amp; Economy</a:t>
            </a:r>
          </a:p>
          <a:p>
            <a:r>
              <a:rPr lang="en-US" sz="2400" dirty="0" smtClean="0"/>
              <a:t>How Michigan Funds Transportation</a:t>
            </a:r>
          </a:p>
          <a:p>
            <a:r>
              <a:rPr lang="en-US" sz="2400" dirty="0" smtClean="0"/>
              <a:t>Michigan Gas Tax Revenue</a:t>
            </a:r>
          </a:p>
          <a:p>
            <a:r>
              <a:rPr lang="en-US" sz="2400" dirty="0" smtClean="0"/>
              <a:t>Pavement – Designing, Building, and Maintaining Michigan State Highways </a:t>
            </a:r>
          </a:p>
          <a:p>
            <a:r>
              <a:rPr lang="en-US" sz="2400" dirty="0" smtClean="0"/>
              <a:t>Which Roads to Fix?</a:t>
            </a:r>
          </a:p>
          <a:p>
            <a:r>
              <a:rPr lang="en-US" sz="2400" dirty="0" smtClean="0"/>
              <a:t>Making Michigan Soar, Our Airports Connecting Michigan to the World</a:t>
            </a:r>
          </a:p>
          <a:p>
            <a:r>
              <a:rPr lang="en-US" sz="2400" dirty="0" smtClean="0"/>
              <a:t>Truck Weights in Michigan</a:t>
            </a:r>
          </a:p>
          <a:p>
            <a:r>
              <a:rPr lang="en-US" sz="2400" dirty="0" smtClean="0"/>
              <a:t>MDOT Efficiencies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47" y="609600"/>
            <a:ext cx="826305" cy="195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01" y="4800600"/>
            <a:ext cx="864294" cy="195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47" y="609600"/>
            <a:ext cx="843519" cy="195960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47" y="609600"/>
            <a:ext cx="782831" cy="19629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47" y="2743200"/>
            <a:ext cx="800299" cy="19509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47" y="2743200"/>
            <a:ext cx="888050" cy="194865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28" y="2743200"/>
            <a:ext cx="830013" cy="189822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68" y="4800600"/>
            <a:ext cx="1056230" cy="195099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7007772" y="6423206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1828800" cy="5257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98" y="1685752"/>
            <a:ext cx="6655802" cy="48674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Plain </a:t>
            </a:r>
            <a:r>
              <a:rPr lang="en-US" dirty="0"/>
              <a:t>Facts about </a:t>
            </a:r>
            <a:r>
              <a:rPr lang="en-US" dirty="0" smtClean="0"/>
              <a:t>MDOT’s Revenue</a:t>
            </a:r>
            <a:r>
              <a:rPr lang="en-US" dirty="0"/>
              <a:t>, Cost-Cutting </a:t>
            </a:r>
            <a:r>
              <a:rPr lang="en-US" dirty="0" smtClean="0"/>
              <a:t>&amp; Investment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Special Message on Revitalization of Michigan’s Deteriorating Infrastructure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Fast Facts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Michigan’s Truck-Weight Law &amp; Truck-User Fees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2" y="4038600"/>
            <a:ext cx="1990321" cy="2514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02" y="1110336"/>
            <a:ext cx="1958365" cy="266801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534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99"/>
                </a:solidFill>
              </a:rPr>
              <a:t>Questions?</a:t>
            </a:r>
            <a:endParaRPr lang="en-US" sz="60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1143000"/>
          </a:xfrm>
        </p:spPr>
        <p:txBody>
          <a:bodyPr>
            <a:no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would the </a:t>
            </a:r>
            <a:br>
              <a:rPr lang="en-US" dirty="0" smtClean="0"/>
            </a:br>
            <a:r>
              <a:rPr lang="en-US" dirty="0" smtClean="0"/>
              <a:t>proposed changes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86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/>
              <a:t>All taxes paid at the pump would go to transportation and sales tax goes to schools &amp; cities.</a:t>
            </a:r>
            <a:endParaRPr lang="en-US" sz="3600" i="1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07772" y="6423206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BuckS1\AppData\Local\Microsoft\Windows\Temporary Internet Files\Content.Outlook\RHFASPL9\Pump ph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199"/>
            <a:ext cx="3030218" cy="3188463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/>
              </a:rPr>
              <a:t>Enacted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2015 </a:t>
            </a:r>
            <a:r>
              <a:rPr lang="en-US" dirty="0">
                <a:effectLst/>
              </a:rPr>
              <a:t>Transportation Package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705600" cy="4953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latin typeface="Calibri"/>
                <a:ea typeface="Calibri"/>
                <a:cs typeface="Times New Roman"/>
              </a:rPr>
              <a:t>Fuel tax increase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Tax Rate for Gasoline &amp; Diesel the same at 14.9%, although </a:t>
            </a:r>
            <a:r>
              <a:rPr lang="en-US" sz="3200" smtClean="0">
                <a:latin typeface="Calibri"/>
                <a:ea typeface="Calibri"/>
                <a:cs typeface="Times New Roman"/>
              </a:rPr>
              <a:t>prices vary</a:t>
            </a:r>
            <a:endParaRPr lang="en-US" sz="3200" dirty="0" smtClean="0">
              <a:latin typeface="Calibri"/>
              <a:ea typeface="Calibri"/>
              <a:cs typeface="Times New Roman"/>
            </a:endParaRP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Gasoline : </a:t>
            </a:r>
            <a:r>
              <a:rPr lang="en-US" dirty="0">
                <a:latin typeface="Calibri"/>
                <a:ea typeface="Calibri"/>
                <a:cs typeface="Times New Roman"/>
              </a:rPr>
              <a:t> 19 to 41 cents</a:t>
            </a:r>
          </a:p>
          <a:p>
            <a:pPr lvl="2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Times New Roman"/>
              </a:rPr>
              <a:t>Diesel fuel:  15 to 46 cents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Calibri"/>
                <a:ea typeface="Calibri"/>
                <a:cs typeface="Times New Roman"/>
              </a:rPr>
              <a:t>New Diesel-equivalent tax on CNG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Calibri"/>
                <a:ea typeface="Calibri"/>
                <a:cs typeface="Times New Roman"/>
              </a:rPr>
              <a:t>Remove 6% </a:t>
            </a:r>
            <a:r>
              <a:rPr lang="en-US" sz="3200" u="sng" dirty="0">
                <a:latin typeface="Calibri"/>
                <a:ea typeface="Calibri"/>
                <a:cs typeface="Times New Roman"/>
              </a:rPr>
              <a:t>sales tax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 from fuel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latin typeface="Calibri"/>
                <a:ea typeface="Calibri"/>
                <a:cs typeface="Times New Roman"/>
              </a:rPr>
              <a:t>Registration fee 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increase of about 30% </a:t>
            </a:r>
            <a:r>
              <a:rPr lang="en-US" sz="3600" dirty="0" smtClean="0">
                <a:latin typeface="Calibri"/>
                <a:ea typeface="Calibri"/>
                <a:cs typeface="Times New Roman"/>
              </a:rPr>
              <a:t>for:</a:t>
            </a:r>
            <a:endParaRPr lang="en-US" sz="3600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New cars starting in 2016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Trucks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over 26,000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lbs.</a:t>
            </a:r>
          </a:p>
          <a:p>
            <a:pPr lvl="1">
              <a:spcBef>
                <a:spcPts val="0"/>
              </a:spcBef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Takes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effect over 3 to 14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years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Impact for </a:t>
            </a:r>
            <a:br>
              <a:rPr lang="en-US" dirty="0" smtClean="0"/>
            </a:br>
            <a:r>
              <a:rPr lang="en-US" dirty="0" smtClean="0"/>
              <a:t>Transportation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70104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$</a:t>
            </a:r>
            <a:r>
              <a:rPr lang="en-US" sz="2400" dirty="0"/>
              <a:t>1.2 billion/year more for </a:t>
            </a:r>
            <a:r>
              <a:rPr lang="en-US" sz="2400" dirty="0" smtClean="0"/>
              <a:t>MTF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39% to county roads; 22% to city streets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Grows </a:t>
            </a:r>
            <a:r>
              <a:rPr lang="en-US" sz="2400" dirty="0"/>
              <a:t>with consumer prices; </a:t>
            </a:r>
            <a:r>
              <a:rPr lang="en-US" sz="2400" dirty="0" smtClean="0"/>
              <a:t>not more            than 5</a:t>
            </a:r>
            <a:r>
              <a:rPr lang="en-US" sz="1600" dirty="0" smtClean="0"/>
              <a:t>₵</a:t>
            </a:r>
            <a:r>
              <a:rPr lang="en-US" sz="2400" dirty="0" smtClean="0"/>
              <a:t>/year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Road-agency </a:t>
            </a:r>
            <a:r>
              <a:rPr lang="en-US" sz="2400" dirty="0"/>
              <a:t>distributions rise by 60% in 2018  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$</a:t>
            </a:r>
            <a:r>
              <a:rPr lang="en-US" sz="2400" dirty="0"/>
              <a:t>112 </a:t>
            </a:r>
            <a:r>
              <a:rPr lang="en-US" sz="2400" dirty="0" smtClean="0"/>
              <a:t>million/year </a:t>
            </a:r>
            <a:r>
              <a:rPr lang="en-US" sz="2400" dirty="0"/>
              <a:t>for </a:t>
            </a:r>
            <a:r>
              <a:rPr lang="en-US" sz="2400" dirty="0" smtClean="0"/>
              <a:t>CTF by 2018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 change </a:t>
            </a:r>
            <a:r>
              <a:rPr lang="en-US" sz="2400" dirty="0"/>
              <a:t>to </a:t>
            </a:r>
            <a:r>
              <a:rPr lang="en-US" sz="2400" dirty="0" smtClean="0"/>
              <a:t>formula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Impact for </a:t>
            </a:r>
            <a:br>
              <a:rPr lang="en-US" dirty="0" smtClean="0"/>
            </a:br>
            <a:r>
              <a:rPr lang="en-US" dirty="0" smtClean="0"/>
              <a:t>Other Public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905000"/>
            <a:ext cx="5791200" cy="4114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$</a:t>
            </a:r>
            <a:r>
              <a:rPr lang="en-US" sz="2800" dirty="0"/>
              <a:t>300 million/year more for School Aid Fund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$</a:t>
            </a:r>
            <a:r>
              <a:rPr lang="en-US" sz="2800" dirty="0"/>
              <a:t>100 million/year more for revenue sharing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$</a:t>
            </a:r>
            <a:r>
              <a:rPr lang="en-US" sz="2800" dirty="0"/>
              <a:t>20 million/year more for DNR marinas and ORV trails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Additional </a:t>
            </a:r>
            <a:r>
              <a:rPr lang="en-US" sz="2800" dirty="0"/>
              <a:t>funding for community </a:t>
            </a:r>
            <a:r>
              <a:rPr lang="en-US" sz="2800" dirty="0" smtClean="0"/>
              <a:t>colleges</a:t>
            </a:r>
            <a:endParaRPr lang="en-US" sz="2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2152356"/>
              </p:ext>
            </p:extLst>
          </p:nvPr>
        </p:nvGraphicFramePr>
        <p:xfrm>
          <a:off x="6858000" y="-838200"/>
          <a:ext cx="2209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31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Impact for </a:t>
            </a:r>
            <a:br>
              <a:rPr lang="en-US" dirty="0" smtClean="0"/>
            </a:br>
            <a:r>
              <a:rPr lang="en-US" dirty="0" smtClean="0"/>
              <a:t>Individual Taxpayers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858000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Sales tax rises from 6 to 7%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Fuel tax increases; sales </a:t>
            </a:r>
            <a:r>
              <a:rPr lang="en-US" dirty="0"/>
              <a:t>tax </a:t>
            </a:r>
            <a:r>
              <a:rPr lang="en-US" dirty="0" smtClean="0"/>
              <a:t>removed </a:t>
            </a:r>
            <a:r>
              <a:rPr lang="en-US" dirty="0"/>
              <a:t>from </a:t>
            </a:r>
            <a:r>
              <a:rPr lang="en-US" dirty="0" smtClean="0"/>
              <a:t>fuel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Tax </a:t>
            </a:r>
            <a:r>
              <a:rPr lang="en-US" dirty="0"/>
              <a:t>at pump rises </a:t>
            </a:r>
            <a:r>
              <a:rPr lang="en-US" dirty="0" smtClean="0"/>
              <a:t>up to 12</a:t>
            </a:r>
            <a:r>
              <a:rPr lang="en-US" sz="2000" dirty="0" smtClean="0"/>
              <a:t>₵</a:t>
            </a:r>
            <a:r>
              <a:rPr lang="en-US" dirty="0" smtClean="0"/>
              <a:t>/gallon </a:t>
            </a:r>
            <a:r>
              <a:rPr lang="en-US" dirty="0"/>
              <a:t>in </a:t>
            </a:r>
            <a:r>
              <a:rPr lang="en-US" dirty="0" smtClean="0"/>
              <a:t>Oct. 2015</a:t>
            </a: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Earned-income </a:t>
            </a:r>
            <a:r>
              <a:rPr lang="en-US" dirty="0"/>
              <a:t>tax credit </a:t>
            </a:r>
            <a:r>
              <a:rPr lang="en-US" dirty="0" smtClean="0"/>
              <a:t>increased </a:t>
            </a:r>
            <a:r>
              <a:rPr lang="en-US" dirty="0"/>
              <a:t>from 6 to 20% of federal credit</a:t>
            </a:r>
            <a:r>
              <a:rPr lang="en-US" dirty="0" smtClean="0"/>
              <a:t>; </a:t>
            </a:r>
            <a:r>
              <a:rPr lang="en-US" dirty="0"/>
              <a:t>eligibility is broadened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Registration fee increase of about 30% </a:t>
            </a:r>
            <a:r>
              <a:rPr lang="en-US" dirty="0"/>
              <a:t>on new cars </a:t>
            </a:r>
            <a:r>
              <a:rPr lang="en-US" dirty="0" smtClean="0"/>
              <a:t>starting in 2016</a:t>
            </a: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Registration fee </a:t>
            </a:r>
            <a:r>
              <a:rPr lang="en-US" dirty="0"/>
              <a:t>on hybrid-drive cars </a:t>
            </a:r>
            <a:r>
              <a:rPr lang="en-US" dirty="0" smtClean="0"/>
              <a:t>increased      by </a:t>
            </a:r>
            <a:r>
              <a:rPr lang="en-US" dirty="0"/>
              <a:t>$25/year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Registration fee </a:t>
            </a:r>
            <a:r>
              <a:rPr lang="en-US" dirty="0"/>
              <a:t>on electric cars </a:t>
            </a:r>
            <a:r>
              <a:rPr lang="en-US" dirty="0" smtClean="0"/>
              <a:t>&amp; </a:t>
            </a:r>
            <a:r>
              <a:rPr lang="en-US" dirty="0"/>
              <a:t>plug-in hybrids </a:t>
            </a:r>
            <a:r>
              <a:rPr lang="en-US" dirty="0" smtClean="0"/>
              <a:t>increased </a:t>
            </a:r>
            <a:r>
              <a:rPr lang="en-US" dirty="0"/>
              <a:t>by $</a:t>
            </a:r>
            <a:r>
              <a:rPr lang="en-US" dirty="0" smtClean="0"/>
              <a:t>75/year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3168700"/>
              </p:ext>
            </p:extLst>
          </p:nvPr>
        </p:nvGraphicFramePr>
        <p:xfrm>
          <a:off x="6858000" y="-838200"/>
          <a:ext cx="2209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3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Impact for </a:t>
            </a:r>
            <a:br>
              <a:rPr lang="en-US" dirty="0" smtClean="0"/>
            </a:br>
            <a:r>
              <a:rPr lang="en-US" dirty="0" smtClean="0"/>
              <a:t>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9342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Diesel </a:t>
            </a:r>
            <a:r>
              <a:rPr lang="en-US" sz="2400" dirty="0"/>
              <a:t>fuel tax is increased</a:t>
            </a:r>
            <a:r>
              <a:rPr lang="en-US" sz="2400" dirty="0" smtClean="0"/>
              <a:t>; </a:t>
            </a:r>
            <a:r>
              <a:rPr lang="en-US" sz="2400" dirty="0"/>
              <a:t>sales tax is removed from Diesel </a:t>
            </a:r>
            <a:r>
              <a:rPr lang="en-US" sz="2400" dirty="0" smtClean="0"/>
              <a:t>fuel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Total </a:t>
            </a:r>
            <a:r>
              <a:rPr lang="en-US" sz="2400" dirty="0"/>
              <a:t>tax on Diesel fuel rises </a:t>
            </a:r>
            <a:r>
              <a:rPr lang="en-US" sz="2400" dirty="0" smtClean="0"/>
              <a:t>12</a:t>
            </a:r>
            <a:r>
              <a:rPr lang="en-US" sz="1400" dirty="0" smtClean="0"/>
              <a:t>₵</a:t>
            </a:r>
            <a:r>
              <a:rPr lang="en-US" sz="2400" dirty="0" smtClean="0"/>
              <a:t>/gallon </a:t>
            </a:r>
            <a:r>
              <a:rPr lang="en-US" sz="2400" dirty="0"/>
              <a:t>in October, 2015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No </a:t>
            </a:r>
            <a:r>
              <a:rPr lang="en-US" sz="2400" dirty="0"/>
              <a:t>registration </a:t>
            </a:r>
            <a:r>
              <a:rPr lang="en-US" sz="2400" dirty="0" smtClean="0"/>
              <a:t>fee </a:t>
            </a:r>
            <a:r>
              <a:rPr lang="en-US" sz="2400" dirty="0"/>
              <a:t>increase on medium trucks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Registration fee </a:t>
            </a:r>
            <a:r>
              <a:rPr lang="en-US" sz="2400" dirty="0"/>
              <a:t>rises by $600/year on typical heavy truck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Sales </a:t>
            </a:r>
            <a:r>
              <a:rPr lang="en-US" sz="2400" dirty="0"/>
              <a:t>tax rises on retail </a:t>
            </a:r>
            <a:r>
              <a:rPr lang="en-US" sz="2400" dirty="0" smtClean="0"/>
              <a:t>purchases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Enlarged </a:t>
            </a:r>
            <a:r>
              <a:rPr lang="en-US" sz="2400" dirty="0"/>
              <a:t>assistance to small-business </a:t>
            </a:r>
            <a:r>
              <a:rPr lang="en-US" sz="2400" dirty="0" smtClean="0"/>
              <a:t>development</a:t>
            </a:r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9505876"/>
              </p:ext>
            </p:extLst>
          </p:nvPr>
        </p:nvGraphicFramePr>
        <p:xfrm>
          <a:off x="6858000" y="-609600"/>
          <a:ext cx="2209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9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Taxpayer Protection &amp;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6553200" cy="4800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Increase </a:t>
            </a:r>
            <a:r>
              <a:rPr lang="en-US" sz="2600" dirty="0"/>
              <a:t>use of pavement warranties by local agencies, where possible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County </a:t>
            </a:r>
            <a:r>
              <a:rPr lang="en-US" sz="2600" dirty="0"/>
              <a:t>road agencies </a:t>
            </a:r>
            <a:r>
              <a:rPr lang="en-US" sz="2600" dirty="0" smtClean="0"/>
              <a:t>required </a:t>
            </a:r>
            <a:r>
              <a:rPr lang="en-US" sz="2600" dirty="0"/>
              <a:t>to use competitive bidding for projects of a certain </a:t>
            </a:r>
            <a:r>
              <a:rPr lang="en-US" sz="2600" dirty="0" smtClean="0"/>
              <a:t>size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Townships contributing </a:t>
            </a:r>
            <a:r>
              <a:rPr lang="en-US" sz="2600" dirty="0"/>
              <a:t>more than 50% to </a:t>
            </a:r>
            <a:r>
              <a:rPr lang="en-US" sz="2600" dirty="0" smtClean="0"/>
              <a:t>cost </a:t>
            </a:r>
            <a:r>
              <a:rPr lang="en-US" sz="2600" dirty="0"/>
              <a:t>of </a:t>
            </a:r>
            <a:r>
              <a:rPr lang="en-US" sz="2600" dirty="0" smtClean="0"/>
              <a:t>county </a:t>
            </a:r>
            <a:r>
              <a:rPr lang="en-US" sz="2600" dirty="0"/>
              <a:t>road project may require </a:t>
            </a:r>
            <a:r>
              <a:rPr lang="en-US" sz="2600" dirty="0" smtClean="0"/>
              <a:t>competitive bid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Performance-driven maintenance contracting by 7 largest road </a:t>
            </a:r>
            <a:r>
              <a:rPr lang="en-US" sz="2600" dirty="0" smtClean="0"/>
              <a:t>agencies</a:t>
            </a:r>
            <a:endParaRPr lang="en-US" sz="24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324600" cy="4343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4800" b="1" dirty="0" smtClean="0">
                <a:solidFill>
                  <a:srgbClr val="FFFF99"/>
                </a:solidFill>
                <a:ea typeface="+mj-ea"/>
              </a:rPr>
              <a:t>All </a:t>
            </a:r>
            <a:r>
              <a:rPr lang="en-US" sz="4800" b="1" dirty="0">
                <a:solidFill>
                  <a:srgbClr val="FFFF99"/>
                </a:solidFill>
                <a:ea typeface="+mj-ea"/>
              </a:rPr>
              <a:t>proposed changes are tied to the outcome of the sales tax ballot referendum.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3208904"/>
              </p:ext>
            </p:extLst>
          </p:nvPr>
        </p:nvGraphicFramePr>
        <p:xfrm>
          <a:off x="6858000" y="-838200"/>
          <a:ext cx="2209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1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Photo Boxes.potx [Read-Only]" id="{687A2DDD-EE43-4F41-A0A4-43D8F2303853}" vid="{DA4F8F5D-ACB9-41B5-8C14-C7AFE9FDC5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421</Words>
  <Application>Microsoft Office PowerPoint</Application>
  <PresentationFormat>On-screen Show (4:3)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Transportation Revenue  and Sales Tax Ballot Proposal</vt:lpstr>
      <vt:lpstr>What would the  proposed changes do?</vt:lpstr>
      <vt:lpstr>Enacted  2015 Transportation Package </vt:lpstr>
      <vt:lpstr>Impact for  Transportation Agencies</vt:lpstr>
      <vt:lpstr>Impact for  Other Public Agencies</vt:lpstr>
      <vt:lpstr>Impact for  Individual Taxpayers</vt:lpstr>
      <vt:lpstr>Impact for  Businesses</vt:lpstr>
      <vt:lpstr>Taxpayer Protection &amp; Transparency</vt:lpstr>
      <vt:lpstr>PowerPoint Presentation</vt:lpstr>
      <vt:lpstr>MDOT Communication Tools</vt:lpstr>
      <vt:lpstr>Brochures</vt:lpstr>
      <vt:lpstr>White Papers</vt:lpstr>
      <vt:lpstr>Questions?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Kris (MDOT)</dc:creator>
  <cp:lastModifiedBy>LaNoue, Linda (MDOT)</cp:lastModifiedBy>
  <cp:revision>49</cp:revision>
  <cp:lastPrinted>2015-02-26T13:59:42Z</cp:lastPrinted>
  <dcterms:created xsi:type="dcterms:W3CDTF">2014-08-28T18:33:55Z</dcterms:created>
  <dcterms:modified xsi:type="dcterms:W3CDTF">2015-04-14T12:30:24Z</dcterms:modified>
</cp:coreProperties>
</file>